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259" r:id="rId4"/>
    <p:sldId id="260" r:id="rId5"/>
    <p:sldId id="261" r:id="rId6"/>
    <p:sldId id="262" r:id="rId7"/>
    <p:sldId id="263" r:id="rId8"/>
    <p:sldId id="264" r:id="rId9"/>
    <p:sldId id="265" r:id="rId10"/>
    <p:sldId id="272" r:id="rId11"/>
    <p:sldId id="271" r:id="rId12"/>
    <p:sldId id="266" r:id="rId13"/>
    <p:sldId id="267" r:id="rId14"/>
    <p:sldId id="268" r:id="rId15"/>
    <p:sldId id="269" r:id="rId16"/>
    <p:sldId id="273" r:id="rId17"/>
    <p:sldId id="270" r:id="rId18"/>
    <p:sldId id="274" r:id="rId19"/>
    <p:sldId id="275" r:id="rId20"/>
    <p:sldId id="276" r:id="rId21"/>
    <p:sldId id="277" r:id="rId22"/>
    <p:sldId id="280" r:id="rId23"/>
    <p:sldId id="279" r:id="rId24"/>
    <p:sldId id="281" r:id="rId25"/>
    <p:sldId id="282" r:id="rId26"/>
    <p:sldId id="283" r:id="rId27"/>
    <p:sldId id="284" r:id="rId28"/>
    <p:sldId id="285" r:id="rId29"/>
    <p:sldId id="286" r:id="rId3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36" d="100"/>
          <a:sy n="36"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4833937" y="2303859"/>
            <a:ext cx="14716126" cy="4643438"/>
          </a:xfrm>
          <a:prstGeom prst="rect">
            <a:avLst/>
          </a:prstGeom>
        </p:spPr>
        <p:txBody>
          <a:bodyPr anchor="b"/>
          <a:lstStyle/>
          <a:p>
            <a:r>
              <a:t>Title Text</a:t>
            </a:r>
          </a:p>
        </p:txBody>
      </p:sp>
      <p:sp>
        <p:nvSpPr>
          <p:cNvPr id="12" name="Body Level One…"/>
          <p:cNvSpPr txBox="1">
            <a:spLocks noGrp="1"/>
          </p:cNvSpPr>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047999" y="0"/>
            <a:ext cx="18288001" cy="137160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sz="half" idx="13"/>
          </p:nvPr>
        </p:nvSpPr>
        <p:spPr>
          <a:xfrm>
            <a:off x="5334000" y="946546"/>
            <a:ext cx="13716001" cy="8304611"/>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4833937" y="9447609"/>
            <a:ext cx="14716126" cy="2000251"/>
          </a:xfrm>
          <a:prstGeom prst="rect">
            <a:avLst/>
          </a:prstGeom>
        </p:spPr>
        <p:txBody>
          <a:bodyPr anchor="b"/>
          <a:lstStyle/>
          <a:p>
            <a:r>
              <a:t>Title Text</a:t>
            </a:r>
          </a:p>
        </p:txBody>
      </p:sp>
      <p:sp>
        <p:nvSpPr>
          <p:cNvPr id="22" name="Body Level One…"/>
          <p:cNvSpPr txBox="1">
            <a:spLocks noGrp="1"/>
          </p:cNvSpPr>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4833937" y="4536281"/>
            <a:ext cx="14716126" cy="4643438"/>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12495609" y="892968"/>
            <a:ext cx="7500938" cy="11555017"/>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quarter" idx="13"/>
          </p:nvPr>
        </p:nvSpPr>
        <p:spPr>
          <a:xfrm>
            <a:off x="12495609" y="3643312"/>
            <a:ext cx="7500938" cy="8840392"/>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12495609" y="1250156"/>
            <a:ext cx="7500938" cy="5304235"/>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387453" y="357187"/>
            <a:ext cx="15609094" cy="30360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Title Text</a:t>
            </a:r>
          </a:p>
        </p:txBody>
      </p:sp>
      <p:sp>
        <p:nvSpPr>
          <p:cNvPr id="3" name="Body Level One…"/>
          <p:cNvSpPr txBox="1">
            <a:spLocks noGrp="1"/>
          </p:cNvSpPr>
          <p:nvPr>
            <p:ph type="body" idx="1"/>
          </p:nvPr>
        </p:nvSpPr>
        <p:spPr>
          <a:xfrm>
            <a:off x="4387453" y="3643312"/>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1pPr>
      <a:lvl2pPr marL="0" marR="0" indent="2286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2pPr>
      <a:lvl3pPr marL="0" marR="0" indent="4572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3pPr>
      <a:lvl4pPr marL="0" marR="0" indent="6858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4pPr>
      <a:lvl5pPr marL="0" marR="0" indent="9144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5pPr>
      <a:lvl6pPr marL="0" marR="0" indent="11430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6pPr>
      <a:lvl7pPr marL="0" marR="0" indent="13716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7pPr>
      <a:lvl8pPr marL="0" marR="0" indent="16002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8pPr>
      <a:lvl9pPr marL="0" marR="0" indent="18288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NET"/>
          <p:cNvSpPr txBox="1">
            <a:spLocks noGrp="1"/>
          </p:cNvSpPr>
          <p:nvPr>
            <p:ph type="ctrTitle"/>
          </p:nvPr>
        </p:nvSpPr>
        <p:spPr>
          <a:xfrm>
            <a:off x="2796683" y="-2381391"/>
            <a:ext cx="7037046" cy="5709719"/>
          </a:xfrm>
          <a:prstGeom prst="rect">
            <a:avLst/>
          </a:prstGeom>
        </p:spPr>
        <p:txBody>
          <a:bodyPr/>
          <a:lstStyle>
            <a:lvl1pPr>
              <a:defRPr sz="13800">
                <a:solidFill>
                  <a:srgbClr val="353435"/>
                </a:solidFill>
              </a:defRPr>
            </a:lvl1pPr>
          </a:lstStyle>
          <a:p>
            <a:r>
              <a:t>.NET</a:t>
            </a:r>
          </a:p>
        </p:txBody>
      </p:sp>
      <p:sp>
        <p:nvSpPr>
          <p:cNvPr id="120" name="2160711"/>
          <p:cNvSpPr txBox="1">
            <a:spLocks noGrp="1"/>
          </p:cNvSpPr>
          <p:nvPr>
            <p:ph type="subTitle" sz="quarter" idx="1"/>
          </p:nvPr>
        </p:nvSpPr>
        <p:spPr>
          <a:xfrm>
            <a:off x="2745913" y="3811726"/>
            <a:ext cx="7138587" cy="3408414"/>
          </a:xfrm>
          <a:prstGeom prst="rect">
            <a:avLst/>
          </a:prstGeom>
        </p:spPr>
        <p:txBody>
          <a:bodyPr/>
          <a:lstStyle>
            <a:lvl1pPr defTabSz="642937">
              <a:lnSpc>
                <a:spcPts val="19000"/>
              </a:lnSpc>
              <a:spcBef>
                <a:spcPts val="1600"/>
              </a:spcBef>
              <a:defRPr sz="13800">
                <a:solidFill>
                  <a:srgbClr val="353435"/>
                </a:solidFill>
                <a:latin typeface="Times New Roman"/>
                <a:ea typeface="Times New Roman"/>
                <a:cs typeface="Times New Roman"/>
                <a:sym typeface="Times New Roman"/>
              </a:defRPr>
            </a:lvl1pPr>
          </a:lstStyle>
          <a:p>
            <a:r>
              <a:t>2160711</a:t>
            </a:r>
          </a:p>
        </p:txBody>
      </p:sp>
      <p:sp>
        <p:nvSpPr>
          <p:cNvPr id="121" name="Unit 2"/>
          <p:cNvSpPr txBox="1"/>
          <p:nvPr/>
        </p:nvSpPr>
        <p:spPr>
          <a:xfrm>
            <a:off x="10051398" y="716724"/>
            <a:ext cx="10817554" cy="51451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lvl1pPr defTabSz="642937">
              <a:lnSpc>
                <a:spcPts val="30600"/>
              </a:lnSpc>
              <a:spcBef>
                <a:spcPts val="1600"/>
              </a:spcBef>
              <a:defRPr sz="23400" b="0">
                <a:latin typeface="Times New Roman"/>
                <a:ea typeface="Times New Roman"/>
                <a:cs typeface="Times New Roman"/>
                <a:sym typeface="Times New Roman"/>
              </a:defRPr>
            </a:lvl1pPr>
          </a:lstStyle>
          <a:p>
            <a:r>
              <a:rPr dirty="0"/>
              <a:t>Unit </a:t>
            </a:r>
            <a:r>
              <a:rPr lang="en-US" dirty="0"/>
              <a:t>4</a:t>
            </a:r>
            <a:endParaRPr dirty="0"/>
          </a:p>
        </p:txBody>
      </p:sp>
      <p:sp>
        <p:nvSpPr>
          <p:cNvPr id="123" name="Line"/>
          <p:cNvSpPr/>
          <p:nvPr/>
        </p:nvSpPr>
        <p:spPr>
          <a:xfrm>
            <a:off x="-3695" y="7077247"/>
            <a:ext cx="24391390" cy="1"/>
          </a:xfrm>
          <a:prstGeom prst="line">
            <a:avLst/>
          </a:prstGeom>
          <a:ln w="25400">
            <a:solidFill>
              <a:srgbClr val="2BFEFF"/>
            </a:solidFill>
            <a:custDash>
              <a:ds d="600000" sp="600000"/>
            </a:custDash>
            <a:miter lim="400000"/>
          </a:ln>
          <a:effectLst>
            <a:outerShdw blurRad="63500" dist="25400" dir="5400000" rotWithShape="0">
              <a:srgbClr val="12898A">
                <a:alpha val="50000"/>
              </a:srgbClr>
            </a:outerShdw>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 name="Rectangle 1"/>
          <p:cNvSpPr/>
          <p:nvPr/>
        </p:nvSpPr>
        <p:spPr>
          <a:xfrm>
            <a:off x="1952458" y="8435511"/>
            <a:ext cx="20479083" cy="2123658"/>
          </a:xfrm>
          <a:prstGeom prst="rect">
            <a:avLst/>
          </a:prstGeom>
        </p:spPr>
        <p:txBody>
          <a:bodyPr wrap="square">
            <a:spAutoFit/>
          </a:bodyPr>
          <a:lstStyle/>
          <a:p>
            <a:r>
              <a:rPr lang="en-US" sz="4400" b="0" dirty="0" smtClean="0">
                <a:latin typeface="Times New Roman" panose="02020603050405020304" pitchFamily="18" charset="0"/>
              </a:rPr>
              <a:t>ADO.NET</a:t>
            </a:r>
            <a:r>
              <a:rPr lang="en-US" sz="4400" b="0" dirty="0">
                <a:latin typeface="Times New Roman" panose="02020603050405020304" pitchFamily="18" charset="0"/>
              </a:rPr>
              <a:t>: Benefits of ADO.NET, ADO.NET compared to classic ADO -, Datasets, Managed Providers -, Data Binding: Introducing Data Source Controls -, Reading and Write Data Using the </a:t>
            </a:r>
            <a:r>
              <a:rPr lang="en-US" sz="4400" b="0" dirty="0" err="1">
                <a:latin typeface="Times New Roman" panose="02020603050405020304" pitchFamily="18" charset="0"/>
              </a:rPr>
              <a:t>SqlDataSource</a:t>
            </a:r>
            <a:r>
              <a:rPr lang="en-US" sz="4400" b="0" dirty="0">
                <a:latin typeface="Times New Roman" panose="02020603050405020304" pitchFamily="18" charset="0"/>
              </a:rPr>
              <a:t> Control 	</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9366667" cy="1200329"/>
          </a:xfrm>
          <a:prstGeom prst="rect">
            <a:avLst/>
          </a:prstGeom>
        </p:spPr>
        <p:txBody>
          <a:bodyPr wrap="none">
            <a:spAutoFit/>
          </a:bodyPr>
          <a:lstStyle/>
          <a:p>
            <a:pPr algn="l"/>
            <a:r>
              <a:rPr lang="en-US" sz="7200" dirty="0" smtClean="0">
                <a:latin typeface="+mn-lt"/>
                <a:cs typeface="Courier New" panose="02070309020205020404" pitchFamily="49" charset="0"/>
              </a:rPr>
              <a:t>Benefits of ADO.NET</a:t>
            </a:r>
            <a:endParaRPr lang="en-US" sz="7200" dirty="0">
              <a:latin typeface="+mn-lt"/>
              <a:cs typeface="Courier New" panose="02070309020205020404" pitchFamily="49" charset="0"/>
            </a:endParaRPr>
          </a:p>
        </p:txBody>
      </p:sp>
      <p:sp>
        <p:nvSpPr>
          <p:cNvPr id="16" name="Rounded Rectangle 15"/>
          <p:cNvSpPr/>
          <p:nvPr/>
        </p:nvSpPr>
        <p:spPr>
          <a:xfrm>
            <a:off x="3989505" y="3540517"/>
            <a:ext cx="3566160" cy="1097280"/>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Scalability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7" name="Rounded Rectangle 16"/>
          <p:cNvSpPr/>
          <p:nvPr/>
        </p:nvSpPr>
        <p:spPr>
          <a:xfrm>
            <a:off x="9412941" y="5408016"/>
            <a:ext cx="9092083"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Data Source Independence</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8" name="Rounded Rectangle 17"/>
          <p:cNvSpPr/>
          <p:nvPr/>
        </p:nvSpPr>
        <p:spPr>
          <a:xfrm>
            <a:off x="8041766" y="3517037"/>
            <a:ext cx="5400546"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Interoperability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9" name="Rounded Rectangle 18"/>
          <p:cNvSpPr/>
          <p:nvPr/>
        </p:nvSpPr>
        <p:spPr>
          <a:xfrm>
            <a:off x="13928413" y="3561486"/>
            <a:ext cx="4576611"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Performance</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0" name="Rounded Rectangle 19"/>
          <p:cNvSpPr/>
          <p:nvPr/>
        </p:nvSpPr>
        <p:spPr>
          <a:xfrm>
            <a:off x="3989505" y="5408016"/>
            <a:ext cx="4798325"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Maintainability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1" name="Rounded Rectangle 20"/>
          <p:cNvSpPr/>
          <p:nvPr/>
        </p:nvSpPr>
        <p:spPr>
          <a:xfrm>
            <a:off x="13706699" y="7134128"/>
            <a:ext cx="4798325"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800" b="0" dirty="0" smtClean="0">
                <a:solidFill>
                  <a:srgbClr val="FFFFFF"/>
                </a:solidFill>
                <a:latin typeface="+mn-lt"/>
                <a:ea typeface="+mn-ea"/>
                <a:cs typeface="+mn-cs"/>
                <a:sym typeface="Helvetica Neue Medium"/>
              </a:rPr>
              <a:t>Disconnected</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3" name="Rounded Rectangle 22"/>
          <p:cNvSpPr/>
          <p:nvPr/>
        </p:nvSpPr>
        <p:spPr>
          <a:xfrm>
            <a:off x="3989505" y="7155097"/>
            <a:ext cx="9092083"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800" b="0" dirty="0">
                <a:solidFill>
                  <a:srgbClr val="FFFFFF"/>
                </a:solidFill>
                <a:latin typeface="+mn-lt"/>
                <a:ea typeface="+mn-ea"/>
                <a:cs typeface="+mn-cs"/>
                <a:sym typeface="Helvetica Neue Medium"/>
              </a:rPr>
              <a:t>Optimized SQL Provider</a:t>
            </a:r>
          </a:p>
        </p:txBody>
      </p:sp>
      <p:sp>
        <p:nvSpPr>
          <p:cNvPr id="3" name="TextBox 2"/>
          <p:cNvSpPr txBox="1"/>
          <p:nvPr/>
        </p:nvSpPr>
        <p:spPr>
          <a:xfrm>
            <a:off x="3989505" y="8925658"/>
            <a:ext cx="19300801" cy="3098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gn="l"/>
            <a:r>
              <a:rPr lang="en-US" sz="4800" b="0" dirty="0">
                <a:latin typeface="Calibri" panose="020F0502020204030204" pitchFamily="34" charset="0"/>
                <a:cs typeface="Calibri" panose="020F0502020204030204" pitchFamily="34" charset="0"/>
              </a:rPr>
              <a:t>ADO.NET accommodates scalability by encouraging programmers to conserve limited resources. Because any ADO.NET application employs disconnected access to data, it does not retain database locks or active database connections for long durations.</a:t>
            </a:r>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val="2059124821"/>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9366667" cy="1200329"/>
          </a:xfrm>
          <a:prstGeom prst="rect">
            <a:avLst/>
          </a:prstGeom>
        </p:spPr>
        <p:txBody>
          <a:bodyPr wrap="none">
            <a:spAutoFit/>
          </a:bodyPr>
          <a:lstStyle/>
          <a:p>
            <a:pPr algn="l"/>
            <a:r>
              <a:rPr lang="en-US" sz="7200" dirty="0" smtClean="0">
                <a:latin typeface="+mn-lt"/>
                <a:cs typeface="Courier New" panose="02070309020205020404" pitchFamily="49" charset="0"/>
              </a:rPr>
              <a:t>Benefits of ADO.NET</a:t>
            </a:r>
            <a:endParaRPr lang="en-US" sz="7200" dirty="0">
              <a:latin typeface="+mn-lt"/>
              <a:cs typeface="Courier New" panose="02070309020205020404" pitchFamily="49" charset="0"/>
            </a:endParaRPr>
          </a:p>
        </p:txBody>
      </p:sp>
      <p:sp>
        <p:nvSpPr>
          <p:cNvPr id="16" name="Rounded Rectangle 15"/>
          <p:cNvSpPr/>
          <p:nvPr/>
        </p:nvSpPr>
        <p:spPr>
          <a:xfrm>
            <a:off x="3989505" y="3540517"/>
            <a:ext cx="3566160"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Scalability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7" name="Rounded Rectangle 16"/>
          <p:cNvSpPr/>
          <p:nvPr/>
        </p:nvSpPr>
        <p:spPr>
          <a:xfrm>
            <a:off x="9412941" y="5408016"/>
            <a:ext cx="9092083"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Data Source Independence</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8" name="Rounded Rectangle 17"/>
          <p:cNvSpPr/>
          <p:nvPr/>
        </p:nvSpPr>
        <p:spPr>
          <a:xfrm>
            <a:off x="8041766" y="3517037"/>
            <a:ext cx="5400546" cy="1097280"/>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Interoperability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9" name="Rounded Rectangle 18"/>
          <p:cNvSpPr/>
          <p:nvPr/>
        </p:nvSpPr>
        <p:spPr>
          <a:xfrm>
            <a:off x="13928413" y="3561486"/>
            <a:ext cx="4576611"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Performance</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0" name="Rounded Rectangle 19"/>
          <p:cNvSpPr/>
          <p:nvPr/>
        </p:nvSpPr>
        <p:spPr>
          <a:xfrm>
            <a:off x="3989505" y="5408016"/>
            <a:ext cx="4798325"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Maintainability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1" name="Rounded Rectangle 20"/>
          <p:cNvSpPr/>
          <p:nvPr/>
        </p:nvSpPr>
        <p:spPr>
          <a:xfrm>
            <a:off x="13706699" y="7134128"/>
            <a:ext cx="4798325"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800" b="0" dirty="0" smtClean="0">
                <a:solidFill>
                  <a:srgbClr val="FFFFFF"/>
                </a:solidFill>
                <a:latin typeface="+mn-lt"/>
                <a:ea typeface="+mn-ea"/>
                <a:cs typeface="+mn-cs"/>
                <a:sym typeface="Helvetica Neue Medium"/>
              </a:rPr>
              <a:t>Disconnected</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3" name="Rounded Rectangle 22"/>
          <p:cNvSpPr/>
          <p:nvPr/>
        </p:nvSpPr>
        <p:spPr>
          <a:xfrm>
            <a:off x="3989505" y="7155097"/>
            <a:ext cx="9092083"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800" b="0" dirty="0">
                <a:solidFill>
                  <a:srgbClr val="FFFFFF"/>
                </a:solidFill>
                <a:latin typeface="+mn-lt"/>
                <a:ea typeface="+mn-ea"/>
                <a:cs typeface="+mn-cs"/>
                <a:sym typeface="Helvetica Neue Medium"/>
              </a:rPr>
              <a:t>Optimized SQL Provider</a:t>
            </a:r>
          </a:p>
        </p:txBody>
      </p:sp>
      <p:sp>
        <p:nvSpPr>
          <p:cNvPr id="13" name="TextBox 12"/>
          <p:cNvSpPr txBox="1"/>
          <p:nvPr/>
        </p:nvSpPr>
        <p:spPr>
          <a:xfrm>
            <a:off x="3989505" y="8925658"/>
            <a:ext cx="19300801" cy="23602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gn="l"/>
            <a:r>
              <a:rPr lang="en-US" sz="4800" b="0" dirty="0" smtClean="0">
                <a:latin typeface="Calibri" panose="020F0502020204030204" pitchFamily="34" charset="0"/>
                <a:cs typeface="Calibri" panose="020F0502020204030204" pitchFamily="34" charset="0"/>
              </a:rPr>
              <a:t>Uses XML to transfer data across a network, it is not necessary that the destination component should </a:t>
            </a:r>
            <a:r>
              <a:rPr lang="en-US" sz="4800" b="0" dirty="0" smtClean="0">
                <a:latin typeface="Calibri" panose="020F0502020204030204" pitchFamily="34" charset="0"/>
                <a:cs typeface="Calibri" panose="020F0502020204030204" pitchFamily="34" charset="0"/>
              </a:rPr>
              <a:t>be </a:t>
            </a:r>
            <a:r>
              <a:rPr lang="en-US" sz="4800" b="0" dirty="0" smtClean="0">
                <a:latin typeface="Calibri" panose="020F0502020204030204" pitchFamily="34" charset="0"/>
                <a:cs typeface="Calibri" panose="020F0502020204030204" pitchFamily="34" charset="0"/>
              </a:rPr>
              <a:t>.NET application. Any receiving component that can read XML can communicate with ADO.NET</a:t>
            </a:r>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val="388900786"/>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9366667" cy="1200329"/>
          </a:xfrm>
          <a:prstGeom prst="rect">
            <a:avLst/>
          </a:prstGeom>
        </p:spPr>
        <p:txBody>
          <a:bodyPr wrap="none">
            <a:spAutoFit/>
          </a:bodyPr>
          <a:lstStyle/>
          <a:p>
            <a:pPr algn="l"/>
            <a:r>
              <a:rPr lang="en-US" sz="7200" dirty="0" smtClean="0">
                <a:latin typeface="+mn-lt"/>
                <a:cs typeface="Courier New" panose="02070309020205020404" pitchFamily="49" charset="0"/>
              </a:rPr>
              <a:t>Benefits of ADO.NET</a:t>
            </a:r>
            <a:endParaRPr lang="en-US" sz="7200" dirty="0">
              <a:latin typeface="+mn-lt"/>
              <a:cs typeface="Courier New" panose="02070309020205020404" pitchFamily="49" charset="0"/>
            </a:endParaRPr>
          </a:p>
        </p:txBody>
      </p:sp>
      <p:sp>
        <p:nvSpPr>
          <p:cNvPr id="16" name="Rounded Rectangle 15"/>
          <p:cNvSpPr/>
          <p:nvPr/>
        </p:nvSpPr>
        <p:spPr>
          <a:xfrm>
            <a:off x="3989505" y="3540517"/>
            <a:ext cx="3566160"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Scalability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7" name="Rounded Rectangle 16"/>
          <p:cNvSpPr/>
          <p:nvPr/>
        </p:nvSpPr>
        <p:spPr>
          <a:xfrm>
            <a:off x="9412941" y="5408016"/>
            <a:ext cx="9092083"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Data Source Independence</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8" name="Rounded Rectangle 17"/>
          <p:cNvSpPr/>
          <p:nvPr/>
        </p:nvSpPr>
        <p:spPr>
          <a:xfrm>
            <a:off x="8041766" y="3517037"/>
            <a:ext cx="5400546"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Interoperability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9" name="Rounded Rectangle 18"/>
          <p:cNvSpPr/>
          <p:nvPr/>
        </p:nvSpPr>
        <p:spPr>
          <a:xfrm>
            <a:off x="13928413" y="3561486"/>
            <a:ext cx="4576611" cy="1097280"/>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Performance</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0" name="Rounded Rectangle 19"/>
          <p:cNvSpPr/>
          <p:nvPr/>
        </p:nvSpPr>
        <p:spPr>
          <a:xfrm>
            <a:off x="3989505" y="5408016"/>
            <a:ext cx="4798325"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Maintainability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1" name="Rounded Rectangle 20"/>
          <p:cNvSpPr/>
          <p:nvPr/>
        </p:nvSpPr>
        <p:spPr>
          <a:xfrm>
            <a:off x="13706699" y="7134128"/>
            <a:ext cx="4798325"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800" b="0" dirty="0" smtClean="0">
                <a:solidFill>
                  <a:srgbClr val="FFFFFF"/>
                </a:solidFill>
                <a:latin typeface="+mn-lt"/>
                <a:ea typeface="+mn-ea"/>
                <a:cs typeface="+mn-cs"/>
                <a:sym typeface="Helvetica Neue Medium"/>
              </a:rPr>
              <a:t>Disconnected</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3" name="Rounded Rectangle 22"/>
          <p:cNvSpPr/>
          <p:nvPr/>
        </p:nvSpPr>
        <p:spPr>
          <a:xfrm>
            <a:off x="3989505" y="7155097"/>
            <a:ext cx="9092083"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800" b="0" dirty="0">
                <a:solidFill>
                  <a:srgbClr val="FFFFFF"/>
                </a:solidFill>
                <a:latin typeface="+mn-lt"/>
                <a:ea typeface="+mn-ea"/>
                <a:cs typeface="+mn-cs"/>
                <a:sym typeface="Helvetica Neue Medium"/>
              </a:rPr>
              <a:t>Optimized SQL Provider</a:t>
            </a:r>
          </a:p>
        </p:txBody>
      </p:sp>
      <p:sp>
        <p:nvSpPr>
          <p:cNvPr id="13" name="TextBox 12"/>
          <p:cNvSpPr txBox="1"/>
          <p:nvPr/>
        </p:nvSpPr>
        <p:spPr>
          <a:xfrm>
            <a:off x="3989505" y="8925658"/>
            <a:ext cx="19300801" cy="16215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gn="l"/>
            <a:r>
              <a:rPr lang="en-US" sz="4800" b="0" dirty="0">
                <a:latin typeface="Calibri" panose="020F0502020204030204" pitchFamily="34" charset="0"/>
                <a:cs typeface="Calibri" panose="020F0502020204030204" pitchFamily="34" charset="0"/>
              </a:rPr>
              <a:t>ADO.NET performs much, much faster at the same tasks than its predecessor, ADO</a:t>
            </a:r>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val="3973385803"/>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9366667" cy="1200329"/>
          </a:xfrm>
          <a:prstGeom prst="rect">
            <a:avLst/>
          </a:prstGeom>
        </p:spPr>
        <p:txBody>
          <a:bodyPr wrap="none">
            <a:spAutoFit/>
          </a:bodyPr>
          <a:lstStyle/>
          <a:p>
            <a:pPr algn="l"/>
            <a:r>
              <a:rPr lang="en-US" sz="7200" dirty="0" smtClean="0">
                <a:latin typeface="+mn-lt"/>
                <a:cs typeface="Courier New" panose="02070309020205020404" pitchFamily="49" charset="0"/>
              </a:rPr>
              <a:t>Benefits of ADO.NET</a:t>
            </a:r>
            <a:endParaRPr lang="en-US" sz="7200" dirty="0">
              <a:latin typeface="+mn-lt"/>
              <a:cs typeface="Courier New" panose="02070309020205020404" pitchFamily="49" charset="0"/>
            </a:endParaRPr>
          </a:p>
        </p:txBody>
      </p:sp>
      <p:sp>
        <p:nvSpPr>
          <p:cNvPr id="16" name="Rounded Rectangle 15"/>
          <p:cNvSpPr/>
          <p:nvPr/>
        </p:nvSpPr>
        <p:spPr>
          <a:xfrm>
            <a:off x="3989505" y="3540517"/>
            <a:ext cx="3566160"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Scalability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7" name="Rounded Rectangle 16"/>
          <p:cNvSpPr/>
          <p:nvPr/>
        </p:nvSpPr>
        <p:spPr>
          <a:xfrm>
            <a:off x="9412941" y="5408016"/>
            <a:ext cx="9092083"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Data Source Independence</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8" name="Rounded Rectangle 17"/>
          <p:cNvSpPr/>
          <p:nvPr/>
        </p:nvSpPr>
        <p:spPr>
          <a:xfrm>
            <a:off x="8041766" y="3517037"/>
            <a:ext cx="5400546"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Interoperability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9" name="Rounded Rectangle 18"/>
          <p:cNvSpPr/>
          <p:nvPr/>
        </p:nvSpPr>
        <p:spPr>
          <a:xfrm>
            <a:off x="13928413" y="3561486"/>
            <a:ext cx="4576611"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Performance</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0" name="Rounded Rectangle 19"/>
          <p:cNvSpPr/>
          <p:nvPr/>
        </p:nvSpPr>
        <p:spPr>
          <a:xfrm>
            <a:off x="3989505" y="5408016"/>
            <a:ext cx="4798325" cy="976862"/>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Maintainability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1" name="Rounded Rectangle 20"/>
          <p:cNvSpPr/>
          <p:nvPr/>
        </p:nvSpPr>
        <p:spPr>
          <a:xfrm>
            <a:off x="13706699" y="7134128"/>
            <a:ext cx="4798325"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800" b="0" dirty="0" smtClean="0">
                <a:solidFill>
                  <a:srgbClr val="FFFFFF"/>
                </a:solidFill>
                <a:latin typeface="+mn-lt"/>
                <a:ea typeface="+mn-ea"/>
                <a:cs typeface="+mn-cs"/>
                <a:sym typeface="Helvetica Neue Medium"/>
              </a:rPr>
              <a:t>Disconnected</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3" name="Rounded Rectangle 22"/>
          <p:cNvSpPr/>
          <p:nvPr/>
        </p:nvSpPr>
        <p:spPr>
          <a:xfrm>
            <a:off x="3989505" y="7155097"/>
            <a:ext cx="9092083"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800" b="0" dirty="0">
                <a:solidFill>
                  <a:srgbClr val="FFFFFF"/>
                </a:solidFill>
                <a:latin typeface="+mn-lt"/>
                <a:ea typeface="+mn-ea"/>
                <a:cs typeface="+mn-cs"/>
                <a:sym typeface="Helvetica Neue Medium"/>
              </a:rPr>
              <a:t>Optimized SQL Provider</a:t>
            </a:r>
          </a:p>
        </p:txBody>
      </p:sp>
      <p:sp>
        <p:nvSpPr>
          <p:cNvPr id="13" name="TextBox 12"/>
          <p:cNvSpPr txBox="1"/>
          <p:nvPr/>
        </p:nvSpPr>
        <p:spPr>
          <a:xfrm>
            <a:off x="3989505" y="8925658"/>
            <a:ext cx="19300801" cy="23602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gn="l"/>
            <a:r>
              <a:rPr lang="en-US" sz="4800" b="0" dirty="0">
                <a:latin typeface="Calibri" panose="020F0502020204030204" pitchFamily="34" charset="0"/>
                <a:cs typeface="Calibri" panose="020F0502020204030204" pitchFamily="34" charset="0"/>
              </a:rPr>
              <a:t>software architects can choose to divide the server's business-logic processing and user-interface processing onto separate tiers on separate </a:t>
            </a:r>
            <a:r>
              <a:rPr lang="en-US" sz="4800" b="0" dirty="0" smtClean="0">
                <a:latin typeface="Calibri" panose="020F0502020204030204" pitchFamily="34" charset="0"/>
                <a:cs typeface="Calibri" panose="020F0502020204030204" pitchFamily="34" charset="0"/>
              </a:rPr>
              <a:t>machines.</a:t>
            </a:r>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val="557673733"/>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9366667" cy="1200329"/>
          </a:xfrm>
          <a:prstGeom prst="rect">
            <a:avLst/>
          </a:prstGeom>
        </p:spPr>
        <p:txBody>
          <a:bodyPr wrap="none">
            <a:spAutoFit/>
          </a:bodyPr>
          <a:lstStyle/>
          <a:p>
            <a:pPr algn="l"/>
            <a:r>
              <a:rPr lang="en-US" sz="7200" dirty="0" smtClean="0">
                <a:latin typeface="+mn-lt"/>
                <a:cs typeface="Courier New" panose="02070309020205020404" pitchFamily="49" charset="0"/>
              </a:rPr>
              <a:t>Benefits of ADO.NET</a:t>
            </a:r>
            <a:endParaRPr lang="en-US" sz="7200" dirty="0">
              <a:latin typeface="+mn-lt"/>
              <a:cs typeface="Courier New" panose="02070309020205020404" pitchFamily="49" charset="0"/>
            </a:endParaRPr>
          </a:p>
        </p:txBody>
      </p:sp>
      <p:sp>
        <p:nvSpPr>
          <p:cNvPr id="16" name="Rounded Rectangle 15"/>
          <p:cNvSpPr/>
          <p:nvPr/>
        </p:nvSpPr>
        <p:spPr>
          <a:xfrm>
            <a:off x="3989505" y="3540517"/>
            <a:ext cx="3566160"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Scalability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7" name="Rounded Rectangle 16"/>
          <p:cNvSpPr/>
          <p:nvPr/>
        </p:nvSpPr>
        <p:spPr>
          <a:xfrm>
            <a:off x="9412941" y="5408016"/>
            <a:ext cx="9092083" cy="976862"/>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Data Source Independence</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8" name="Rounded Rectangle 17"/>
          <p:cNvSpPr/>
          <p:nvPr/>
        </p:nvSpPr>
        <p:spPr>
          <a:xfrm>
            <a:off x="8041766" y="3517037"/>
            <a:ext cx="5400546"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Interoperability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9" name="Rounded Rectangle 18"/>
          <p:cNvSpPr/>
          <p:nvPr/>
        </p:nvSpPr>
        <p:spPr>
          <a:xfrm>
            <a:off x="13928413" y="3561486"/>
            <a:ext cx="4576611"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Performance</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0" name="Rounded Rectangle 19"/>
          <p:cNvSpPr/>
          <p:nvPr/>
        </p:nvSpPr>
        <p:spPr>
          <a:xfrm>
            <a:off x="3989505" y="5408016"/>
            <a:ext cx="4798325"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Maintainability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1" name="Rounded Rectangle 20"/>
          <p:cNvSpPr/>
          <p:nvPr/>
        </p:nvSpPr>
        <p:spPr>
          <a:xfrm>
            <a:off x="13706699" y="7134128"/>
            <a:ext cx="4798325"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800" b="0" dirty="0" smtClean="0">
                <a:solidFill>
                  <a:srgbClr val="FFFFFF"/>
                </a:solidFill>
                <a:latin typeface="+mn-lt"/>
                <a:ea typeface="+mn-ea"/>
                <a:cs typeface="+mn-cs"/>
                <a:sym typeface="Helvetica Neue Medium"/>
              </a:rPr>
              <a:t>Disconnected</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3" name="Rounded Rectangle 22"/>
          <p:cNvSpPr/>
          <p:nvPr/>
        </p:nvSpPr>
        <p:spPr>
          <a:xfrm>
            <a:off x="3989505" y="7155097"/>
            <a:ext cx="9092083"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800" b="0" dirty="0">
                <a:solidFill>
                  <a:srgbClr val="FFFFFF"/>
                </a:solidFill>
                <a:latin typeface="+mn-lt"/>
                <a:ea typeface="+mn-ea"/>
                <a:cs typeface="+mn-cs"/>
                <a:sym typeface="Helvetica Neue Medium"/>
              </a:rPr>
              <a:t>Optimized SQL Provider</a:t>
            </a:r>
          </a:p>
        </p:txBody>
      </p:sp>
      <p:sp>
        <p:nvSpPr>
          <p:cNvPr id="13" name="TextBox 12"/>
          <p:cNvSpPr txBox="1"/>
          <p:nvPr/>
        </p:nvSpPr>
        <p:spPr>
          <a:xfrm>
            <a:off x="3989505" y="8925658"/>
            <a:ext cx="19300801" cy="16215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gn="l"/>
            <a:r>
              <a:rPr lang="en-US" sz="4800" b="0" dirty="0">
                <a:latin typeface="Calibri" panose="020F0502020204030204" pitchFamily="34" charset="0"/>
                <a:cs typeface="Calibri" panose="020F0502020204030204" pitchFamily="34" charset="0"/>
              </a:rPr>
              <a:t>It enables the programmer to easily transfer to other data provider without changing most of the code.</a:t>
            </a:r>
          </a:p>
        </p:txBody>
      </p:sp>
    </p:spTree>
    <p:extLst>
      <p:ext uri="{BB962C8B-B14F-4D97-AF65-F5344CB8AC3E}">
        <p14:creationId xmlns:p14="http://schemas.microsoft.com/office/powerpoint/2010/main" val="988485112"/>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9366667" cy="1200329"/>
          </a:xfrm>
          <a:prstGeom prst="rect">
            <a:avLst/>
          </a:prstGeom>
        </p:spPr>
        <p:txBody>
          <a:bodyPr wrap="none">
            <a:spAutoFit/>
          </a:bodyPr>
          <a:lstStyle/>
          <a:p>
            <a:pPr algn="l"/>
            <a:r>
              <a:rPr lang="en-US" sz="7200" dirty="0" smtClean="0">
                <a:latin typeface="+mn-lt"/>
                <a:cs typeface="Courier New" panose="02070309020205020404" pitchFamily="49" charset="0"/>
              </a:rPr>
              <a:t>Benefits of ADO.NET</a:t>
            </a:r>
            <a:endParaRPr lang="en-US" sz="7200" dirty="0">
              <a:latin typeface="+mn-lt"/>
              <a:cs typeface="Courier New" panose="02070309020205020404" pitchFamily="49" charset="0"/>
            </a:endParaRPr>
          </a:p>
        </p:txBody>
      </p:sp>
      <p:sp>
        <p:nvSpPr>
          <p:cNvPr id="16" name="Rounded Rectangle 15"/>
          <p:cNvSpPr/>
          <p:nvPr/>
        </p:nvSpPr>
        <p:spPr>
          <a:xfrm>
            <a:off x="3989505" y="3540517"/>
            <a:ext cx="3566160"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Scalability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7" name="Rounded Rectangle 16"/>
          <p:cNvSpPr/>
          <p:nvPr/>
        </p:nvSpPr>
        <p:spPr>
          <a:xfrm>
            <a:off x="9412941" y="5408016"/>
            <a:ext cx="9092083"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Data Source Independence</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8" name="Rounded Rectangle 17"/>
          <p:cNvSpPr/>
          <p:nvPr/>
        </p:nvSpPr>
        <p:spPr>
          <a:xfrm>
            <a:off x="8041766" y="3517037"/>
            <a:ext cx="5400546"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Interoperability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9" name="Rounded Rectangle 18"/>
          <p:cNvSpPr/>
          <p:nvPr/>
        </p:nvSpPr>
        <p:spPr>
          <a:xfrm>
            <a:off x="13928413" y="3561486"/>
            <a:ext cx="4576611"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Performance</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0" name="Rounded Rectangle 19"/>
          <p:cNvSpPr/>
          <p:nvPr/>
        </p:nvSpPr>
        <p:spPr>
          <a:xfrm>
            <a:off x="3989505" y="5408016"/>
            <a:ext cx="4798325"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Maintainability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1" name="Rounded Rectangle 20"/>
          <p:cNvSpPr/>
          <p:nvPr/>
        </p:nvSpPr>
        <p:spPr>
          <a:xfrm>
            <a:off x="13706699" y="7134128"/>
            <a:ext cx="4798325"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800" b="0" dirty="0" smtClean="0">
                <a:solidFill>
                  <a:srgbClr val="FFFFFF"/>
                </a:solidFill>
                <a:latin typeface="+mn-lt"/>
                <a:ea typeface="+mn-ea"/>
                <a:cs typeface="+mn-cs"/>
                <a:sym typeface="Helvetica Neue Medium"/>
              </a:rPr>
              <a:t>Disconnected</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3" name="Rounded Rectangle 22"/>
          <p:cNvSpPr/>
          <p:nvPr/>
        </p:nvSpPr>
        <p:spPr>
          <a:xfrm>
            <a:off x="3989505" y="7155097"/>
            <a:ext cx="9092083" cy="976862"/>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800" b="0" dirty="0">
                <a:solidFill>
                  <a:srgbClr val="FFFFFF"/>
                </a:solidFill>
                <a:latin typeface="+mn-lt"/>
                <a:ea typeface="+mn-ea"/>
                <a:cs typeface="+mn-cs"/>
                <a:sym typeface="Helvetica Neue Medium"/>
              </a:rPr>
              <a:t>Optimized SQL Provider</a:t>
            </a:r>
          </a:p>
        </p:txBody>
      </p:sp>
      <p:sp>
        <p:nvSpPr>
          <p:cNvPr id="13" name="TextBox 12"/>
          <p:cNvSpPr txBox="1"/>
          <p:nvPr/>
        </p:nvSpPr>
        <p:spPr>
          <a:xfrm>
            <a:off x="3989505" y="8925658"/>
            <a:ext cx="19300801" cy="23602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gn="l"/>
            <a:r>
              <a:rPr lang="en-US" sz="4800" b="0" dirty="0" smtClean="0">
                <a:latin typeface="Calibri" panose="020F0502020204030204" pitchFamily="34" charset="0"/>
                <a:cs typeface="Calibri" panose="020F0502020204030204" pitchFamily="34" charset="0"/>
              </a:rPr>
              <a:t>In </a:t>
            </a:r>
            <a:r>
              <a:rPr lang="en-US" sz="4800" b="0" dirty="0">
                <a:latin typeface="Calibri" panose="020F0502020204030204" pitchFamily="34" charset="0"/>
                <a:cs typeface="Calibri" panose="020F0502020204030204" pitchFamily="34" charset="0"/>
              </a:rPr>
              <a:t>addition to performing well under general circumstances, ADO.NET includes a SQL Server Data Provider that is highly optimized for interaction with SQL Server.</a:t>
            </a:r>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val="840468839"/>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9366667" cy="1200329"/>
          </a:xfrm>
          <a:prstGeom prst="rect">
            <a:avLst/>
          </a:prstGeom>
        </p:spPr>
        <p:txBody>
          <a:bodyPr wrap="none">
            <a:spAutoFit/>
          </a:bodyPr>
          <a:lstStyle/>
          <a:p>
            <a:pPr algn="l"/>
            <a:r>
              <a:rPr lang="en-US" sz="7200" dirty="0">
                <a:cs typeface="Courier New" panose="02070309020205020404" pitchFamily="49" charset="0"/>
              </a:rPr>
              <a:t>Benefits of ADO.NET</a:t>
            </a:r>
          </a:p>
        </p:txBody>
      </p:sp>
      <p:sp>
        <p:nvSpPr>
          <p:cNvPr id="16" name="Rounded Rectangle 15"/>
          <p:cNvSpPr/>
          <p:nvPr/>
        </p:nvSpPr>
        <p:spPr>
          <a:xfrm>
            <a:off x="3989505" y="3540517"/>
            <a:ext cx="3566160"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Scalability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7" name="Rounded Rectangle 16"/>
          <p:cNvSpPr/>
          <p:nvPr/>
        </p:nvSpPr>
        <p:spPr>
          <a:xfrm>
            <a:off x="9412941" y="5408016"/>
            <a:ext cx="9092083"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Data Source Independence</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8" name="Rounded Rectangle 17"/>
          <p:cNvSpPr/>
          <p:nvPr/>
        </p:nvSpPr>
        <p:spPr>
          <a:xfrm>
            <a:off x="8041766" y="3517037"/>
            <a:ext cx="5400546"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Interoperability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9" name="Rounded Rectangle 18"/>
          <p:cNvSpPr/>
          <p:nvPr/>
        </p:nvSpPr>
        <p:spPr>
          <a:xfrm>
            <a:off x="13928413" y="3561486"/>
            <a:ext cx="4576611" cy="1097280"/>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Performance</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0" name="Rounded Rectangle 19"/>
          <p:cNvSpPr/>
          <p:nvPr/>
        </p:nvSpPr>
        <p:spPr>
          <a:xfrm>
            <a:off x="3989505" y="5408016"/>
            <a:ext cx="4798325"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Maintainability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1" name="Rounded Rectangle 20"/>
          <p:cNvSpPr/>
          <p:nvPr/>
        </p:nvSpPr>
        <p:spPr>
          <a:xfrm>
            <a:off x="13706699" y="7134128"/>
            <a:ext cx="4798325" cy="976862"/>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800" b="0" dirty="0" smtClean="0">
                <a:solidFill>
                  <a:srgbClr val="FFFFFF"/>
                </a:solidFill>
                <a:latin typeface="+mn-lt"/>
                <a:ea typeface="+mn-ea"/>
                <a:cs typeface="+mn-cs"/>
                <a:sym typeface="Helvetica Neue Medium"/>
              </a:rPr>
              <a:t>Disconnected</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3" name="Rounded Rectangle 22"/>
          <p:cNvSpPr/>
          <p:nvPr/>
        </p:nvSpPr>
        <p:spPr>
          <a:xfrm>
            <a:off x="3989505" y="7155097"/>
            <a:ext cx="9092083" cy="976862"/>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800" b="0" dirty="0">
                <a:solidFill>
                  <a:srgbClr val="FFFFFF"/>
                </a:solidFill>
                <a:latin typeface="+mn-lt"/>
                <a:ea typeface="+mn-ea"/>
                <a:cs typeface="+mn-cs"/>
                <a:sym typeface="Helvetica Neue Medium"/>
              </a:rPr>
              <a:t>Optimized SQL Provider</a:t>
            </a:r>
          </a:p>
        </p:txBody>
      </p:sp>
      <p:sp>
        <p:nvSpPr>
          <p:cNvPr id="13" name="TextBox 12"/>
          <p:cNvSpPr txBox="1"/>
          <p:nvPr/>
        </p:nvSpPr>
        <p:spPr>
          <a:xfrm>
            <a:off x="3989505" y="8925658"/>
            <a:ext cx="19300801" cy="3098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gn="l"/>
            <a:r>
              <a:rPr lang="en-US" sz="4800" b="0" dirty="0" smtClean="0">
                <a:latin typeface="Calibri" panose="020F0502020204030204" pitchFamily="34" charset="0"/>
                <a:cs typeface="Calibri" panose="020F0502020204030204" pitchFamily="34" charset="0"/>
              </a:rPr>
              <a:t>The </a:t>
            </a:r>
            <a:r>
              <a:rPr lang="en-US" sz="4800" b="0" dirty="0">
                <a:latin typeface="Calibri" panose="020F0502020204030204" pitchFamily="34" charset="0"/>
                <a:cs typeface="Calibri" panose="020F0502020204030204" pitchFamily="34" charset="0"/>
              </a:rPr>
              <a:t>core ADO.NET class, the </a:t>
            </a:r>
            <a:r>
              <a:rPr lang="en-US" sz="4800" b="0" dirty="0" err="1">
                <a:latin typeface="Calibri" panose="020F0502020204030204" pitchFamily="34" charset="0"/>
                <a:cs typeface="Calibri" panose="020F0502020204030204" pitchFamily="34" charset="0"/>
              </a:rPr>
              <a:t>DataSet</a:t>
            </a:r>
            <a:r>
              <a:rPr lang="en-US" sz="4800" b="0" dirty="0">
                <a:latin typeface="Calibri" panose="020F0502020204030204" pitchFamily="34" charset="0"/>
                <a:cs typeface="Calibri" panose="020F0502020204030204" pitchFamily="34" charset="0"/>
              </a:rPr>
              <a:t>, operates in an entirely disconnected </a:t>
            </a:r>
            <a:r>
              <a:rPr lang="en-US" sz="4800" b="0" dirty="0" smtClean="0">
                <a:latin typeface="Calibri" panose="020F0502020204030204" pitchFamily="34" charset="0"/>
                <a:cs typeface="Calibri" panose="020F0502020204030204" pitchFamily="34" charset="0"/>
              </a:rPr>
              <a:t>fashion. The </a:t>
            </a:r>
            <a:r>
              <a:rPr lang="en-US" sz="4800" b="0" dirty="0">
                <a:latin typeface="Calibri" panose="020F0502020204030204" pitchFamily="34" charset="0"/>
                <a:cs typeface="Calibri" panose="020F0502020204030204" pitchFamily="34" charset="0"/>
              </a:rPr>
              <a:t>disconnected model allows for the </a:t>
            </a:r>
            <a:r>
              <a:rPr lang="en-US" sz="4800" b="0" dirty="0" err="1">
                <a:latin typeface="Calibri" panose="020F0502020204030204" pitchFamily="34" charset="0"/>
                <a:cs typeface="Calibri" panose="020F0502020204030204" pitchFamily="34" charset="0"/>
              </a:rPr>
              <a:t>DataSet</a:t>
            </a:r>
            <a:r>
              <a:rPr lang="en-US" sz="4800" b="0" dirty="0">
                <a:latin typeface="Calibri" panose="020F0502020204030204" pitchFamily="34" charset="0"/>
                <a:cs typeface="Calibri" panose="020F0502020204030204" pitchFamily="34" charset="0"/>
              </a:rPr>
              <a:t> class to be unaware of the origin of its data, an unlimited number of supported data sources can be plugged into code without any hassle in the future.</a:t>
            </a:r>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val="2610539526"/>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7930376" cy="1200329"/>
          </a:xfrm>
          <a:prstGeom prst="rect">
            <a:avLst/>
          </a:prstGeom>
        </p:spPr>
        <p:txBody>
          <a:bodyPr wrap="none">
            <a:spAutoFit/>
          </a:bodyPr>
          <a:lstStyle/>
          <a:p>
            <a:pPr algn="l"/>
            <a:r>
              <a:rPr lang="en-US" sz="7200" dirty="0" smtClean="0">
                <a:latin typeface="+mn-lt"/>
                <a:cs typeface="Courier New" panose="02070309020205020404" pitchFamily="49" charset="0"/>
              </a:rPr>
              <a:t>ADO vs ADO.NET</a:t>
            </a:r>
            <a:endParaRPr lang="en-US" sz="7200" dirty="0">
              <a:latin typeface="+mn-lt"/>
              <a:cs typeface="Courier New" panose="02070309020205020404" pitchFamily="49" charset="0"/>
            </a:endParaRPr>
          </a:p>
        </p:txBody>
      </p:sp>
      <p:sp>
        <p:nvSpPr>
          <p:cNvPr id="13" name="TextBox 12"/>
          <p:cNvSpPr txBox="1"/>
          <p:nvPr/>
        </p:nvSpPr>
        <p:spPr>
          <a:xfrm>
            <a:off x="3510677" y="4349389"/>
            <a:ext cx="9586758" cy="90082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gn="l"/>
            <a:r>
              <a:rPr lang="en-US" sz="4800" b="0" dirty="0" smtClean="0">
                <a:latin typeface="Calibri" panose="020F0502020204030204" pitchFamily="34" charset="0"/>
                <a:cs typeface="Calibri" panose="020F0502020204030204" pitchFamily="34" charset="0"/>
              </a:rPr>
              <a:t>ADO </a:t>
            </a:r>
            <a:r>
              <a:rPr lang="en-US" sz="4800" b="0" dirty="0">
                <a:latin typeface="Calibri" panose="020F0502020204030204" pitchFamily="34" charset="0"/>
                <a:cs typeface="Calibri" panose="020F0502020204030204" pitchFamily="34" charset="0"/>
              </a:rPr>
              <a:t>uses </a:t>
            </a:r>
            <a:r>
              <a:rPr lang="en-US" sz="4800" dirty="0">
                <a:latin typeface="Calibri" panose="020F0502020204030204" pitchFamily="34" charset="0"/>
                <a:cs typeface="Calibri" panose="020F0502020204030204" pitchFamily="34" charset="0"/>
              </a:rPr>
              <a:t>Recordsets and cursors </a:t>
            </a:r>
            <a:r>
              <a:rPr lang="en-US" sz="4800" b="0" dirty="0">
                <a:latin typeface="Calibri" panose="020F0502020204030204" pitchFamily="34" charset="0"/>
                <a:cs typeface="Calibri" panose="020F0502020204030204" pitchFamily="34" charset="0"/>
              </a:rPr>
              <a:t>to access and modify data </a:t>
            </a:r>
            <a:r>
              <a:rPr lang="en-US" sz="4800" b="0" dirty="0" smtClean="0">
                <a:latin typeface="Calibri" panose="020F0502020204030204" pitchFamily="34" charset="0"/>
                <a:cs typeface="Calibri" panose="020F0502020204030204" pitchFamily="34" charset="0"/>
              </a:rPr>
              <a:t>(in </a:t>
            </a:r>
            <a:r>
              <a:rPr lang="en-US" sz="4800" b="0" dirty="0">
                <a:latin typeface="Calibri" panose="020F0502020204030204" pitchFamily="34" charset="0"/>
                <a:cs typeface="Calibri" panose="020F0502020204030204" pitchFamily="34" charset="0"/>
              </a:rPr>
              <a:t>fully connected state). </a:t>
            </a:r>
            <a:endParaRPr lang="en-US" sz="4800" b="0" dirty="0" smtClean="0">
              <a:latin typeface="Calibri" panose="020F0502020204030204" pitchFamily="34" charset="0"/>
              <a:cs typeface="Calibri" panose="020F0502020204030204" pitchFamily="34" charset="0"/>
            </a:endParaRPr>
          </a:p>
          <a:p>
            <a:pPr algn="l"/>
            <a:endParaRPr lang="en-US" sz="4800" b="0" dirty="0" smtClean="0">
              <a:latin typeface="Calibri" panose="020F0502020204030204" pitchFamily="34" charset="0"/>
              <a:cs typeface="Calibri" panose="020F0502020204030204" pitchFamily="34" charset="0"/>
            </a:endParaRPr>
          </a:p>
          <a:p>
            <a:pPr algn="l"/>
            <a:r>
              <a:rPr lang="en-US" sz="4800" b="0" dirty="0" smtClean="0">
                <a:latin typeface="Calibri" panose="020F0502020204030204" pitchFamily="34" charset="0"/>
                <a:cs typeface="Calibri" panose="020F0502020204030204" pitchFamily="34" charset="0"/>
              </a:rPr>
              <a:t>Because </a:t>
            </a:r>
            <a:r>
              <a:rPr lang="en-US" sz="4800" b="0" dirty="0">
                <a:latin typeface="Calibri" panose="020F0502020204030204" pitchFamily="34" charset="0"/>
                <a:cs typeface="Calibri" panose="020F0502020204030204" pitchFamily="34" charset="0"/>
              </a:rPr>
              <a:t>of its inherent design, Recordset can impact performance on the server side by tying up valuable resources. </a:t>
            </a:r>
            <a:endParaRPr lang="en-US" sz="4800" b="0" dirty="0" smtClean="0">
              <a:latin typeface="Calibri" panose="020F0502020204030204" pitchFamily="34" charset="0"/>
              <a:cs typeface="Calibri" panose="020F0502020204030204" pitchFamily="34" charset="0"/>
            </a:endParaRPr>
          </a:p>
          <a:p>
            <a:pPr algn="l"/>
            <a:endParaRPr lang="en-US" sz="4800" b="0" dirty="0" smtClean="0">
              <a:latin typeface="Calibri" panose="020F0502020204030204" pitchFamily="34" charset="0"/>
              <a:cs typeface="Calibri" panose="020F0502020204030204" pitchFamily="34" charset="0"/>
            </a:endParaRPr>
          </a:p>
          <a:p>
            <a:pPr algn="l"/>
            <a:r>
              <a:rPr lang="en-US" sz="4800" b="0" dirty="0" smtClean="0">
                <a:latin typeface="Calibri" panose="020F0502020204030204" pitchFamily="34" charset="0"/>
                <a:cs typeface="Calibri" panose="020F0502020204030204" pitchFamily="34" charset="0"/>
              </a:rPr>
              <a:t>In </a:t>
            </a:r>
            <a:r>
              <a:rPr lang="en-US" sz="4800" b="0" dirty="0">
                <a:latin typeface="Calibri" panose="020F0502020204030204" pitchFamily="34" charset="0"/>
                <a:cs typeface="Calibri" panose="020F0502020204030204" pitchFamily="34" charset="0"/>
              </a:rPr>
              <a:t>addition, COM marshalling - an expensive data conversion process - is needed to transmit a </a:t>
            </a:r>
            <a:r>
              <a:rPr lang="en-US" sz="4800" b="0" dirty="0" smtClean="0">
                <a:latin typeface="Calibri" panose="020F0502020204030204" pitchFamily="34" charset="0"/>
                <a:cs typeface="Calibri" panose="020F0502020204030204" pitchFamily="34" charset="0"/>
              </a:rPr>
              <a:t>Recordset.</a:t>
            </a:r>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
        <p:nvSpPr>
          <p:cNvPr id="14" name="Rectangle 13"/>
          <p:cNvSpPr/>
          <p:nvPr/>
        </p:nvSpPr>
        <p:spPr>
          <a:xfrm>
            <a:off x="7075757" y="2858937"/>
            <a:ext cx="2236510" cy="1200329"/>
          </a:xfrm>
          <a:prstGeom prst="rect">
            <a:avLst/>
          </a:prstGeom>
        </p:spPr>
        <p:txBody>
          <a:bodyPr wrap="none">
            <a:spAutoFit/>
          </a:bodyPr>
          <a:lstStyle/>
          <a:p>
            <a:pPr algn="l"/>
            <a:r>
              <a:rPr lang="en-US" sz="7200" dirty="0" smtClean="0">
                <a:solidFill>
                  <a:schemeClr val="accent3"/>
                </a:solidFill>
                <a:latin typeface="+mn-lt"/>
                <a:cs typeface="Courier New" panose="02070309020205020404" pitchFamily="49" charset="0"/>
              </a:rPr>
              <a:t>ADO</a:t>
            </a:r>
            <a:endParaRPr lang="en-US" sz="7200" dirty="0">
              <a:solidFill>
                <a:schemeClr val="accent3"/>
              </a:solidFill>
              <a:latin typeface="+mn-lt"/>
              <a:cs typeface="Courier New" panose="02070309020205020404" pitchFamily="49" charset="0"/>
            </a:endParaRPr>
          </a:p>
        </p:txBody>
      </p:sp>
      <p:sp>
        <p:nvSpPr>
          <p:cNvPr id="4" name="Rectangle 3"/>
          <p:cNvSpPr/>
          <p:nvPr/>
        </p:nvSpPr>
        <p:spPr>
          <a:xfrm>
            <a:off x="16530551" y="2769602"/>
            <a:ext cx="4339650" cy="1200329"/>
          </a:xfrm>
          <a:prstGeom prst="rect">
            <a:avLst/>
          </a:prstGeom>
        </p:spPr>
        <p:txBody>
          <a:bodyPr wrap="none">
            <a:spAutoFit/>
          </a:bodyPr>
          <a:lstStyle/>
          <a:p>
            <a:r>
              <a:rPr lang="en-US" sz="7200" dirty="0" smtClean="0">
                <a:solidFill>
                  <a:schemeClr val="accent3"/>
                </a:solidFill>
                <a:latin typeface="Helvetica Neue Medium"/>
                <a:cs typeface="Courier New" panose="02070309020205020404" pitchFamily="49" charset="0"/>
              </a:rPr>
              <a:t>ADO.NET</a:t>
            </a:r>
            <a:endParaRPr lang="en-US" dirty="0">
              <a:solidFill>
                <a:schemeClr val="accent3"/>
              </a:solidFill>
            </a:endParaRPr>
          </a:p>
        </p:txBody>
      </p:sp>
      <p:sp>
        <p:nvSpPr>
          <p:cNvPr id="22" name="TextBox 21"/>
          <p:cNvSpPr txBox="1"/>
          <p:nvPr/>
        </p:nvSpPr>
        <p:spPr>
          <a:xfrm>
            <a:off x="13906997" y="4349388"/>
            <a:ext cx="9586758" cy="67922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gn="l"/>
            <a:r>
              <a:rPr lang="en-US" sz="4800" b="0" dirty="0">
                <a:latin typeface="Calibri" panose="020F0502020204030204" pitchFamily="34" charset="0"/>
                <a:cs typeface="Calibri" panose="020F0502020204030204" pitchFamily="34" charset="0"/>
              </a:rPr>
              <a:t>Providing a </a:t>
            </a:r>
            <a:r>
              <a:rPr lang="en-US" sz="4800" b="0" dirty="0" smtClean="0">
                <a:latin typeface="Calibri" panose="020F0502020204030204" pitchFamily="34" charset="0"/>
                <a:cs typeface="Calibri" panose="020F0502020204030204" pitchFamily="34" charset="0"/>
              </a:rPr>
              <a:t>disconnected </a:t>
            </a:r>
            <a:r>
              <a:rPr lang="en-US" sz="4800" b="0" dirty="0">
                <a:latin typeface="Calibri" panose="020F0502020204030204" pitchFamily="34" charset="0"/>
                <a:cs typeface="Calibri" panose="020F0502020204030204" pitchFamily="34" charset="0"/>
              </a:rPr>
              <a:t>data-access </a:t>
            </a:r>
            <a:r>
              <a:rPr lang="en-US" sz="4800" b="0" dirty="0" smtClean="0">
                <a:latin typeface="Calibri" panose="020F0502020204030204" pitchFamily="34" charset="0"/>
                <a:cs typeface="Calibri" panose="020F0502020204030204" pitchFamily="34" charset="0"/>
              </a:rPr>
              <a:t>model. </a:t>
            </a:r>
          </a:p>
          <a:p>
            <a:pPr algn="l"/>
            <a:endParaRPr lang="en-US" sz="4800" b="0" dirty="0" smtClean="0">
              <a:latin typeface="Calibri" panose="020F0502020204030204" pitchFamily="34" charset="0"/>
              <a:cs typeface="Calibri" panose="020F0502020204030204" pitchFamily="34" charset="0"/>
            </a:endParaRPr>
          </a:p>
          <a:p>
            <a:pPr algn="l"/>
            <a:r>
              <a:rPr lang="en-US" sz="4800" b="0" dirty="0">
                <a:latin typeface="Calibri" panose="020F0502020204030204" pitchFamily="34" charset="0"/>
                <a:cs typeface="Calibri" panose="020F0502020204030204" pitchFamily="34" charset="0"/>
              </a:rPr>
              <a:t>Providing tight integration with XML. </a:t>
            </a:r>
            <a:endParaRPr lang="en-US" sz="4800" b="0" dirty="0" smtClean="0">
              <a:latin typeface="Calibri" panose="020F0502020204030204" pitchFamily="34" charset="0"/>
              <a:cs typeface="Calibri" panose="020F0502020204030204" pitchFamily="34" charset="0"/>
            </a:endParaRPr>
          </a:p>
          <a:p>
            <a:pPr algn="l"/>
            <a:endParaRPr lang="en-US" sz="4800" b="0" dirty="0" smtClean="0">
              <a:latin typeface="Calibri" panose="020F0502020204030204" pitchFamily="34" charset="0"/>
              <a:cs typeface="Calibri" panose="020F0502020204030204" pitchFamily="34" charset="0"/>
            </a:endParaRPr>
          </a:p>
          <a:p>
            <a:pPr algn="l"/>
            <a:r>
              <a:rPr lang="en-US" sz="4800" b="0" dirty="0">
                <a:latin typeface="Calibri" panose="020F0502020204030204" pitchFamily="34" charset="0"/>
                <a:cs typeface="Calibri" panose="020F0502020204030204" pitchFamily="34" charset="0"/>
              </a:rPr>
              <a:t>Providing seamless integration with the .NET </a:t>
            </a:r>
            <a:r>
              <a:rPr lang="en-US" sz="4800" b="0" dirty="0" smtClean="0">
                <a:latin typeface="Calibri" panose="020F0502020204030204" pitchFamily="34" charset="0"/>
                <a:cs typeface="Calibri" panose="020F0502020204030204" pitchFamily="34" charset="0"/>
              </a:rPr>
              <a:t>Framework (</a:t>
            </a:r>
            <a:r>
              <a:rPr lang="en-US" sz="4800" b="0" dirty="0">
                <a:latin typeface="Calibri" panose="020F0502020204030204" pitchFamily="34" charset="0"/>
                <a:cs typeface="Calibri" panose="020F0502020204030204" pitchFamily="34" charset="0"/>
              </a:rPr>
              <a:t>the Recordset object in ADO is eliminated in the .NET architecture).</a:t>
            </a:r>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val="1855079474"/>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7930376" cy="1200329"/>
          </a:xfrm>
          <a:prstGeom prst="rect">
            <a:avLst/>
          </a:prstGeom>
        </p:spPr>
        <p:txBody>
          <a:bodyPr wrap="none">
            <a:spAutoFit/>
          </a:bodyPr>
          <a:lstStyle/>
          <a:p>
            <a:pPr algn="l"/>
            <a:r>
              <a:rPr lang="en-US" sz="7200" dirty="0" smtClean="0">
                <a:latin typeface="+mn-lt"/>
                <a:cs typeface="Courier New" panose="02070309020205020404" pitchFamily="49" charset="0"/>
              </a:rPr>
              <a:t>ADO vs ADO.NET</a:t>
            </a:r>
            <a:endParaRPr lang="en-US" sz="7200" dirty="0">
              <a:latin typeface="+mn-lt"/>
              <a:cs typeface="Courier New" panose="02070309020205020404" pitchFamily="49" charset="0"/>
            </a:endParaRPr>
          </a:p>
        </p:txBody>
      </p:sp>
      <p:sp>
        <p:nvSpPr>
          <p:cNvPr id="14" name="Rectangle 13"/>
          <p:cNvSpPr/>
          <p:nvPr/>
        </p:nvSpPr>
        <p:spPr>
          <a:xfrm>
            <a:off x="7075757" y="2858937"/>
            <a:ext cx="2236510" cy="1200329"/>
          </a:xfrm>
          <a:prstGeom prst="rect">
            <a:avLst/>
          </a:prstGeom>
        </p:spPr>
        <p:txBody>
          <a:bodyPr wrap="none">
            <a:spAutoFit/>
          </a:bodyPr>
          <a:lstStyle/>
          <a:p>
            <a:pPr algn="l"/>
            <a:r>
              <a:rPr lang="en-US" sz="7200" dirty="0" smtClean="0">
                <a:solidFill>
                  <a:schemeClr val="accent3"/>
                </a:solidFill>
                <a:latin typeface="+mn-lt"/>
                <a:cs typeface="Courier New" panose="02070309020205020404" pitchFamily="49" charset="0"/>
              </a:rPr>
              <a:t>ADO</a:t>
            </a:r>
            <a:endParaRPr lang="en-US" sz="7200" dirty="0">
              <a:solidFill>
                <a:schemeClr val="accent3"/>
              </a:solidFill>
              <a:latin typeface="+mn-lt"/>
              <a:cs typeface="Courier New" panose="02070309020205020404" pitchFamily="49" charset="0"/>
            </a:endParaRPr>
          </a:p>
        </p:txBody>
      </p:sp>
      <p:sp>
        <p:nvSpPr>
          <p:cNvPr id="4" name="Rectangle 3"/>
          <p:cNvSpPr/>
          <p:nvPr/>
        </p:nvSpPr>
        <p:spPr>
          <a:xfrm>
            <a:off x="16530551" y="2769602"/>
            <a:ext cx="4339650" cy="1200329"/>
          </a:xfrm>
          <a:prstGeom prst="rect">
            <a:avLst/>
          </a:prstGeom>
        </p:spPr>
        <p:txBody>
          <a:bodyPr wrap="none">
            <a:spAutoFit/>
          </a:bodyPr>
          <a:lstStyle/>
          <a:p>
            <a:r>
              <a:rPr lang="en-US" sz="7200" dirty="0" smtClean="0">
                <a:solidFill>
                  <a:schemeClr val="accent3"/>
                </a:solidFill>
                <a:latin typeface="Helvetica Neue Medium"/>
                <a:cs typeface="Courier New" panose="02070309020205020404" pitchFamily="49" charset="0"/>
              </a:rPr>
              <a:t>ADO.NET</a:t>
            </a:r>
            <a:endParaRPr lang="en-US" dirty="0">
              <a:solidFill>
                <a:schemeClr val="accent3"/>
              </a:solidFill>
            </a:endParaRPr>
          </a:p>
        </p:txBody>
      </p:sp>
      <p:sp>
        <p:nvSpPr>
          <p:cNvPr id="22" name="TextBox 21"/>
          <p:cNvSpPr txBox="1"/>
          <p:nvPr/>
        </p:nvSpPr>
        <p:spPr>
          <a:xfrm>
            <a:off x="13906997" y="4349388"/>
            <a:ext cx="9586758" cy="82695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gn="l"/>
            <a:r>
              <a:rPr lang="en-US" sz="4800" b="0" dirty="0" smtClean="0">
                <a:latin typeface="Calibri" panose="020F0502020204030204" pitchFamily="34" charset="0"/>
                <a:cs typeface="Calibri" panose="020F0502020204030204" pitchFamily="34" charset="0"/>
              </a:rPr>
              <a:t>The </a:t>
            </a:r>
            <a:r>
              <a:rPr lang="en-US" sz="4800" b="0" dirty="0">
                <a:latin typeface="Calibri" panose="020F0502020204030204" pitchFamily="34" charset="0"/>
                <a:cs typeface="Calibri" panose="020F0502020204030204" pitchFamily="34" charset="0"/>
              </a:rPr>
              <a:t>in-memory representation of data is </a:t>
            </a:r>
            <a:r>
              <a:rPr lang="en-US" sz="4800" dirty="0" err="1" smtClean="0">
                <a:latin typeface="Calibri" panose="020F0502020204030204" pitchFamily="34" charset="0"/>
                <a:cs typeface="Calibri" panose="020F0502020204030204" pitchFamily="34" charset="0"/>
              </a:rPr>
              <a:t>datadset</a:t>
            </a:r>
            <a:r>
              <a:rPr lang="en-US" sz="4800" dirty="0" smtClean="0">
                <a:latin typeface="Calibri" panose="020F0502020204030204" pitchFamily="34" charset="0"/>
                <a:cs typeface="Calibri" panose="020F0502020204030204" pitchFamily="34" charset="0"/>
              </a:rPr>
              <a:t>.</a:t>
            </a:r>
          </a:p>
          <a:p>
            <a:pPr algn="l"/>
            <a:endParaRPr lang="en-US" sz="4800" dirty="0">
              <a:latin typeface="Calibri" panose="020F0502020204030204" pitchFamily="34" charset="0"/>
              <a:cs typeface="Calibri" panose="020F0502020204030204" pitchFamily="34" charset="0"/>
            </a:endParaRPr>
          </a:p>
          <a:p>
            <a:pPr algn="l"/>
            <a:r>
              <a:rPr lang="en-US" sz="4800" b="0" dirty="0" smtClean="0">
                <a:latin typeface="Calibri" panose="020F0502020204030204" pitchFamily="34" charset="0"/>
                <a:cs typeface="Calibri" panose="020F0502020204030204" pitchFamily="34" charset="0"/>
              </a:rPr>
              <a:t>A </a:t>
            </a:r>
            <a:r>
              <a:rPr lang="en-US" sz="4800" b="0" dirty="0">
                <a:latin typeface="Calibri" panose="020F0502020204030204" pitchFamily="34" charset="0"/>
                <a:cs typeface="Calibri" panose="020F0502020204030204" pitchFamily="34" charset="0"/>
              </a:rPr>
              <a:t>dataset is a </a:t>
            </a:r>
            <a:r>
              <a:rPr lang="en-US" sz="4800" dirty="0">
                <a:latin typeface="Calibri" panose="020F0502020204030204" pitchFamily="34" charset="0"/>
                <a:cs typeface="Calibri" panose="020F0502020204030204" pitchFamily="34" charset="0"/>
              </a:rPr>
              <a:t>collection of one or more tables</a:t>
            </a:r>
            <a:r>
              <a:rPr lang="en-US" sz="4800" b="0" dirty="0">
                <a:latin typeface="Calibri" panose="020F0502020204030204" pitchFamily="34" charset="0"/>
                <a:cs typeface="Calibri" panose="020F0502020204030204" pitchFamily="34" charset="0"/>
              </a:rPr>
              <a:t>. The tables within a dataset are called </a:t>
            </a:r>
            <a:r>
              <a:rPr lang="en-US" sz="4800" b="0" dirty="0" err="1" smtClean="0">
                <a:latin typeface="Calibri" panose="020F0502020204030204" pitchFamily="34" charset="0"/>
                <a:cs typeface="Calibri" panose="020F0502020204030204" pitchFamily="34" charset="0"/>
              </a:rPr>
              <a:t>DataTable</a:t>
            </a:r>
            <a:r>
              <a:rPr lang="en-US" sz="4800" b="0" dirty="0" smtClean="0">
                <a:latin typeface="Calibri" panose="020F0502020204030204" pitchFamily="34" charset="0"/>
                <a:cs typeface="Calibri" panose="020F0502020204030204" pitchFamily="34" charset="0"/>
              </a:rPr>
              <a:t>. Each </a:t>
            </a:r>
            <a:r>
              <a:rPr lang="en-US" sz="4800" b="0" dirty="0" err="1">
                <a:latin typeface="Calibri" panose="020F0502020204030204" pitchFamily="34" charset="0"/>
                <a:cs typeface="Calibri" panose="020F0502020204030204" pitchFamily="34" charset="0"/>
              </a:rPr>
              <a:t>DataTable</a:t>
            </a:r>
            <a:r>
              <a:rPr lang="en-US" sz="4800" b="0" dirty="0">
                <a:latin typeface="Calibri" panose="020F0502020204030204" pitchFamily="34" charset="0"/>
                <a:cs typeface="Calibri" panose="020F0502020204030204" pitchFamily="34" charset="0"/>
              </a:rPr>
              <a:t> object typically corresponds to a single database table or view. In this way, a dataset can mimic the structure of the underlying database.</a:t>
            </a:r>
          </a:p>
        </p:txBody>
      </p:sp>
      <p:sp>
        <p:nvSpPr>
          <p:cNvPr id="13" name="TextBox 12"/>
          <p:cNvSpPr txBox="1"/>
          <p:nvPr/>
        </p:nvSpPr>
        <p:spPr>
          <a:xfrm>
            <a:off x="3510677" y="4349389"/>
            <a:ext cx="9586758" cy="67922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gn="l"/>
            <a:r>
              <a:rPr lang="en-US" sz="4800" b="0" dirty="0" smtClean="0">
                <a:latin typeface="Calibri" panose="020F0502020204030204" pitchFamily="34" charset="0"/>
                <a:cs typeface="Calibri" panose="020F0502020204030204" pitchFamily="34" charset="0"/>
              </a:rPr>
              <a:t>The </a:t>
            </a:r>
            <a:r>
              <a:rPr lang="en-US" sz="4800" b="0" dirty="0">
                <a:latin typeface="Calibri" panose="020F0502020204030204" pitchFamily="34" charset="0"/>
                <a:cs typeface="Calibri" panose="020F0502020204030204" pitchFamily="34" charset="0"/>
              </a:rPr>
              <a:t>in-memory representation of data is </a:t>
            </a:r>
            <a:r>
              <a:rPr lang="en-US" sz="4800" dirty="0" smtClean="0">
                <a:latin typeface="Calibri" panose="020F0502020204030204" pitchFamily="34" charset="0"/>
                <a:cs typeface="Calibri" panose="020F0502020204030204" pitchFamily="34" charset="0"/>
              </a:rPr>
              <a:t>recordset.</a:t>
            </a:r>
          </a:p>
          <a:p>
            <a:pPr algn="l"/>
            <a:endParaRPr kumimoji="0" lang="en-US" sz="480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a:p>
            <a:pPr algn="l"/>
            <a:r>
              <a:rPr lang="en-US" sz="4800" b="0" dirty="0" smtClean="0">
                <a:latin typeface="Calibri" panose="020F0502020204030204" pitchFamily="34" charset="0"/>
                <a:cs typeface="Calibri" panose="020F0502020204030204" pitchFamily="34" charset="0"/>
              </a:rPr>
              <a:t>A </a:t>
            </a:r>
            <a:r>
              <a:rPr lang="en-US" sz="4800" b="0" dirty="0">
                <a:latin typeface="Calibri" panose="020F0502020204030204" pitchFamily="34" charset="0"/>
                <a:cs typeface="Calibri" panose="020F0502020204030204" pitchFamily="34" charset="0"/>
              </a:rPr>
              <a:t>recordset looks like a </a:t>
            </a:r>
            <a:r>
              <a:rPr lang="en-US" sz="4800" dirty="0">
                <a:latin typeface="Calibri" panose="020F0502020204030204" pitchFamily="34" charset="0"/>
                <a:cs typeface="Calibri" panose="020F0502020204030204" pitchFamily="34" charset="0"/>
              </a:rPr>
              <a:t>single table</a:t>
            </a:r>
            <a:r>
              <a:rPr lang="en-US" sz="4800" b="0" dirty="0">
                <a:latin typeface="Calibri" panose="020F0502020204030204" pitchFamily="34" charset="0"/>
                <a:cs typeface="Calibri" panose="020F0502020204030204" pitchFamily="34" charset="0"/>
              </a:rPr>
              <a:t>. If a recordset is to contain data from multiple database tables, it must use a JOIN query, which assembles the data from the various database tables into a single result </a:t>
            </a:r>
            <a:r>
              <a:rPr lang="en-US" sz="4800" b="0" dirty="0" smtClean="0">
                <a:latin typeface="Calibri" panose="020F0502020204030204" pitchFamily="34" charset="0"/>
                <a:cs typeface="Calibri" panose="020F0502020204030204" pitchFamily="34" charset="0"/>
              </a:rPr>
              <a:t>table.</a:t>
            </a:r>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val="2220473799"/>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7930376" cy="1200329"/>
          </a:xfrm>
          <a:prstGeom prst="rect">
            <a:avLst/>
          </a:prstGeom>
        </p:spPr>
        <p:txBody>
          <a:bodyPr wrap="none">
            <a:spAutoFit/>
          </a:bodyPr>
          <a:lstStyle/>
          <a:p>
            <a:pPr algn="l"/>
            <a:r>
              <a:rPr lang="en-US" sz="7200" dirty="0" smtClean="0">
                <a:latin typeface="+mn-lt"/>
                <a:cs typeface="Courier New" panose="02070309020205020404" pitchFamily="49" charset="0"/>
              </a:rPr>
              <a:t>ADO vs ADO.NET</a:t>
            </a:r>
            <a:endParaRPr lang="en-US" sz="7200" dirty="0">
              <a:latin typeface="+mn-lt"/>
              <a:cs typeface="Courier New" panose="02070309020205020404" pitchFamily="49" charset="0"/>
            </a:endParaRPr>
          </a:p>
        </p:txBody>
      </p:sp>
      <p:sp>
        <p:nvSpPr>
          <p:cNvPr id="14" name="Rectangle 13"/>
          <p:cNvSpPr/>
          <p:nvPr/>
        </p:nvSpPr>
        <p:spPr>
          <a:xfrm>
            <a:off x="7075757" y="2858937"/>
            <a:ext cx="2236510" cy="1200329"/>
          </a:xfrm>
          <a:prstGeom prst="rect">
            <a:avLst/>
          </a:prstGeom>
        </p:spPr>
        <p:txBody>
          <a:bodyPr wrap="none">
            <a:spAutoFit/>
          </a:bodyPr>
          <a:lstStyle/>
          <a:p>
            <a:pPr algn="l"/>
            <a:r>
              <a:rPr lang="en-US" sz="7200" dirty="0" smtClean="0">
                <a:solidFill>
                  <a:schemeClr val="accent3"/>
                </a:solidFill>
                <a:latin typeface="+mn-lt"/>
                <a:cs typeface="Courier New" panose="02070309020205020404" pitchFamily="49" charset="0"/>
              </a:rPr>
              <a:t>ADO</a:t>
            </a:r>
            <a:endParaRPr lang="en-US" sz="7200" dirty="0">
              <a:solidFill>
                <a:schemeClr val="accent3"/>
              </a:solidFill>
              <a:latin typeface="+mn-lt"/>
              <a:cs typeface="Courier New" panose="02070309020205020404" pitchFamily="49" charset="0"/>
            </a:endParaRPr>
          </a:p>
        </p:txBody>
      </p:sp>
      <p:sp>
        <p:nvSpPr>
          <p:cNvPr id="4" name="Rectangle 3"/>
          <p:cNvSpPr/>
          <p:nvPr/>
        </p:nvSpPr>
        <p:spPr>
          <a:xfrm>
            <a:off x="16530551" y="2769602"/>
            <a:ext cx="4339650" cy="1200329"/>
          </a:xfrm>
          <a:prstGeom prst="rect">
            <a:avLst/>
          </a:prstGeom>
        </p:spPr>
        <p:txBody>
          <a:bodyPr wrap="none">
            <a:spAutoFit/>
          </a:bodyPr>
          <a:lstStyle/>
          <a:p>
            <a:r>
              <a:rPr lang="en-US" sz="7200" dirty="0" smtClean="0">
                <a:solidFill>
                  <a:schemeClr val="accent3"/>
                </a:solidFill>
                <a:latin typeface="Helvetica Neue Medium"/>
                <a:cs typeface="Courier New" panose="02070309020205020404" pitchFamily="49" charset="0"/>
              </a:rPr>
              <a:t>ADO.NET</a:t>
            </a:r>
            <a:endParaRPr lang="en-US" dirty="0">
              <a:solidFill>
                <a:schemeClr val="accent3"/>
              </a:solidFill>
            </a:endParaRPr>
          </a:p>
        </p:txBody>
      </p:sp>
      <p:sp>
        <p:nvSpPr>
          <p:cNvPr id="22" name="TextBox 21"/>
          <p:cNvSpPr txBox="1"/>
          <p:nvPr/>
        </p:nvSpPr>
        <p:spPr>
          <a:xfrm>
            <a:off x="13906997" y="4349388"/>
            <a:ext cx="9586758" cy="60535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gn="l"/>
            <a:r>
              <a:rPr lang="en-US" sz="4800" b="0" dirty="0" smtClean="0">
                <a:latin typeface="Calibri" panose="020F0502020204030204" pitchFamily="34" charset="0"/>
                <a:cs typeface="Calibri" panose="020F0502020204030204" pitchFamily="34" charset="0"/>
              </a:rPr>
              <a:t>Rows </a:t>
            </a:r>
            <a:r>
              <a:rPr lang="en-US" sz="4800" b="0" dirty="0">
                <a:latin typeface="Calibri" panose="020F0502020204030204" pitchFamily="34" charset="0"/>
                <a:cs typeface="Calibri" panose="020F0502020204030204" pitchFamily="34" charset="0"/>
              </a:rPr>
              <a:t>are represented as collections, so you can loop through a table as you would through any collection, or access particular rows via ordinal or primary key </a:t>
            </a:r>
            <a:r>
              <a:rPr lang="en-US" sz="4800" b="0" dirty="0" smtClean="0">
                <a:latin typeface="Calibri" panose="020F0502020204030204" pitchFamily="34" charset="0"/>
                <a:cs typeface="Calibri" panose="020F0502020204030204" pitchFamily="34" charset="0"/>
              </a:rPr>
              <a:t>index.</a:t>
            </a:r>
          </a:p>
          <a:p>
            <a:pPr algn="l"/>
            <a:endParaRPr lang="en-US" sz="4800" b="0" dirty="0">
              <a:latin typeface="Calibri" panose="020F0502020204030204" pitchFamily="34" charset="0"/>
              <a:cs typeface="Calibri" panose="020F0502020204030204" pitchFamily="34" charset="0"/>
            </a:endParaRPr>
          </a:p>
          <a:p>
            <a:pPr algn="l"/>
            <a:r>
              <a:rPr lang="en-US" sz="4800" b="0" dirty="0">
                <a:latin typeface="Calibri" panose="020F0502020204030204" pitchFamily="34" charset="0"/>
                <a:cs typeface="Calibri" panose="020F0502020204030204" pitchFamily="34" charset="0"/>
              </a:rPr>
              <a:t>CLR Based </a:t>
            </a:r>
            <a:r>
              <a:rPr lang="en-US" sz="4800" b="0" dirty="0" smtClean="0">
                <a:latin typeface="Calibri" panose="020F0502020204030204" pitchFamily="34" charset="0"/>
                <a:cs typeface="Calibri" panose="020F0502020204030204" pitchFamily="34" charset="0"/>
              </a:rPr>
              <a:t>Library and Data </a:t>
            </a:r>
            <a:r>
              <a:rPr lang="en-US" sz="4800" b="0" dirty="0">
                <a:latin typeface="Calibri" panose="020F0502020204030204" pitchFamily="34" charset="0"/>
                <a:cs typeface="Calibri" panose="020F0502020204030204" pitchFamily="34" charset="0"/>
              </a:rPr>
              <a:t>Stored in </a:t>
            </a:r>
            <a:r>
              <a:rPr lang="en-US" sz="4800" b="0" dirty="0" smtClean="0">
                <a:latin typeface="Calibri" panose="020F0502020204030204" pitchFamily="34" charset="0"/>
                <a:cs typeface="Calibri" panose="020F0502020204030204" pitchFamily="34" charset="0"/>
              </a:rPr>
              <a:t>XML.</a:t>
            </a:r>
            <a:endParaRPr lang="en-US" sz="4800" b="0" dirty="0">
              <a:latin typeface="Calibri" panose="020F0502020204030204" pitchFamily="34" charset="0"/>
              <a:cs typeface="Calibri" panose="020F0502020204030204" pitchFamily="34" charset="0"/>
            </a:endParaRPr>
          </a:p>
        </p:txBody>
      </p:sp>
      <p:sp>
        <p:nvSpPr>
          <p:cNvPr id="13" name="TextBox 12"/>
          <p:cNvSpPr txBox="1"/>
          <p:nvPr/>
        </p:nvSpPr>
        <p:spPr>
          <a:xfrm>
            <a:off x="3510677" y="4349389"/>
            <a:ext cx="9586758" cy="3837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gn="l"/>
            <a:r>
              <a:rPr lang="en-US" sz="4800" b="0" dirty="0" smtClean="0">
                <a:latin typeface="Calibri" panose="020F0502020204030204" pitchFamily="34" charset="0"/>
                <a:cs typeface="Calibri" panose="020F0502020204030204" pitchFamily="34" charset="0"/>
              </a:rPr>
              <a:t>Scan </a:t>
            </a:r>
            <a:r>
              <a:rPr lang="en-US" sz="4800" b="0" dirty="0">
                <a:latin typeface="Calibri" panose="020F0502020204030204" pitchFamily="34" charset="0"/>
                <a:cs typeface="Calibri" panose="020F0502020204030204" pitchFamily="34" charset="0"/>
              </a:rPr>
              <a:t>sequentially through the rows of the </a:t>
            </a:r>
            <a:r>
              <a:rPr lang="en-US" sz="4800" b="0" dirty="0" smtClean="0">
                <a:latin typeface="Calibri" panose="020F0502020204030204" pitchFamily="34" charset="0"/>
                <a:cs typeface="Calibri" panose="020F0502020204030204" pitchFamily="34" charset="0"/>
              </a:rPr>
              <a:t>recordset.</a:t>
            </a:r>
          </a:p>
          <a:p>
            <a:pPr algn="l"/>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a:p>
            <a:pPr algn="l"/>
            <a:r>
              <a:rPr lang="en-US" sz="4800" b="0" dirty="0">
                <a:latin typeface="Calibri" panose="020F0502020204030204" pitchFamily="34" charset="0"/>
                <a:cs typeface="Calibri" panose="020F0502020204030204" pitchFamily="34" charset="0"/>
              </a:rPr>
              <a:t>COM Based </a:t>
            </a:r>
            <a:r>
              <a:rPr lang="en-US" sz="4800" b="0" dirty="0" smtClean="0">
                <a:latin typeface="Calibri" panose="020F0502020204030204" pitchFamily="34" charset="0"/>
                <a:cs typeface="Calibri" panose="020F0502020204030204" pitchFamily="34" charset="0"/>
              </a:rPr>
              <a:t>Library and Data </a:t>
            </a:r>
            <a:r>
              <a:rPr lang="en-US" sz="4800" b="0" dirty="0">
                <a:latin typeface="Calibri" panose="020F0502020204030204" pitchFamily="34" charset="0"/>
                <a:cs typeface="Calibri" panose="020F0502020204030204" pitchFamily="34" charset="0"/>
              </a:rPr>
              <a:t>Stored in </a:t>
            </a:r>
            <a:r>
              <a:rPr lang="en-US" sz="4800" b="0" dirty="0" smtClean="0">
                <a:latin typeface="Calibri" panose="020F0502020204030204" pitchFamily="34" charset="0"/>
                <a:cs typeface="Calibri" panose="020F0502020204030204" pitchFamily="34" charset="0"/>
              </a:rPr>
              <a:t>Binary.</a:t>
            </a:r>
            <a:endParaRPr lang="en-US" sz="4800" b="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8610652"/>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 name="Table"/>
          <p:cNvGraphicFramePr/>
          <p:nvPr>
            <p:extLst>
              <p:ext uri="{D42A27DB-BD31-4B8C-83A1-F6EECF244321}">
                <p14:modId xmlns:p14="http://schemas.microsoft.com/office/powerpoint/2010/main" val="1629703721"/>
              </p:ext>
            </p:extLst>
          </p:nvPr>
        </p:nvGraphicFramePr>
        <p:xfrm>
          <a:off x="304800" y="2349362"/>
          <a:ext cx="23774399" cy="10551793"/>
        </p:xfrm>
        <a:graphic>
          <a:graphicData uri="http://schemas.openxmlformats.org/drawingml/2006/table">
            <a:tbl>
              <a:tblPr bandRow="1">
                <a:tableStyleId>{0660B408-B3CF-4A94-85FC-2B1E0A45F4A2}</a:tableStyleId>
              </a:tblPr>
              <a:tblGrid>
                <a:gridCol w="1228725">
                  <a:extLst>
                    <a:ext uri="{9D8B030D-6E8A-4147-A177-3AD203B41FA5}">
                      <a16:colId xmlns:a16="http://schemas.microsoft.com/office/drawing/2014/main" val="20000"/>
                    </a:ext>
                  </a:extLst>
                </a:gridCol>
                <a:gridCol w="21116925">
                  <a:extLst>
                    <a:ext uri="{9D8B030D-6E8A-4147-A177-3AD203B41FA5}">
                      <a16:colId xmlns:a16="http://schemas.microsoft.com/office/drawing/2014/main" val="20001"/>
                    </a:ext>
                  </a:extLst>
                </a:gridCol>
                <a:gridCol w="1428749">
                  <a:extLst>
                    <a:ext uri="{9D8B030D-6E8A-4147-A177-3AD203B41FA5}">
                      <a16:colId xmlns:a16="http://schemas.microsoft.com/office/drawing/2014/main" val="20002"/>
                    </a:ext>
                  </a:extLst>
                </a:gridCol>
              </a:tblGrid>
              <a:tr h="894078">
                <a:tc>
                  <a:txBody>
                    <a:bodyPr/>
                    <a:lstStyle/>
                    <a:p>
                      <a:pPr defTabSz="457200">
                        <a:lnSpc>
                          <a:spcPts val="6700"/>
                        </a:lnSpc>
                        <a:defRPr sz="1800"/>
                      </a:pPr>
                      <a:r>
                        <a:rPr sz="4000" dirty="0">
                          <a:sym typeface="Times"/>
                        </a:rPr>
                        <a:t>1</a:t>
                      </a:r>
                      <a:endParaRPr sz="4000" dirty="0">
                        <a:latin typeface="Times"/>
                        <a:ea typeface="Times"/>
                        <a:cs typeface="Times"/>
                        <a:sym typeface="Times"/>
                      </a:endParaRPr>
                    </a:p>
                  </a:txBody>
                  <a:tcPr marL="8128" marR="8128" marT="8128" marB="0" anchor="ctr" horzOverflow="overflow"/>
                </a:tc>
                <a:tc>
                  <a:txBody>
                    <a:bodyPr/>
                    <a:lstStyle/>
                    <a:p>
                      <a:pPr algn="l" fontAlgn="t"/>
                      <a:r>
                        <a:rPr lang="en-US" sz="35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What do you mean by managed provider? How managed provides are supported in ADO.NET.</a:t>
                      </a:r>
                    </a:p>
                  </a:txBody>
                  <a:tcPr marL="9525" marR="9525" marT="9525" marB="0" anchor="ctr"/>
                </a:tc>
                <a:tc>
                  <a:txBody>
                    <a:bodyPr/>
                    <a:lstStyle/>
                    <a:p>
                      <a:pPr algn="ctr" fontAlgn="t"/>
                      <a:r>
                        <a:rPr lang="en-US" sz="4000" b="0" i="0" u="none" strike="noStrike" dirty="0" smtClean="0">
                          <a:solidFill>
                            <a:srgbClr val="000000"/>
                          </a:solidFill>
                          <a:effectLst/>
                          <a:latin typeface="Calibri" panose="020F0502020204030204" pitchFamily="34" charset="0"/>
                        </a:rPr>
                        <a:t>7</a:t>
                      </a:r>
                      <a:endParaRPr lang="en-US" sz="40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0000"/>
                  </a:ext>
                </a:extLst>
              </a:tr>
              <a:tr h="561652">
                <a:tc>
                  <a:txBody>
                    <a:bodyPr/>
                    <a:lstStyle/>
                    <a:p>
                      <a:pPr defTabSz="457200">
                        <a:lnSpc>
                          <a:spcPts val="6700"/>
                        </a:lnSpc>
                        <a:defRPr sz="1800"/>
                      </a:pPr>
                      <a:r>
                        <a:rPr lang="en-US" sz="4000" dirty="0" smtClean="0">
                          <a:sym typeface="Times"/>
                        </a:rPr>
                        <a:t>2</a:t>
                      </a:r>
                      <a:endParaRPr sz="4000" dirty="0">
                        <a:latin typeface="Times"/>
                        <a:ea typeface="Times"/>
                        <a:cs typeface="Times"/>
                        <a:sym typeface="Times"/>
                      </a:endParaRPr>
                    </a:p>
                  </a:txBody>
                  <a:tcPr marL="8128" marR="8128" marT="8128" marB="0" anchor="ctr" horzOverflow="overflow"/>
                </a:tc>
                <a:tc>
                  <a:txBody>
                    <a:bodyPr/>
                    <a:lstStyle/>
                    <a:p>
                      <a:pPr algn="l" fontAlgn="b"/>
                      <a:r>
                        <a:rPr lang="en-US" sz="35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Draw and explain ADO.NET architecture with its new features.</a:t>
                      </a:r>
                    </a:p>
                  </a:txBody>
                  <a:tcPr marL="9525" marR="9525" marT="9525" marB="0" anchor="ctr"/>
                </a:tc>
                <a:tc>
                  <a:txBody>
                    <a:bodyPr/>
                    <a:lstStyle/>
                    <a:p>
                      <a:pPr algn="ctr" fontAlgn="t"/>
                      <a:r>
                        <a:rPr lang="en-US" sz="4000" b="0" i="0" u="none" strike="noStrike" dirty="0" smtClean="0">
                          <a:solidFill>
                            <a:srgbClr val="000000"/>
                          </a:solidFill>
                          <a:effectLst/>
                          <a:latin typeface="Calibri" panose="020F0502020204030204" pitchFamily="34" charset="0"/>
                        </a:rPr>
                        <a:t>7</a:t>
                      </a:r>
                      <a:endParaRPr lang="en-US" sz="40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071927440"/>
                  </a:ext>
                </a:extLst>
              </a:tr>
              <a:tr h="561652">
                <a:tc>
                  <a:txBody>
                    <a:bodyPr/>
                    <a:lstStyle/>
                    <a:p>
                      <a:pPr defTabSz="457200">
                        <a:lnSpc>
                          <a:spcPts val="6700"/>
                        </a:lnSpc>
                        <a:defRPr sz="1800"/>
                      </a:pPr>
                      <a:r>
                        <a:rPr lang="en-US" sz="4000" dirty="0" smtClean="0">
                          <a:latin typeface="+mn-lt"/>
                          <a:ea typeface="+mn-ea"/>
                          <a:cs typeface="+mn-cs"/>
                          <a:sym typeface="Times"/>
                        </a:rPr>
                        <a:t>3</a:t>
                      </a:r>
                      <a:endParaRPr sz="4000" dirty="0">
                        <a:latin typeface="Times"/>
                        <a:ea typeface="Times"/>
                        <a:cs typeface="Times"/>
                        <a:sym typeface="Times"/>
                      </a:endParaRPr>
                    </a:p>
                  </a:txBody>
                  <a:tcPr marL="8128" marR="8128" marT="8128" marB="0" anchor="ctr" horzOverflow="overflow"/>
                </a:tc>
                <a:tc>
                  <a:txBody>
                    <a:bodyPr/>
                    <a:lstStyle/>
                    <a:p>
                      <a:pPr algn="l" fontAlgn="b"/>
                      <a:r>
                        <a:rPr lang="en-US" sz="35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What was ADO Technology ? How it differs from ADO.NET Technology? Explain.</a:t>
                      </a:r>
                    </a:p>
                  </a:txBody>
                  <a:tcPr marL="9525" marR="9525" marT="9525" marB="0" anchor="ctr"/>
                </a:tc>
                <a:tc>
                  <a:txBody>
                    <a:bodyPr/>
                    <a:lstStyle/>
                    <a:p>
                      <a:pPr algn="ctr" fontAlgn="t"/>
                      <a:r>
                        <a:rPr lang="en-US" sz="4000" b="0" i="0" u="none" strike="noStrike" dirty="0" smtClean="0">
                          <a:solidFill>
                            <a:srgbClr val="000000"/>
                          </a:solidFill>
                          <a:effectLst/>
                          <a:latin typeface="Calibri" panose="020F0502020204030204" pitchFamily="34" charset="0"/>
                        </a:rPr>
                        <a:t>7</a:t>
                      </a:r>
                      <a:endParaRPr lang="en-US" sz="40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0003"/>
                  </a:ext>
                </a:extLst>
              </a:tr>
              <a:tr h="894078">
                <a:tc>
                  <a:txBody>
                    <a:bodyPr/>
                    <a:lstStyle/>
                    <a:p>
                      <a:pPr defTabSz="457200">
                        <a:lnSpc>
                          <a:spcPts val="6700"/>
                        </a:lnSpc>
                        <a:defRPr sz="1800"/>
                      </a:pPr>
                      <a:r>
                        <a:rPr lang="en-US" sz="4000" dirty="0" smtClean="0">
                          <a:latin typeface="+mn-lt"/>
                          <a:ea typeface="+mn-ea"/>
                          <a:cs typeface="+mn-cs"/>
                          <a:sym typeface="Times"/>
                        </a:rPr>
                        <a:t>4</a:t>
                      </a:r>
                      <a:endParaRPr sz="4000" dirty="0">
                        <a:latin typeface="Times"/>
                        <a:ea typeface="Times"/>
                        <a:cs typeface="Times"/>
                        <a:sym typeface="Times"/>
                      </a:endParaRPr>
                    </a:p>
                  </a:txBody>
                  <a:tcPr marL="8128" marR="8128" marT="8128" marB="0" anchor="ctr" horzOverflow="overflow"/>
                </a:tc>
                <a:tc>
                  <a:txBody>
                    <a:bodyPr/>
                    <a:lstStyle/>
                    <a:p>
                      <a:pPr algn="l" fontAlgn="t"/>
                      <a:r>
                        <a:rPr lang="en-US" sz="35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Explain usage of following </a:t>
                      </a:r>
                      <a:r>
                        <a:rPr lang="en-US" sz="3500" b="0" i="0" u="none" strike="noStrike" cap="none" spc="0" baseline="0" dirty="0" err="1">
                          <a:ln>
                            <a:noFill/>
                          </a:ln>
                          <a:solidFill>
                            <a:schemeClr val="dk1"/>
                          </a:solidFill>
                          <a:uFillTx/>
                          <a:latin typeface="Calibri" panose="020F0502020204030204" pitchFamily="34" charset="0"/>
                          <a:ea typeface="+mn-ea"/>
                          <a:cs typeface="Calibri" panose="020F0502020204030204" pitchFamily="34" charset="0"/>
                          <a:sym typeface="Helvetica Neue Light"/>
                        </a:rPr>
                        <a:t>ADO.Net</a:t>
                      </a:r>
                      <a:r>
                        <a:rPr lang="en-US" sz="35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 objects with their methods. </a:t>
                      </a:r>
                      <a:br>
                        <a:rPr lang="en-US" sz="35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br>
                      <a:r>
                        <a:rPr lang="en-US" sz="35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1) Connection 2) </a:t>
                      </a:r>
                      <a:r>
                        <a:rPr lang="en-US" sz="3500" b="0" i="0" u="none" strike="noStrike" cap="none" spc="0" baseline="0" dirty="0" err="1">
                          <a:ln>
                            <a:noFill/>
                          </a:ln>
                          <a:solidFill>
                            <a:schemeClr val="dk1"/>
                          </a:solidFill>
                          <a:uFillTx/>
                          <a:latin typeface="Calibri" panose="020F0502020204030204" pitchFamily="34" charset="0"/>
                          <a:ea typeface="+mn-ea"/>
                          <a:cs typeface="Calibri" panose="020F0502020204030204" pitchFamily="34" charset="0"/>
                          <a:sym typeface="Helvetica Neue Light"/>
                        </a:rPr>
                        <a:t>DataAdapter</a:t>
                      </a:r>
                      <a:r>
                        <a:rPr lang="en-US" sz="35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 3) Dataset</a:t>
                      </a:r>
                    </a:p>
                  </a:txBody>
                  <a:tcPr marL="9525" marR="9525" marT="9525" marB="0" anchor="ctr"/>
                </a:tc>
                <a:tc>
                  <a:txBody>
                    <a:bodyPr/>
                    <a:lstStyle/>
                    <a:p>
                      <a:pPr algn="ctr" fontAlgn="t"/>
                      <a:r>
                        <a:rPr lang="en-US" sz="4000" b="0" i="0" u="none" strike="noStrike" dirty="0" smtClean="0">
                          <a:solidFill>
                            <a:srgbClr val="000000"/>
                          </a:solidFill>
                          <a:effectLst/>
                          <a:latin typeface="Calibri" panose="020F0502020204030204" pitchFamily="34" charset="0"/>
                        </a:rPr>
                        <a:t>7</a:t>
                      </a:r>
                      <a:endParaRPr lang="en-US" sz="40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0004"/>
                  </a:ext>
                </a:extLst>
              </a:tr>
              <a:tr h="894078">
                <a:tc>
                  <a:txBody>
                    <a:bodyPr/>
                    <a:lstStyle/>
                    <a:p>
                      <a:pPr defTabSz="457200">
                        <a:lnSpc>
                          <a:spcPts val="6700"/>
                        </a:lnSpc>
                        <a:defRPr sz="1800"/>
                      </a:pPr>
                      <a:r>
                        <a:rPr lang="en-US" sz="4000" dirty="0" smtClean="0">
                          <a:latin typeface="+mn-lt"/>
                          <a:ea typeface="+mn-ea"/>
                          <a:cs typeface="+mn-cs"/>
                          <a:sym typeface="Times"/>
                        </a:rPr>
                        <a:t>5</a:t>
                      </a:r>
                      <a:endParaRPr sz="4000" dirty="0">
                        <a:latin typeface="Times"/>
                        <a:ea typeface="Times"/>
                        <a:cs typeface="Times"/>
                        <a:sym typeface="Times"/>
                      </a:endParaRPr>
                    </a:p>
                  </a:txBody>
                  <a:tcPr marL="8128" marR="8128" marT="8128" marB="0" anchor="ctr" horzOverflow="overflow"/>
                </a:tc>
                <a:tc>
                  <a:txBody>
                    <a:bodyPr/>
                    <a:lstStyle/>
                    <a:p>
                      <a:pPr algn="l" fontAlgn="b"/>
                      <a:r>
                        <a:rPr lang="en-US" sz="35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Explain usage of following </a:t>
                      </a:r>
                      <a:r>
                        <a:rPr lang="en-US" sz="3500" b="0" i="0" u="none" strike="noStrike" cap="none" spc="0" baseline="0" dirty="0" err="1">
                          <a:ln>
                            <a:noFill/>
                          </a:ln>
                          <a:solidFill>
                            <a:schemeClr val="dk1"/>
                          </a:solidFill>
                          <a:uFillTx/>
                          <a:latin typeface="Calibri" panose="020F0502020204030204" pitchFamily="34" charset="0"/>
                          <a:ea typeface="+mn-ea"/>
                          <a:cs typeface="Calibri" panose="020F0502020204030204" pitchFamily="34" charset="0"/>
                          <a:sym typeface="Helvetica Neue Light"/>
                        </a:rPr>
                        <a:t>ADO.Net</a:t>
                      </a:r>
                      <a:r>
                        <a:rPr lang="en-US" sz="35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 objects with their methods. </a:t>
                      </a:r>
                      <a:br>
                        <a:rPr lang="en-US" sz="35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br>
                      <a:r>
                        <a:rPr lang="en-US" sz="35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1) </a:t>
                      </a:r>
                      <a:r>
                        <a:rPr lang="en-US" sz="3500" b="0" i="0" u="none" strike="noStrike" cap="none" spc="0" baseline="0" dirty="0" err="1">
                          <a:ln>
                            <a:noFill/>
                          </a:ln>
                          <a:solidFill>
                            <a:schemeClr val="dk1"/>
                          </a:solidFill>
                          <a:uFillTx/>
                          <a:latin typeface="Calibri" panose="020F0502020204030204" pitchFamily="34" charset="0"/>
                          <a:ea typeface="+mn-ea"/>
                          <a:cs typeface="Calibri" panose="020F0502020204030204" pitchFamily="34" charset="0"/>
                          <a:sym typeface="Helvetica Neue Light"/>
                        </a:rPr>
                        <a:t>SqlDataAdapter</a:t>
                      </a:r>
                      <a:r>
                        <a:rPr lang="en-US" sz="35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 2) </a:t>
                      </a:r>
                      <a:r>
                        <a:rPr lang="en-US" sz="3500" b="0" i="0" u="none" strike="noStrike" cap="none" spc="0" baseline="0" dirty="0" err="1">
                          <a:ln>
                            <a:noFill/>
                          </a:ln>
                          <a:solidFill>
                            <a:schemeClr val="dk1"/>
                          </a:solidFill>
                          <a:uFillTx/>
                          <a:latin typeface="Calibri" panose="020F0502020204030204" pitchFamily="34" charset="0"/>
                          <a:ea typeface="+mn-ea"/>
                          <a:cs typeface="Calibri" panose="020F0502020204030204" pitchFamily="34" charset="0"/>
                          <a:sym typeface="Helvetica Neue Light"/>
                        </a:rPr>
                        <a:t>SqlCommand</a:t>
                      </a:r>
                      <a:r>
                        <a:rPr lang="en-US" sz="35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 object 3) Dataset</a:t>
                      </a:r>
                    </a:p>
                  </a:txBody>
                  <a:tcPr marL="9525" marR="9525" marT="9525" marB="0" anchor="ctr"/>
                </a:tc>
                <a:tc>
                  <a:txBody>
                    <a:bodyPr/>
                    <a:lstStyle/>
                    <a:p>
                      <a:pPr algn="ctr" fontAlgn="t"/>
                      <a:r>
                        <a:rPr lang="en-US" sz="4000" b="0" i="0" u="none" strike="noStrike" dirty="0" smtClean="0">
                          <a:solidFill>
                            <a:srgbClr val="000000"/>
                          </a:solidFill>
                          <a:effectLst/>
                          <a:latin typeface="Calibri" panose="020F0502020204030204" pitchFamily="34" charset="0"/>
                        </a:rPr>
                        <a:t>7</a:t>
                      </a:r>
                      <a:endParaRPr lang="en-US" sz="40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0005"/>
                  </a:ext>
                </a:extLst>
              </a:tr>
              <a:tr h="742172">
                <a:tc>
                  <a:txBody>
                    <a:bodyPr/>
                    <a:lstStyle/>
                    <a:p>
                      <a:pPr defTabSz="457200">
                        <a:lnSpc>
                          <a:spcPts val="6700"/>
                        </a:lnSpc>
                        <a:defRPr sz="1800"/>
                      </a:pPr>
                      <a:r>
                        <a:rPr lang="en-US" sz="4000" dirty="0" smtClean="0">
                          <a:latin typeface="+mn-lt"/>
                          <a:ea typeface="+mn-ea"/>
                          <a:cs typeface="+mn-cs"/>
                          <a:sym typeface="Times"/>
                        </a:rPr>
                        <a:t>6</a:t>
                      </a:r>
                      <a:endParaRPr sz="4000" dirty="0">
                        <a:latin typeface="Times"/>
                        <a:ea typeface="Times"/>
                        <a:cs typeface="Times"/>
                        <a:sym typeface="Times"/>
                      </a:endParaRPr>
                    </a:p>
                  </a:txBody>
                  <a:tcPr marL="8128" marR="8128" marT="8128" marB="0" anchor="ctr" horzOverflow="overflow"/>
                </a:tc>
                <a:tc>
                  <a:txBody>
                    <a:bodyPr/>
                    <a:lstStyle/>
                    <a:p>
                      <a:pPr algn="l" fontAlgn="b"/>
                      <a:r>
                        <a:rPr lang="en-US" sz="35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What is SqlDataReader ? Explain it with relevant example.</a:t>
                      </a:r>
                    </a:p>
                  </a:txBody>
                  <a:tcPr marL="9525" marR="9525" marT="9525" marB="0" anchor="ctr"/>
                </a:tc>
                <a:tc>
                  <a:txBody>
                    <a:bodyPr/>
                    <a:lstStyle/>
                    <a:p>
                      <a:pPr algn="ctr" fontAlgn="t"/>
                      <a:r>
                        <a:rPr lang="en-US" sz="4000" b="0" i="0" u="none" strike="noStrike" dirty="0" smtClean="0">
                          <a:solidFill>
                            <a:srgbClr val="000000"/>
                          </a:solidFill>
                          <a:effectLst/>
                          <a:latin typeface="Calibri" panose="020F0502020204030204" pitchFamily="34" charset="0"/>
                        </a:rPr>
                        <a:t>4</a:t>
                      </a:r>
                      <a:endParaRPr lang="en-US" sz="40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0006"/>
                  </a:ext>
                </a:extLst>
              </a:tr>
              <a:tr h="742172">
                <a:tc>
                  <a:txBody>
                    <a:bodyPr/>
                    <a:lstStyle/>
                    <a:p>
                      <a:pPr defTabSz="457200">
                        <a:lnSpc>
                          <a:spcPts val="6700"/>
                        </a:lnSpc>
                        <a:defRPr sz="1800"/>
                      </a:pPr>
                      <a:r>
                        <a:rPr lang="en-US" sz="4000" dirty="0" smtClean="0">
                          <a:latin typeface="Times"/>
                          <a:ea typeface="Times"/>
                          <a:cs typeface="Times"/>
                          <a:sym typeface="Times"/>
                        </a:rPr>
                        <a:t>7</a:t>
                      </a:r>
                      <a:endParaRPr sz="4000" dirty="0">
                        <a:latin typeface="Times"/>
                        <a:ea typeface="Times"/>
                        <a:cs typeface="Times"/>
                        <a:sym typeface="Times"/>
                      </a:endParaRPr>
                    </a:p>
                  </a:txBody>
                  <a:tcPr marL="8128" marR="8128" marT="8128" marB="0" anchor="ctr" horzOverflow="overflow"/>
                </a:tc>
                <a:tc>
                  <a:txBody>
                    <a:bodyPr/>
                    <a:lstStyle/>
                    <a:p>
                      <a:pPr algn="l" fontAlgn="b"/>
                      <a:r>
                        <a:rPr lang="en-US" sz="35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Explain the significance of SQL Connection and SQL Command in database connectivity</a:t>
                      </a:r>
                    </a:p>
                  </a:txBody>
                  <a:tcPr marL="9525" marR="9525" marT="9525" marB="0" anchor="ctr"/>
                </a:tc>
                <a:tc>
                  <a:txBody>
                    <a:bodyPr/>
                    <a:lstStyle/>
                    <a:p>
                      <a:pPr algn="ctr" fontAlgn="t"/>
                      <a:r>
                        <a:rPr lang="en-US" sz="4000" b="0" i="0" u="none" strike="noStrike" dirty="0" smtClean="0">
                          <a:solidFill>
                            <a:srgbClr val="000000"/>
                          </a:solidFill>
                          <a:effectLst/>
                          <a:latin typeface="Calibri" panose="020F0502020204030204" pitchFamily="34" charset="0"/>
                        </a:rPr>
                        <a:t>4</a:t>
                      </a:r>
                      <a:endParaRPr lang="en-US" sz="40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540588592"/>
                  </a:ext>
                </a:extLst>
              </a:tr>
              <a:tr h="742172">
                <a:tc>
                  <a:txBody>
                    <a:bodyPr/>
                    <a:lstStyle/>
                    <a:p>
                      <a:pPr defTabSz="457200">
                        <a:lnSpc>
                          <a:spcPts val="6700"/>
                        </a:lnSpc>
                        <a:defRPr sz="1800"/>
                      </a:pPr>
                      <a:r>
                        <a:rPr lang="en-US" sz="4000" dirty="0" smtClean="0">
                          <a:latin typeface="Times"/>
                          <a:ea typeface="Times"/>
                          <a:cs typeface="Times"/>
                          <a:sym typeface="Times"/>
                        </a:rPr>
                        <a:t>8</a:t>
                      </a:r>
                      <a:endParaRPr sz="4000" dirty="0">
                        <a:latin typeface="Times"/>
                        <a:ea typeface="Times"/>
                        <a:cs typeface="Times"/>
                        <a:sym typeface="Times"/>
                      </a:endParaRPr>
                    </a:p>
                  </a:txBody>
                  <a:tcPr marL="8128" marR="8128" marT="8128" marB="0" anchor="ctr" horzOverflow="overflow"/>
                </a:tc>
                <a:tc>
                  <a:txBody>
                    <a:bodyPr/>
                    <a:lstStyle/>
                    <a:p>
                      <a:pPr algn="l" fontAlgn="b"/>
                      <a:r>
                        <a:rPr lang="en-US" sz="35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Differentiate between data reader and dataset.</a:t>
                      </a:r>
                    </a:p>
                  </a:txBody>
                  <a:tcPr marL="9525" marR="9525" marT="9525" marB="0" anchor="ctr"/>
                </a:tc>
                <a:tc>
                  <a:txBody>
                    <a:bodyPr/>
                    <a:lstStyle/>
                    <a:p>
                      <a:pPr algn="ctr" fontAlgn="t"/>
                      <a:r>
                        <a:rPr lang="en-US" sz="4000" b="0" i="0" u="none" strike="noStrike" dirty="0" smtClean="0">
                          <a:solidFill>
                            <a:srgbClr val="000000"/>
                          </a:solidFill>
                          <a:effectLst/>
                          <a:latin typeface="Calibri" panose="020F0502020204030204" pitchFamily="34" charset="0"/>
                        </a:rPr>
                        <a:t>7</a:t>
                      </a:r>
                      <a:endParaRPr lang="en-US" sz="40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066786260"/>
                  </a:ext>
                </a:extLst>
              </a:tr>
              <a:tr h="3111945">
                <a:tc>
                  <a:txBody>
                    <a:bodyPr/>
                    <a:lstStyle/>
                    <a:p>
                      <a:pPr defTabSz="457200">
                        <a:lnSpc>
                          <a:spcPts val="6700"/>
                        </a:lnSpc>
                        <a:defRPr sz="1800"/>
                      </a:pPr>
                      <a:r>
                        <a:rPr lang="en-US" sz="4000" dirty="0" smtClean="0">
                          <a:latin typeface="Times"/>
                          <a:ea typeface="Times"/>
                          <a:cs typeface="Times"/>
                          <a:sym typeface="Times"/>
                        </a:rPr>
                        <a:t>9</a:t>
                      </a:r>
                      <a:endParaRPr sz="4000" dirty="0">
                        <a:latin typeface="Times"/>
                        <a:ea typeface="Times"/>
                        <a:cs typeface="Times"/>
                        <a:sym typeface="Times"/>
                      </a:endParaRPr>
                    </a:p>
                  </a:txBody>
                  <a:tcPr marL="8128" marR="8128" marT="8128" marB="0" anchor="ctr" horzOverflow="overflow"/>
                </a:tc>
                <a:tc>
                  <a:txBody>
                    <a:bodyPr/>
                    <a:lstStyle/>
                    <a:p>
                      <a:pPr algn="l" fontAlgn="t"/>
                      <a:r>
                        <a:rPr lang="en-US" sz="35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Write a ADO.NET program in code behind language VB or C# which shows records from </a:t>
                      </a:r>
                      <a:r>
                        <a:rPr lang="en-US" sz="3500" b="0" i="0" u="none" strike="noStrike" cap="none" spc="0" baseline="0" dirty="0" err="1">
                          <a:ln>
                            <a:noFill/>
                          </a:ln>
                          <a:solidFill>
                            <a:schemeClr val="dk1"/>
                          </a:solidFill>
                          <a:uFillTx/>
                          <a:latin typeface="Calibri" panose="020F0502020204030204" pitchFamily="34" charset="0"/>
                          <a:ea typeface="+mn-ea"/>
                          <a:cs typeface="Calibri" panose="020F0502020204030204" pitchFamily="34" charset="0"/>
                          <a:sym typeface="Helvetica Neue Light"/>
                        </a:rPr>
                        <a:t>student_details</a:t>
                      </a:r>
                      <a:r>
                        <a:rPr lang="en-US" sz="35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a:t>
                      </a:r>
                      <a:r>
                        <a:rPr lang="en-US" sz="3500" b="0" i="0" u="none" strike="noStrike" cap="none" spc="0" baseline="0" dirty="0" err="1">
                          <a:ln>
                            <a:noFill/>
                          </a:ln>
                          <a:solidFill>
                            <a:schemeClr val="dk1"/>
                          </a:solidFill>
                          <a:uFillTx/>
                          <a:latin typeface="Calibri" panose="020F0502020204030204" pitchFamily="34" charset="0"/>
                          <a:ea typeface="+mn-ea"/>
                          <a:cs typeface="Calibri" panose="020F0502020204030204" pitchFamily="34" charset="0"/>
                          <a:sym typeface="Helvetica Neue Light"/>
                        </a:rPr>
                        <a:t>S_No,S_Name,S_Address</a:t>
                      </a:r>
                      <a:r>
                        <a:rPr lang="en-US" sz="35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 on console application</a:t>
                      </a:r>
                      <a:r>
                        <a:rPr lang="en-US" sz="3500" b="0" i="0" u="none" strike="noStrike" cap="none" spc="0" baseline="0" dirty="0" smtClean="0">
                          <a:ln>
                            <a:noFill/>
                          </a:ln>
                          <a:solidFill>
                            <a:schemeClr val="dk1"/>
                          </a:solidFill>
                          <a:uFillTx/>
                          <a:latin typeface="Calibri" panose="020F0502020204030204" pitchFamily="34" charset="0"/>
                          <a:ea typeface="+mn-ea"/>
                          <a:cs typeface="Calibri" panose="020F0502020204030204" pitchFamily="34" charset="0"/>
                          <a:sym typeface="Helvetica Neue Light"/>
                        </a:rPr>
                        <a:t>.</a:t>
                      </a:r>
                      <a:r>
                        <a:rPr lang="en-US" sz="35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
                      </a:r>
                      <a:br>
                        <a:rPr lang="en-US" sz="35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br>
                      <a:r>
                        <a:rPr lang="en-US" sz="3500" b="1"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S_NO  </a:t>
                      </a:r>
                      <a:r>
                        <a:rPr lang="en-US" sz="3500" b="1" i="0" u="none" strike="noStrike" cap="none" spc="0" baseline="0" dirty="0" err="1">
                          <a:ln>
                            <a:noFill/>
                          </a:ln>
                          <a:solidFill>
                            <a:schemeClr val="dk1"/>
                          </a:solidFill>
                          <a:uFillTx/>
                          <a:latin typeface="Calibri" panose="020F0502020204030204" pitchFamily="34" charset="0"/>
                          <a:ea typeface="+mn-ea"/>
                          <a:cs typeface="Calibri" panose="020F0502020204030204" pitchFamily="34" charset="0"/>
                          <a:sym typeface="Helvetica Neue Light"/>
                        </a:rPr>
                        <a:t>S_Name</a:t>
                      </a:r>
                      <a:r>
                        <a:rPr lang="en-US" sz="3500" b="1"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    </a:t>
                      </a:r>
                      <a:r>
                        <a:rPr lang="en-US" sz="3500" b="1" i="0" u="none" strike="noStrike" cap="none" spc="0" baseline="0" dirty="0" err="1">
                          <a:ln>
                            <a:noFill/>
                          </a:ln>
                          <a:solidFill>
                            <a:schemeClr val="dk1"/>
                          </a:solidFill>
                          <a:uFillTx/>
                          <a:latin typeface="Calibri" panose="020F0502020204030204" pitchFamily="34" charset="0"/>
                          <a:ea typeface="+mn-ea"/>
                          <a:cs typeface="Calibri" panose="020F0502020204030204" pitchFamily="34" charset="0"/>
                          <a:sym typeface="Helvetica Neue Light"/>
                        </a:rPr>
                        <a:t>s_Address</a:t>
                      </a:r>
                      <a:r>
                        <a:rPr lang="en-US" sz="35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
                      </a:r>
                      <a:br>
                        <a:rPr lang="en-US" sz="35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br>
                      <a:r>
                        <a:rPr lang="en-US" sz="35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1           </a:t>
                      </a:r>
                      <a:r>
                        <a:rPr lang="en-US" sz="3500" b="0" i="0" u="none" strike="noStrike" cap="none" spc="0" baseline="0" dirty="0" err="1">
                          <a:ln>
                            <a:noFill/>
                          </a:ln>
                          <a:solidFill>
                            <a:schemeClr val="dk1"/>
                          </a:solidFill>
                          <a:uFillTx/>
                          <a:latin typeface="Calibri" panose="020F0502020204030204" pitchFamily="34" charset="0"/>
                          <a:ea typeface="+mn-ea"/>
                          <a:cs typeface="Calibri" panose="020F0502020204030204" pitchFamily="34" charset="0"/>
                          <a:sym typeface="Helvetica Neue Light"/>
                        </a:rPr>
                        <a:t>Aryaveer</a:t>
                      </a:r>
                      <a:r>
                        <a:rPr lang="en-US" sz="35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  Ahmedabad</a:t>
                      </a:r>
                      <a:br>
                        <a:rPr lang="en-US" sz="35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br>
                      <a:r>
                        <a:rPr lang="en-US" sz="35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2           </a:t>
                      </a:r>
                      <a:r>
                        <a:rPr lang="en-US" sz="3500" b="0" i="0" u="none" strike="noStrike" cap="none" spc="0" baseline="0" dirty="0" err="1">
                          <a:ln>
                            <a:noFill/>
                          </a:ln>
                          <a:solidFill>
                            <a:schemeClr val="dk1"/>
                          </a:solidFill>
                          <a:uFillTx/>
                          <a:latin typeface="Calibri" panose="020F0502020204030204" pitchFamily="34" charset="0"/>
                          <a:ea typeface="+mn-ea"/>
                          <a:cs typeface="Calibri" panose="020F0502020204030204" pitchFamily="34" charset="0"/>
                          <a:sym typeface="Helvetica Neue Light"/>
                        </a:rPr>
                        <a:t>Jeetraj</a:t>
                      </a:r>
                      <a:r>
                        <a:rPr lang="en-US" sz="35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       Baroda</a:t>
                      </a:r>
                      <a:br>
                        <a:rPr lang="en-US" sz="35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br>
                      <a:r>
                        <a:rPr lang="en-US" sz="35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3           </a:t>
                      </a:r>
                      <a:r>
                        <a:rPr lang="en-US" sz="3500" b="0" i="0" u="none" strike="noStrike" cap="none" spc="0" baseline="0" dirty="0" err="1">
                          <a:ln>
                            <a:noFill/>
                          </a:ln>
                          <a:solidFill>
                            <a:schemeClr val="dk1"/>
                          </a:solidFill>
                          <a:uFillTx/>
                          <a:latin typeface="Calibri" panose="020F0502020204030204" pitchFamily="34" charset="0"/>
                          <a:ea typeface="+mn-ea"/>
                          <a:cs typeface="Calibri" panose="020F0502020204030204" pitchFamily="34" charset="0"/>
                          <a:sym typeface="Helvetica Neue Light"/>
                        </a:rPr>
                        <a:t>Dhruvin</a:t>
                      </a:r>
                      <a:r>
                        <a:rPr lang="en-US" sz="3500" b="0" i="0" u="none" strike="noStrike" cap="none" spc="0" baseline="0" dirty="0">
                          <a:ln>
                            <a:noFill/>
                          </a:ln>
                          <a:solidFill>
                            <a:schemeClr val="dk1"/>
                          </a:solidFill>
                          <a:uFillTx/>
                          <a:latin typeface="Calibri" panose="020F0502020204030204" pitchFamily="34" charset="0"/>
                          <a:ea typeface="+mn-ea"/>
                          <a:cs typeface="Calibri" panose="020F0502020204030204" pitchFamily="34" charset="0"/>
                          <a:sym typeface="Helvetica Neue Light"/>
                        </a:rPr>
                        <a:t>     Surat</a:t>
                      </a:r>
                    </a:p>
                  </a:txBody>
                  <a:tcPr marL="9525" marR="9525" marT="9525" marB="0" anchor="ctr"/>
                </a:tc>
                <a:tc>
                  <a:txBody>
                    <a:bodyPr/>
                    <a:lstStyle/>
                    <a:p>
                      <a:pPr algn="ctr" fontAlgn="t"/>
                      <a:r>
                        <a:rPr lang="en-US" sz="4000" b="0" i="0" u="none" strike="noStrike" dirty="0" smtClean="0">
                          <a:solidFill>
                            <a:srgbClr val="000000"/>
                          </a:solidFill>
                          <a:effectLst/>
                          <a:latin typeface="Calibri" panose="020F0502020204030204" pitchFamily="34" charset="0"/>
                        </a:rPr>
                        <a:t>7</a:t>
                      </a:r>
                      <a:endParaRPr lang="en-US" sz="40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219684304"/>
                  </a:ext>
                </a:extLst>
              </a:tr>
            </a:tbl>
          </a:graphicData>
        </a:graphic>
      </p:graphicFrame>
      <p:sp>
        <p:nvSpPr>
          <p:cNvPr id="126" name="GTU Questions"/>
          <p:cNvSpPr txBox="1"/>
          <p:nvPr/>
        </p:nvSpPr>
        <p:spPr>
          <a:xfrm>
            <a:off x="7492479" y="682486"/>
            <a:ext cx="9399042" cy="16668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lgn="l" defTabSz="457200">
              <a:lnSpc>
                <a:spcPts val="13600"/>
              </a:lnSpc>
              <a:defRPr sz="10000">
                <a:solidFill>
                  <a:srgbClr val="222222"/>
                </a:solidFill>
                <a:latin typeface="Helvetica"/>
                <a:ea typeface="Helvetica"/>
                <a:cs typeface="Helvetica"/>
                <a:sym typeface="Helvetica"/>
              </a:defRPr>
            </a:lvl1pPr>
          </a:lstStyle>
          <a:p>
            <a:r>
              <a:t>GTU Questions</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622052" cy="1200329"/>
          </a:xfrm>
          <a:prstGeom prst="rect">
            <a:avLst/>
          </a:prstGeom>
        </p:spPr>
        <p:txBody>
          <a:bodyPr wrap="none">
            <a:spAutoFit/>
          </a:bodyPr>
          <a:lstStyle/>
          <a:p>
            <a:pPr algn="l"/>
            <a:r>
              <a:rPr lang="en-US" sz="7200" dirty="0" smtClean="0">
                <a:latin typeface="+mn-lt"/>
                <a:cs typeface="Courier New" panose="02070309020205020404" pitchFamily="49" charset="0"/>
              </a:rPr>
              <a:t>Architecture</a:t>
            </a:r>
            <a:endParaRPr lang="en-US" sz="7200" dirty="0">
              <a:latin typeface="+mn-lt"/>
              <a:cs typeface="Courier New" panose="02070309020205020404" pitchFamily="49" charset="0"/>
            </a:endParaRPr>
          </a:p>
        </p:txBody>
      </p:sp>
      <p:grpSp>
        <p:nvGrpSpPr>
          <p:cNvPr id="10" name="Group 9"/>
          <p:cNvGrpSpPr/>
          <p:nvPr/>
        </p:nvGrpSpPr>
        <p:grpSpPr>
          <a:xfrm>
            <a:off x="3510681" y="2844565"/>
            <a:ext cx="20735667" cy="8865654"/>
            <a:chOff x="3510681" y="2844565"/>
            <a:chExt cx="20735667" cy="8865654"/>
          </a:xfrm>
        </p:grpSpPr>
        <p:sp>
          <p:nvSpPr>
            <p:cNvPr id="29" name="Rounded Rectangle 28"/>
            <p:cNvSpPr/>
            <p:nvPr/>
          </p:nvSpPr>
          <p:spPr>
            <a:xfrm>
              <a:off x="17380249" y="2844565"/>
              <a:ext cx="6748112" cy="8865653"/>
            </a:xfrm>
            <a:prstGeom prst="roundRect">
              <a:avLst>
                <a:gd name="adj" fmla="val 5268"/>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8" name="Rounded Rectangle 27"/>
            <p:cNvSpPr/>
            <p:nvPr/>
          </p:nvSpPr>
          <p:spPr>
            <a:xfrm>
              <a:off x="17654726" y="3716597"/>
              <a:ext cx="6267158" cy="6616298"/>
            </a:xfrm>
            <a:prstGeom prst="roundRect">
              <a:avLst>
                <a:gd name="adj" fmla="val 5268"/>
              </a:avLst>
            </a:prstGeom>
            <a:solidFill>
              <a:schemeClr val="accent1">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 name="Rounded Rectangle 2"/>
            <p:cNvSpPr/>
            <p:nvPr/>
          </p:nvSpPr>
          <p:spPr>
            <a:xfrm>
              <a:off x="3510681" y="2877671"/>
              <a:ext cx="13331977" cy="8832548"/>
            </a:xfrm>
            <a:prstGeom prst="roundRect">
              <a:avLst>
                <a:gd name="adj" fmla="val 3867"/>
              </a:avLst>
            </a:prstGeom>
            <a:solidFill>
              <a:schemeClr val="accent1">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5" name="Rounded Rectangle 4"/>
            <p:cNvSpPr/>
            <p:nvPr/>
          </p:nvSpPr>
          <p:spPr>
            <a:xfrm>
              <a:off x="4048272" y="4549966"/>
              <a:ext cx="5188344" cy="2166919"/>
            </a:xfrm>
            <a:prstGeom prst="round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2" name="Rounded Rectangle 11"/>
            <p:cNvSpPr/>
            <p:nvPr/>
          </p:nvSpPr>
          <p:spPr>
            <a:xfrm>
              <a:off x="4048272" y="7293945"/>
              <a:ext cx="5188344" cy="2166919"/>
            </a:xfrm>
            <a:prstGeom prst="round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5" name="Rounded Rectangle 14"/>
            <p:cNvSpPr/>
            <p:nvPr/>
          </p:nvSpPr>
          <p:spPr>
            <a:xfrm>
              <a:off x="4048272" y="10037924"/>
              <a:ext cx="5188344" cy="1330771"/>
            </a:xfrm>
            <a:prstGeom prst="round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6" name="Rounded Rectangle 15"/>
            <p:cNvSpPr/>
            <p:nvPr/>
          </p:nvSpPr>
          <p:spPr>
            <a:xfrm>
              <a:off x="9774208" y="4549966"/>
              <a:ext cx="5533124" cy="6818729"/>
            </a:xfrm>
            <a:prstGeom prst="roundRect">
              <a:avLst>
                <a:gd name="adj" fmla="val 5268"/>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 name="Rounded Rectangle 5"/>
            <p:cNvSpPr/>
            <p:nvPr/>
          </p:nvSpPr>
          <p:spPr>
            <a:xfrm>
              <a:off x="4836356" y="5628104"/>
              <a:ext cx="4210342" cy="723136"/>
            </a:xfrm>
            <a:prstGeom prst="roundRect">
              <a:avLst>
                <a:gd name="adj" fmla="val 28356"/>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smtClean="0">
                  <a:ln>
                    <a:noFill/>
                  </a:ln>
                  <a:solidFill>
                    <a:srgbClr val="FFFFFF"/>
                  </a:solidFill>
                  <a:effectLst/>
                  <a:uFillTx/>
                  <a:latin typeface="+mn-lt"/>
                  <a:ea typeface="+mn-ea"/>
                  <a:cs typeface="+mn-cs"/>
                  <a:sym typeface="Helvetica Neue Medium"/>
                </a:rPr>
                <a:t>Transaction</a:t>
              </a:r>
              <a:endParaRPr kumimoji="0" lang="en-US" sz="30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7" name="Rounded Rectangle 16"/>
            <p:cNvSpPr/>
            <p:nvPr/>
          </p:nvSpPr>
          <p:spPr>
            <a:xfrm>
              <a:off x="4836356" y="8319579"/>
              <a:ext cx="4210342" cy="723136"/>
            </a:xfrm>
            <a:prstGeom prst="roundRect">
              <a:avLst>
                <a:gd name="adj" fmla="val 28356"/>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smtClean="0">
                  <a:ln>
                    <a:noFill/>
                  </a:ln>
                  <a:solidFill>
                    <a:srgbClr val="FFFFFF"/>
                  </a:solidFill>
                  <a:effectLst/>
                  <a:uFillTx/>
                  <a:latin typeface="+mn-lt"/>
                  <a:ea typeface="+mn-ea"/>
                  <a:cs typeface="+mn-cs"/>
                  <a:sym typeface="Helvetica Neue Medium"/>
                </a:rPr>
                <a:t>Parameters</a:t>
              </a:r>
              <a:endParaRPr kumimoji="0" lang="en-US" sz="30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8" name="Rounded Rectangle 17"/>
            <p:cNvSpPr/>
            <p:nvPr/>
          </p:nvSpPr>
          <p:spPr>
            <a:xfrm>
              <a:off x="10435599" y="5628103"/>
              <a:ext cx="4210342" cy="723136"/>
            </a:xfrm>
            <a:prstGeom prst="roundRect">
              <a:avLst>
                <a:gd name="adj" fmla="val 28356"/>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err="1" smtClean="0">
                  <a:ln>
                    <a:noFill/>
                  </a:ln>
                  <a:solidFill>
                    <a:srgbClr val="FFFFFF"/>
                  </a:solidFill>
                  <a:effectLst/>
                  <a:uFillTx/>
                  <a:latin typeface="+mn-lt"/>
                  <a:ea typeface="+mn-ea"/>
                  <a:cs typeface="+mn-cs"/>
                  <a:sym typeface="Helvetica Neue Medium"/>
                </a:rPr>
                <a:t>SelectCommand</a:t>
              </a:r>
              <a:endParaRPr kumimoji="0" lang="en-US" sz="30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9" name="Rounded Rectangle 18"/>
            <p:cNvSpPr/>
            <p:nvPr/>
          </p:nvSpPr>
          <p:spPr>
            <a:xfrm>
              <a:off x="10435599" y="7037767"/>
              <a:ext cx="4210342" cy="723136"/>
            </a:xfrm>
            <a:prstGeom prst="roundRect">
              <a:avLst>
                <a:gd name="adj" fmla="val 28356"/>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kumimoji="0" lang="en-US" sz="3000" b="0" i="0" u="none" strike="noStrike" cap="none" spc="0" normalizeH="0" baseline="0" dirty="0" err="1" smtClean="0">
                  <a:ln>
                    <a:noFill/>
                  </a:ln>
                  <a:solidFill>
                    <a:srgbClr val="FFFFFF"/>
                  </a:solidFill>
                  <a:effectLst/>
                  <a:uFillTx/>
                  <a:latin typeface="+mn-lt"/>
                  <a:ea typeface="+mn-ea"/>
                  <a:cs typeface="+mn-cs"/>
                  <a:sym typeface="Helvetica Neue Medium"/>
                </a:rPr>
                <a:t>Insert</a:t>
              </a:r>
              <a:r>
                <a:rPr lang="en-US" sz="3000" b="0" dirty="0" err="1">
                  <a:solidFill>
                    <a:srgbClr val="FFFFFF"/>
                  </a:solidFill>
                  <a:sym typeface="Helvetica Neue Medium"/>
                </a:rPr>
                <a:t>Command</a:t>
              </a:r>
              <a:endParaRPr kumimoji="0" lang="en-US" sz="30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0" name="Rounded Rectangle 19"/>
            <p:cNvSpPr/>
            <p:nvPr/>
          </p:nvSpPr>
          <p:spPr>
            <a:xfrm>
              <a:off x="10435599" y="8447431"/>
              <a:ext cx="4210342" cy="723136"/>
            </a:xfrm>
            <a:prstGeom prst="roundRect">
              <a:avLst>
                <a:gd name="adj" fmla="val 28356"/>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kumimoji="0" lang="en-US" sz="3000" b="0" i="0" u="none" strike="noStrike" cap="none" spc="0" normalizeH="0" baseline="0" dirty="0" err="1" smtClean="0">
                  <a:ln>
                    <a:noFill/>
                  </a:ln>
                  <a:solidFill>
                    <a:srgbClr val="FFFFFF"/>
                  </a:solidFill>
                  <a:effectLst/>
                  <a:uFillTx/>
                  <a:latin typeface="+mn-lt"/>
                  <a:ea typeface="+mn-ea"/>
                  <a:cs typeface="+mn-cs"/>
                  <a:sym typeface="Helvetica Neue Medium"/>
                </a:rPr>
                <a:t>Update</a:t>
              </a:r>
              <a:r>
                <a:rPr lang="en-US" sz="3000" b="0" dirty="0" err="1">
                  <a:solidFill>
                    <a:srgbClr val="FFFFFF"/>
                  </a:solidFill>
                  <a:sym typeface="Helvetica Neue Medium"/>
                </a:rPr>
                <a:t>Command</a:t>
              </a:r>
              <a:endParaRPr kumimoji="0" lang="en-US" sz="30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1" name="Rounded Rectangle 20"/>
            <p:cNvSpPr/>
            <p:nvPr/>
          </p:nvSpPr>
          <p:spPr>
            <a:xfrm>
              <a:off x="10435599" y="9857095"/>
              <a:ext cx="4210342" cy="723136"/>
            </a:xfrm>
            <a:prstGeom prst="roundRect">
              <a:avLst>
                <a:gd name="adj" fmla="val 28356"/>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kumimoji="0" lang="en-US" sz="3000" b="0" i="0" u="none" strike="noStrike" cap="none" spc="0" normalizeH="0" baseline="0" dirty="0" err="1" smtClean="0">
                  <a:ln>
                    <a:noFill/>
                  </a:ln>
                  <a:solidFill>
                    <a:srgbClr val="FFFFFF"/>
                  </a:solidFill>
                  <a:effectLst/>
                  <a:uFillTx/>
                  <a:latin typeface="+mn-lt"/>
                  <a:ea typeface="+mn-ea"/>
                  <a:cs typeface="+mn-cs"/>
                  <a:sym typeface="Helvetica Neue Medium"/>
                </a:rPr>
                <a:t>Delete</a:t>
              </a:r>
              <a:r>
                <a:rPr lang="en-US" sz="3000" b="0" dirty="0" err="1">
                  <a:solidFill>
                    <a:srgbClr val="FFFFFF"/>
                  </a:solidFill>
                  <a:sym typeface="Helvetica Neue Medium"/>
                </a:rPr>
                <a:t>Command</a:t>
              </a:r>
              <a:endParaRPr kumimoji="0" lang="en-US" sz="30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3" name="Rounded Rectangle 22"/>
            <p:cNvSpPr/>
            <p:nvPr/>
          </p:nvSpPr>
          <p:spPr>
            <a:xfrm>
              <a:off x="18234452" y="4844936"/>
              <a:ext cx="5451458" cy="5150159"/>
            </a:xfrm>
            <a:prstGeom prst="roundRect">
              <a:avLst>
                <a:gd name="adj" fmla="val 5268"/>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4" name="Rounded Rectangle 23"/>
            <p:cNvSpPr/>
            <p:nvPr/>
          </p:nvSpPr>
          <p:spPr>
            <a:xfrm>
              <a:off x="18895843" y="5923073"/>
              <a:ext cx="4210342" cy="723136"/>
            </a:xfrm>
            <a:prstGeom prst="roundRect">
              <a:avLst>
                <a:gd name="adj" fmla="val 28356"/>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err="1" smtClean="0">
                  <a:ln>
                    <a:noFill/>
                  </a:ln>
                  <a:solidFill>
                    <a:srgbClr val="FFFFFF"/>
                  </a:solidFill>
                  <a:effectLst/>
                  <a:uFillTx/>
                  <a:latin typeface="+mn-lt"/>
                  <a:ea typeface="+mn-ea"/>
                  <a:cs typeface="+mn-cs"/>
                  <a:sym typeface="Helvetica Neue Medium"/>
                </a:rPr>
                <a:t>DataRowCollection</a:t>
              </a:r>
              <a:endParaRPr kumimoji="0" lang="en-US" sz="30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5" name="Rounded Rectangle 24"/>
            <p:cNvSpPr/>
            <p:nvPr/>
          </p:nvSpPr>
          <p:spPr>
            <a:xfrm>
              <a:off x="18895843" y="7332737"/>
              <a:ext cx="4210342" cy="723136"/>
            </a:xfrm>
            <a:prstGeom prst="roundRect">
              <a:avLst>
                <a:gd name="adj" fmla="val 28356"/>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err="1" smtClean="0">
                  <a:ln>
                    <a:noFill/>
                  </a:ln>
                  <a:solidFill>
                    <a:srgbClr val="FFFFFF"/>
                  </a:solidFill>
                  <a:effectLst/>
                  <a:uFillTx/>
                  <a:latin typeface="+mn-lt"/>
                  <a:ea typeface="+mn-ea"/>
                  <a:cs typeface="+mn-cs"/>
                  <a:sym typeface="Helvetica Neue Medium"/>
                </a:rPr>
                <a:t>DataColumn</a:t>
              </a:r>
              <a:r>
                <a:rPr lang="en-US" sz="3000" b="0" dirty="0" err="1" smtClean="0">
                  <a:solidFill>
                    <a:srgbClr val="FFFFFF"/>
                  </a:solidFill>
                  <a:latin typeface="+mn-lt"/>
                  <a:ea typeface="+mn-ea"/>
                  <a:cs typeface="+mn-cs"/>
                  <a:sym typeface="Helvetica Neue Medium"/>
                </a:rPr>
                <a:t>Collection</a:t>
              </a:r>
              <a:endParaRPr kumimoji="0" lang="en-US" sz="30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6" name="Rounded Rectangle 25"/>
            <p:cNvSpPr/>
            <p:nvPr/>
          </p:nvSpPr>
          <p:spPr>
            <a:xfrm>
              <a:off x="18895843" y="8742401"/>
              <a:ext cx="4210342" cy="723136"/>
            </a:xfrm>
            <a:prstGeom prst="roundRect">
              <a:avLst>
                <a:gd name="adj" fmla="val 28356"/>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err="1" smtClean="0">
                  <a:ln>
                    <a:noFill/>
                  </a:ln>
                  <a:solidFill>
                    <a:srgbClr val="FFFFFF"/>
                  </a:solidFill>
                  <a:effectLst/>
                  <a:uFillTx/>
                  <a:latin typeface="+mn-lt"/>
                  <a:ea typeface="+mn-ea"/>
                  <a:cs typeface="+mn-cs"/>
                  <a:sym typeface="Helvetica Neue Medium"/>
                </a:rPr>
                <a:t>ConstraintsCollection</a:t>
              </a:r>
              <a:endParaRPr kumimoji="0" lang="en-US" sz="30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9" name="TextBox 8"/>
            <p:cNvSpPr txBox="1"/>
            <p:nvPr/>
          </p:nvSpPr>
          <p:spPr>
            <a:xfrm>
              <a:off x="4270772" y="3210202"/>
              <a:ext cx="8383343"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b="0" i="0" u="none" strike="noStrike" cap="none" spc="0" normalizeH="0" baseline="0" dirty="0" smtClean="0">
                  <a:ln>
                    <a:noFill/>
                  </a:ln>
                  <a:solidFill>
                    <a:schemeClr val="bg1"/>
                  </a:solidFill>
                  <a:effectLst/>
                  <a:uFillTx/>
                  <a:latin typeface="Helvetica Neue"/>
                  <a:ea typeface="Helvetica Neue"/>
                  <a:cs typeface="Helvetica Neue"/>
                  <a:sym typeface="Helvetica Neue"/>
                </a:rPr>
                <a:t>.NET Framework</a:t>
              </a:r>
              <a:r>
                <a:rPr kumimoji="0" lang="en-US" sz="4400" b="0" i="0" u="none" strike="noStrike" cap="none" spc="0" normalizeH="0" dirty="0" smtClean="0">
                  <a:ln>
                    <a:noFill/>
                  </a:ln>
                  <a:solidFill>
                    <a:schemeClr val="bg1"/>
                  </a:solidFill>
                  <a:effectLst/>
                  <a:uFillTx/>
                  <a:latin typeface="Helvetica Neue"/>
                  <a:ea typeface="Helvetica Neue"/>
                  <a:cs typeface="Helvetica Neue"/>
                  <a:sym typeface="Helvetica Neue"/>
                </a:rPr>
                <a:t> Data Provider</a:t>
              </a:r>
              <a:endParaRPr kumimoji="0" lang="en-US" sz="4400" b="0" i="0" u="none" strike="noStrike" cap="none" spc="0" normalizeH="0" baseline="0" dirty="0">
                <a:ln>
                  <a:noFill/>
                </a:ln>
                <a:solidFill>
                  <a:schemeClr val="bg1"/>
                </a:solidFill>
                <a:effectLst/>
                <a:uFillTx/>
                <a:latin typeface="Helvetica Neue"/>
                <a:ea typeface="Helvetica Neue"/>
                <a:cs typeface="Helvetica Neue"/>
                <a:sym typeface="Helvetica Neue"/>
              </a:endParaRPr>
            </a:p>
          </p:txBody>
        </p:sp>
        <p:sp>
          <p:nvSpPr>
            <p:cNvPr id="30" name="TextBox 29"/>
            <p:cNvSpPr txBox="1"/>
            <p:nvPr/>
          </p:nvSpPr>
          <p:spPr>
            <a:xfrm>
              <a:off x="4295357" y="4582083"/>
              <a:ext cx="3196824"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smtClean="0">
                  <a:ln>
                    <a:noFill/>
                  </a:ln>
                  <a:solidFill>
                    <a:schemeClr val="bg1"/>
                  </a:solidFill>
                  <a:effectLst/>
                  <a:uFillTx/>
                  <a:latin typeface="Helvetica Neue"/>
                  <a:ea typeface="Helvetica Neue"/>
                  <a:cs typeface="Helvetica Neue"/>
                  <a:sym typeface="Helvetica Neue"/>
                </a:rPr>
                <a:t>Connection</a:t>
              </a:r>
              <a:endPar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endParaRPr>
            </a:p>
          </p:txBody>
        </p:sp>
        <p:sp>
          <p:nvSpPr>
            <p:cNvPr id="31" name="TextBox 30"/>
            <p:cNvSpPr txBox="1"/>
            <p:nvPr/>
          </p:nvSpPr>
          <p:spPr>
            <a:xfrm>
              <a:off x="4295357" y="7335299"/>
              <a:ext cx="3196824"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smtClean="0">
                  <a:ln>
                    <a:noFill/>
                  </a:ln>
                  <a:solidFill>
                    <a:schemeClr val="bg1"/>
                  </a:solidFill>
                  <a:effectLst/>
                  <a:uFillTx/>
                  <a:latin typeface="Helvetica Neue"/>
                  <a:ea typeface="Helvetica Neue"/>
                  <a:cs typeface="Helvetica Neue"/>
                  <a:sym typeface="Helvetica Neue"/>
                </a:rPr>
                <a:t>Command</a:t>
              </a:r>
              <a:endPar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endParaRPr>
            </a:p>
          </p:txBody>
        </p:sp>
        <p:sp>
          <p:nvSpPr>
            <p:cNvPr id="32" name="TextBox 31"/>
            <p:cNvSpPr txBox="1"/>
            <p:nvPr/>
          </p:nvSpPr>
          <p:spPr>
            <a:xfrm>
              <a:off x="5042058" y="10323399"/>
              <a:ext cx="3196824"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defTabSz="821531"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smtClean="0">
                  <a:ln>
                    <a:noFill/>
                  </a:ln>
                  <a:solidFill>
                    <a:schemeClr val="bg1"/>
                  </a:solidFill>
                  <a:effectLst/>
                  <a:uFillTx/>
                  <a:latin typeface="Helvetica Neue"/>
                  <a:ea typeface="Helvetica Neue"/>
                  <a:cs typeface="Helvetica Neue"/>
                  <a:sym typeface="Helvetica Neue"/>
                </a:rPr>
                <a:t>Data Reader</a:t>
              </a:r>
              <a:endPar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endParaRPr>
            </a:p>
          </p:txBody>
        </p:sp>
        <p:sp>
          <p:nvSpPr>
            <p:cNvPr id="33" name="TextBox 32"/>
            <p:cNvSpPr txBox="1"/>
            <p:nvPr/>
          </p:nvSpPr>
          <p:spPr>
            <a:xfrm>
              <a:off x="10176669" y="4582083"/>
              <a:ext cx="3196824"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smtClean="0">
                  <a:ln>
                    <a:noFill/>
                  </a:ln>
                  <a:solidFill>
                    <a:schemeClr val="bg1"/>
                  </a:solidFill>
                  <a:effectLst/>
                  <a:uFillTx/>
                  <a:latin typeface="Helvetica Neue"/>
                  <a:ea typeface="Helvetica Neue"/>
                  <a:cs typeface="Helvetica Neue"/>
                  <a:sym typeface="Helvetica Neue"/>
                </a:rPr>
                <a:t>Data Adapter</a:t>
              </a:r>
              <a:endPar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endParaRPr>
            </a:p>
          </p:txBody>
        </p:sp>
        <p:sp>
          <p:nvSpPr>
            <p:cNvPr id="34" name="TextBox 33"/>
            <p:cNvSpPr txBox="1"/>
            <p:nvPr/>
          </p:nvSpPr>
          <p:spPr>
            <a:xfrm>
              <a:off x="17763357" y="2900670"/>
              <a:ext cx="3196824"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err="1" smtClean="0">
                  <a:ln>
                    <a:noFill/>
                  </a:ln>
                  <a:solidFill>
                    <a:schemeClr val="bg1"/>
                  </a:solidFill>
                  <a:effectLst/>
                  <a:uFillTx/>
                  <a:latin typeface="Helvetica Neue"/>
                  <a:ea typeface="Helvetica Neue"/>
                  <a:cs typeface="Helvetica Neue"/>
                  <a:sym typeface="Helvetica Neue"/>
                </a:rPr>
                <a:t>DataSet</a:t>
              </a:r>
              <a:endPar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endParaRPr>
            </a:p>
          </p:txBody>
        </p:sp>
        <p:sp>
          <p:nvSpPr>
            <p:cNvPr id="35" name="TextBox 34"/>
            <p:cNvSpPr txBox="1"/>
            <p:nvPr/>
          </p:nvSpPr>
          <p:spPr>
            <a:xfrm>
              <a:off x="18234451" y="3822261"/>
              <a:ext cx="5687433"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err="1" smtClean="0">
                  <a:ln>
                    <a:noFill/>
                  </a:ln>
                  <a:solidFill>
                    <a:schemeClr val="bg1"/>
                  </a:solidFill>
                  <a:effectLst/>
                  <a:uFillTx/>
                  <a:latin typeface="Helvetica Neue"/>
                  <a:ea typeface="Helvetica Neue"/>
                  <a:cs typeface="Helvetica Neue"/>
                  <a:sym typeface="Helvetica Neue"/>
                </a:rPr>
                <a:t>DataTableCollection</a:t>
              </a:r>
              <a:r>
                <a:rPr kumimoji="0" lang="en-US" sz="4000" b="0" i="0" u="none" strike="noStrike" cap="none" spc="0" normalizeH="0" baseline="0" dirty="0" smtClean="0">
                  <a:ln>
                    <a:noFill/>
                  </a:ln>
                  <a:solidFill>
                    <a:schemeClr val="bg1"/>
                  </a:solidFill>
                  <a:effectLst/>
                  <a:uFillTx/>
                  <a:latin typeface="Helvetica Neue"/>
                  <a:ea typeface="Helvetica Neue"/>
                  <a:cs typeface="Helvetica Neue"/>
                  <a:sym typeface="Helvetica Neue"/>
                </a:rPr>
                <a:t>	</a:t>
              </a:r>
              <a:endPar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endParaRPr>
            </a:p>
          </p:txBody>
        </p:sp>
        <p:sp>
          <p:nvSpPr>
            <p:cNvPr id="36" name="TextBox 35"/>
            <p:cNvSpPr txBox="1"/>
            <p:nvPr/>
          </p:nvSpPr>
          <p:spPr>
            <a:xfrm>
              <a:off x="18558915" y="4788642"/>
              <a:ext cx="5687433"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err="1" smtClean="0">
                  <a:ln>
                    <a:noFill/>
                  </a:ln>
                  <a:solidFill>
                    <a:schemeClr val="bg1"/>
                  </a:solidFill>
                  <a:effectLst/>
                  <a:uFillTx/>
                  <a:latin typeface="Helvetica Neue"/>
                  <a:ea typeface="Helvetica Neue"/>
                  <a:cs typeface="Helvetica Neue"/>
                  <a:sym typeface="Helvetica Neue"/>
                </a:rPr>
                <a:t>DataTable</a:t>
              </a:r>
              <a:endPar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endParaRPr>
            </a:p>
          </p:txBody>
        </p:sp>
        <p:sp>
          <p:nvSpPr>
            <p:cNvPr id="37" name="Rounded Rectangle 36"/>
            <p:cNvSpPr/>
            <p:nvPr/>
          </p:nvSpPr>
          <p:spPr>
            <a:xfrm>
              <a:off x="17654726" y="10701951"/>
              <a:ext cx="6170474" cy="670395"/>
            </a:xfrm>
            <a:prstGeom prst="round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err="1" smtClean="0">
                  <a:ln>
                    <a:noFill/>
                  </a:ln>
                  <a:solidFill>
                    <a:srgbClr val="FFFFFF"/>
                  </a:solidFill>
                  <a:effectLst/>
                  <a:uFillTx/>
                  <a:latin typeface="+mn-lt"/>
                  <a:ea typeface="+mn-ea"/>
                  <a:cs typeface="+mn-cs"/>
                  <a:sym typeface="Helvetica Neue Medium"/>
                </a:rPr>
                <a:t>DataRelationCollection</a:t>
              </a:r>
              <a:endParaRPr kumimoji="0" lang="en-US" sz="3000" b="0" i="0" u="none" strike="noStrike" cap="none" spc="0" normalizeH="0" baseline="0" dirty="0">
                <a:ln>
                  <a:noFill/>
                </a:ln>
                <a:solidFill>
                  <a:srgbClr val="FFFFFF"/>
                </a:solidFill>
                <a:effectLst/>
                <a:uFillTx/>
                <a:latin typeface="+mn-lt"/>
                <a:ea typeface="+mn-ea"/>
                <a:cs typeface="+mn-cs"/>
                <a:sym typeface="Helvetica Neue Medium"/>
              </a:endParaRPr>
            </a:p>
          </p:txBody>
        </p:sp>
      </p:grpSp>
      <p:sp>
        <p:nvSpPr>
          <p:cNvPr id="4" name="Can 3"/>
          <p:cNvSpPr/>
          <p:nvPr/>
        </p:nvSpPr>
        <p:spPr>
          <a:xfrm>
            <a:off x="7236013" y="12199667"/>
            <a:ext cx="5881312" cy="1408767"/>
          </a:xfrm>
          <a:prstGeom prst="can">
            <a:avLst>
              <a:gd name="adj" fmla="val 38158"/>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smtClean="0">
                <a:ln>
                  <a:noFill/>
                </a:ln>
                <a:solidFill>
                  <a:srgbClr val="FFFFFF"/>
                </a:solidFill>
                <a:effectLst/>
                <a:uFillTx/>
                <a:latin typeface="+mn-lt"/>
                <a:ea typeface="+mn-ea"/>
                <a:cs typeface="+mn-cs"/>
                <a:sym typeface="Helvetica Neue Medium"/>
              </a:rPr>
              <a:t>Database</a:t>
            </a:r>
            <a:endParaRPr kumimoji="0" lang="en-US" sz="3000" b="0" i="0" u="none" strike="noStrike" cap="none" spc="0" normalizeH="0" baseline="0" dirty="0">
              <a:ln>
                <a:noFill/>
              </a:ln>
              <a:solidFill>
                <a:srgbClr val="FFFFFF"/>
              </a:solidFill>
              <a:effectLst/>
              <a:uFillTx/>
              <a:latin typeface="+mn-lt"/>
              <a:ea typeface="+mn-ea"/>
              <a:cs typeface="+mn-cs"/>
              <a:sym typeface="Helvetica Neue Medium"/>
            </a:endParaRPr>
          </a:p>
        </p:txBody>
      </p:sp>
      <p:cxnSp>
        <p:nvCxnSpPr>
          <p:cNvPr id="11" name="Straight Arrow Connector 10"/>
          <p:cNvCxnSpPr>
            <a:stCxn id="3" idx="2"/>
            <a:endCxn id="4" idx="1"/>
          </p:cNvCxnSpPr>
          <p:nvPr/>
        </p:nvCxnSpPr>
        <p:spPr>
          <a:xfrm flipH="1">
            <a:off x="10176669" y="11710219"/>
            <a:ext cx="1" cy="489448"/>
          </a:xfrm>
          <a:prstGeom prst="straightConnector1">
            <a:avLst/>
          </a:prstGeom>
          <a:noFill/>
          <a:ln w="25400" cap="flat">
            <a:solidFill>
              <a:srgbClr val="000000"/>
            </a:solidFill>
            <a:prstDash val="solid"/>
            <a:miter lim="400000"/>
            <a:headEnd type="triangle" w="lg" len="lg"/>
            <a:tailEnd type="triangle" w="lg" len="lg"/>
          </a:ln>
          <a:effectLst/>
          <a:sp3d/>
        </p:spPr>
        <p:style>
          <a:lnRef idx="0">
            <a:scrgbClr r="0" g="0" b="0"/>
          </a:lnRef>
          <a:fillRef idx="0">
            <a:scrgbClr r="0" g="0" b="0"/>
          </a:fillRef>
          <a:effectRef idx="0">
            <a:scrgbClr r="0" g="0" b="0"/>
          </a:effectRef>
          <a:fontRef idx="none"/>
        </p:style>
      </p:cxnSp>
      <p:sp>
        <p:nvSpPr>
          <p:cNvPr id="38" name="TextBox 37"/>
          <p:cNvSpPr txBox="1"/>
          <p:nvPr/>
        </p:nvSpPr>
        <p:spPr>
          <a:xfrm>
            <a:off x="5984997" y="2188565"/>
            <a:ext cx="8383343"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defTabSz="821531" rtl="0" fontAlgn="auto" latinLnBrk="0" hangingPunct="0">
              <a:lnSpc>
                <a:spcPct val="100000"/>
              </a:lnSpc>
              <a:spcBef>
                <a:spcPts val="0"/>
              </a:spcBef>
              <a:spcAft>
                <a:spcPts val="0"/>
              </a:spcAft>
              <a:buClrTx/>
              <a:buSzTx/>
              <a:buFontTx/>
              <a:buNone/>
              <a:tabLst/>
            </a:pPr>
            <a:r>
              <a:rPr kumimoji="0" lang="en-US" sz="4400" b="0" i="0" u="none" strike="noStrike" cap="none" spc="0" normalizeH="0" baseline="0" dirty="0" smtClean="0">
                <a:ln>
                  <a:noFill/>
                </a:ln>
                <a:solidFill>
                  <a:schemeClr val="accent1">
                    <a:lumMod val="50000"/>
                  </a:schemeClr>
                </a:solidFill>
                <a:effectLst/>
                <a:uFillTx/>
                <a:latin typeface="Helvetica Neue"/>
                <a:ea typeface="Helvetica Neue"/>
                <a:cs typeface="Helvetica Neue"/>
                <a:sym typeface="Helvetica Neue"/>
              </a:rPr>
              <a:t>Connected Objects</a:t>
            </a:r>
            <a:endParaRPr kumimoji="0" lang="en-US" sz="4400" b="0" i="0" u="none" strike="noStrike" cap="none" spc="0" normalizeH="0" baseline="0" dirty="0">
              <a:ln>
                <a:noFill/>
              </a:ln>
              <a:solidFill>
                <a:schemeClr val="accent1">
                  <a:lumMod val="50000"/>
                </a:schemeClr>
              </a:solidFill>
              <a:effectLst/>
              <a:uFillTx/>
              <a:latin typeface="Helvetica Neue"/>
              <a:ea typeface="Helvetica Neue"/>
              <a:cs typeface="Helvetica Neue"/>
              <a:sym typeface="Helvetica Neue"/>
            </a:endParaRPr>
          </a:p>
        </p:txBody>
      </p:sp>
      <p:sp>
        <p:nvSpPr>
          <p:cNvPr id="39" name="TextBox 38"/>
          <p:cNvSpPr txBox="1"/>
          <p:nvPr/>
        </p:nvSpPr>
        <p:spPr>
          <a:xfrm>
            <a:off x="16562633" y="2184621"/>
            <a:ext cx="8383343"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defTabSz="821531" rtl="0" fontAlgn="auto" latinLnBrk="0" hangingPunct="0">
              <a:lnSpc>
                <a:spcPct val="100000"/>
              </a:lnSpc>
              <a:spcBef>
                <a:spcPts val="0"/>
              </a:spcBef>
              <a:spcAft>
                <a:spcPts val="0"/>
              </a:spcAft>
              <a:buClrTx/>
              <a:buSzTx/>
              <a:buFontTx/>
              <a:buNone/>
              <a:tabLst/>
            </a:pPr>
            <a:r>
              <a:rPr lang="en-US" sz="4400" b="0" dirty="0" smtClean="0">
                <a:solidFill>
                  <a:schemeClr val="accent1">
                    <a:lumMod val="50000"/>
                  </a:schemeClr>
                </a:solidFill>
              </a:rPr>
              <a:t>Disc</a:t>
            </a:r>
            <a:r>
              <a:rPr kumimoji="0" lang="en-US" sz="4400" b="0" i="0" u="none" strike="noStrike" cap="none" spc="0" normalizeH="0" baseline="0" dirty="0" smtClean="0">
                <a:ln>
                  <a:noFill/>
                </a:ln>
                <a:solidFill>
                  <a:schemeClr val="accent1">
                    <a:lumMod val="50000"/>
                  </a:schemeClr>
                </a:solidFill>
                <a:effectLst/>
                <a:uFillTx/>
                <a:latin typeface="Helvetica Neue"/>
                <a:ea typeface="Helvetica Neue"/>
                <a:cs typeface="Helvetica Neue"/>
                <a:sym typeface="Helvetica Neue"/>
              </a:rPr>
              <a:t>onnected Objects</a:t>
            </a:r>
            <a:endParaRPr kumimoji="0" lang="en-US" sz="4400" b="0" i="0" u="none" strike="noStrike" cap="none" spc="0" normalizeH="0" baseline="0" dirty="0">
              <a:ln>
                <a:noFill/>
              </a:ln>
              <a:solidFill>
                <a:schemeClr val="accent1">
                  <a:lumMod val="50000"/>
                </a:schemeClr>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1492127220"/>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622052" cy="1200329"/>
          </a:xfrm>
          <a:prstGeom prst="rect">
            <a:avLst/>
          </a:prstGeom>
        </p:spPr>
        <p:txBody>
          <a:bodyPr wrap="none">
            <a:spAutoFit/>
          </a:bodyPr>
          <a:lstStyle/>
          <a:p>
            <a:pPr algn="l"/>
            <a:r>
              <a:rPr lang="en-US" sz="7200" dirty="0" smtClean="0">
                <a:latin typeface="+mn-lt"/>
                <a:cs typeface="Courier New" panose="02070309020205020404" pitchFamily="49" charset="0"/>
              </a:rPr>
              <a:t>Architecture</a:t>
            </a:r>
            <a:endParaRPr lang="en-US" sz="7200" dirty="0">
              <a:latin typeface="+mn-lt"/>
              <a:cs typeface="Courier New" panose="02070309020205020404" pitchFamily="49" charset="0"/>
            </a:endParaRPr>
          </a:p>
        </p:txBody>
      </p:sp>
      <p:sp>
        <p:nvSpPr>
          <p:cNvPr id="4" name="TextBox 3"/>
          <p:cNvSpPr txBox="1"/>
          <p:nvPr/>
        </p:nvSpPr>
        <p:spPr>
          <a:xfrm>
            <a:off x="3510681" y="3031467"/>
            <a:ext cx="8671487"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smtClean="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rPr>
              <a:t>Connection</a:t>
            </a:r>
            <a:endParaRPr kumimoji="0" lang="en-US" sz="4500" b="1" i="0" u="none" strike="noStrike" cap="none" spc="0" normalizeH="0" baseline="0" dirty="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endParaRPr>
          </a:p>
        </p:txBody>
      </p:sp>
      <p:sp>
        <p:nvSpPr>
          <p:cNvPr id="3" name="Rectangle 2"/>
          <p:cNvSpPr/>
          <p:nvPr/>
        </p:nvSpPr>
        <p:spPr>
          <a:xfrm>
            <a:off x="6096000" y="6319391"/>
            <a:ext cx="12192000" cy="784830"/>
          </a:xfrm>
          <a:prstGeom prst="rect">
            <a:avLst/>
          </a:prstGeom>
        </p:spPr>
        <p:txBody>
          <a:bodyPr>
            <a:spAutoFit/>
          </a:bodyPr>
          <a:lstStyle/>
          <a:p>
            <a:pPr algn="l"/>
            <a:endParaRPr lang="en-US" sz="4500" dirty="0">
              <a:latin typeface="Calibri" panose="020F0502020204030204" pitchFamily="34" charset="0"/>
              <a:cs typeface="Calibri" panose="020F0502020204030204" pitchFamily="34" charset="0"/>
            </a:endParaRPr>
          </a:p>
        </p:txBody>
      </p:sp>
      <p:sp>
        <p:nvSpPr>
          <p:cNvPr id="5" name="Rectangle 4"/>
          <p:cNvSpPr/>
          <p:nvPr/>
        </p:nvSpPr>
        <p:spPr>
          <a:xfrm>
            <a:off x="4231250" y="4886884"/>
            <a:ext cx="19722446" cy="6863417"/>
          </a:xfrm>
          <a:prstGeom prst="rect">
            <a:avLst/>
          </a:prstGeom>
        </p:spPr>
        <p:txBody>
          <a:bodyPr wrap="square">
            <a:spAutoFit/>
          </a:bodyPr>
          <a:lstStyle/>
          <a:p>
            <a:pPr algn="l">
              <a:lnSpc>
                <a:spcPct val="150000"/>
              </a:lnSpc>
            </a:pPr>
            <a:r>
              <a:rPr lang="en-US" sz="4400" dirty="0">
                <a:latin typeface="Calibri" panose="020F0502020204030204" pitchFamily="34" charset="0"/>
                <a:cs typeface="Calibri" panose="020F0502020204030204" pitchFamily="34" charset="0"/>
              </a:rPr>
              <a:t>Connection</a:t>
            </a:r>
            <a:r>
              <a:rPr lang="en-US" sz="4400" b="0" dirty="0">
                <a:latin typeface="Calibri" panose="020F0502020204030204" pitchFamily="34" charset="0"/>
                <a:cs typeface="Calibri" panose="020F0502020204030204" pitchFamily="34" charset="0"/>
              </a:rPr>
              <a:t> Object is used for connecting your application to data source or </a:t>
            </a:r>
            <a:r>
              <a:rPr lang="en-US" sz="4400" b="0" dirty="0" smtClean="0">
                <a:latin typeface="Calibri" panose="020F0502020204030204" pitchFamily="34" charset="0"/>
                <a:cs typeface="Calibri" panose="020F0502020204030204" pitchFamily="34" charset="0"/>
              </a:rPr>
              <a:t>database</a:t>
            </a:r>
          </a:p>
          <a:p>
            <a:pPr algn="l">
              <a:lnSpc>
                <a:spcPct val="150000"/>
              </a:lnSpc>
            </a:pPr>
            <a:r>
              <a:rPr lang="en-US" sz="4400" b="0" dirty="0" smtClean="0">
                <a:latin typeface="Calibri" panose="020F0502020204030204" pitchFamily="34" charset="0"/>
                <a:cs typeface="Calibri" panose="020F0502020204030204" pitchFamily="34" charset="0"/>
              </a:rPr>
              <a:t>.NET </a:t>
            </a:r>
            <a:r>
              <a:rPr lang="en-US" sz="4400" b="0" dirty="0">
                <a:latin typeface="Calibri" panose="020F0502020204030204" pitchFamily="34" charset="0"/>
                <a:cs typeface="Calibri" panose="020F0502020204030204" pitchFamily="34" charset="0"/>
              </a:rPr>
              <a:t>provides different type of connection object for different type of data </a:t>
            </a:r>
            <a:r>
              <a:rPr lang="en-US" sz="4400" b="0" dirty="0" smtClean="0">
                <a:latin typeface="Calibri" panose="020F0502020204030204" pitchFamily="34" charset="0"/>
                <a:cs typeface="Calibri" panose="020F0502020204030204" pitchFamily="34" charset="0"/>
              </a:rPr>
              <a:t>providers.</a:t>
            </a:r>
          </a:p>
          <a:p>
            <a:pPr algn="l"/>
            <a:endParaRPr lang="en-US" sz="4400" b="0" dirty="0" smtClean="0">
              <a:latin typeface="Calibri" panose="020F0502020204030204" pitchFamily="34" charset="0"/>
              <a:cs typeface="Calibri" panose="020F0502020204030204" pitchFamily="34" charset="0"/>
            </a:endParaRPr>
          </a:p>
          <a:p>
            <a:pPr marL="1662113" lvl="1" indent="-742950" algn="l">
              <a:lnSpc>
                <a:spcPct val="150000"/>
              </a:lnSpc>
              <a:buFont typeface="+mj-lt"/>
              <a:buAutoNum type="arabicPeriod"/>
            </a:pPr>
            <a:r>
              <a:rPr lang="en-US" sz="4400" b="0" dirty="0" smtClean="0">
                <a:latin typeface="Calibri" panose="020F0502020204030204" pitchFamily="34" charset="0"/>
                <a:cs typeface="Calibri" panose="020F0502020204030204" pitchFamily="34" charset="0"/>
              </a:rPr>
              <a:t>OLE </a:t>
            </a:r>
            <a:r>
              <a:rPr lang="en-US" sz="4400" b="0" dirty="0">
                <a:latin typeface="Calibri" panose="020F0502020204030204" pitchFamily="34" charset="0"/>
                <a:cs typeface="Calibri" panose="020F0502020204030204" pitchFamily="34" charset="0"/>
              </a:rPr>
              <a:t>DB – </a:t>
            </a:r>
            <a:r>
              <a:rPr lang="en-US" sz="4400" b="0" dirty="0" err="1" smtClean="0">
                <a:latin typeface="Calibri" panose="020F0502020204030204" pitchFamily="34" charset="0"/>
                <a:cs typeface="Calibri" panose="020F0502020204030204" pitchFamily="34" charset="0"/>
              </a:rPr>
              <a:t>OleDbConnection</a:t>
            </a:r>
            <a:endParaRPr lang="en-US" sz="4400" b="0" dirty="0" smtClean="0">
              <a:latin typeface="Calibri" panose="020F0502020204030204" pitchFamily="34" charset="0"/>
              <a:cs typeface="Calibri" panose="020F0502020204030204" pitchFamily="34" charset="0"/>
            </a:endParaRPr>
          </a:p>
          <a:p>
            <a:pPr marL="1662113" lvl="1" indent="-742950" algn="l">
              <a:lnSpc>
                <a:spcPct val="150000"/>
              </a:lnSpc>
              <a:buFont typeface="+mj-lt"/>
              <a:buAutoNum type="arabicPeriod"/>
            </a:pPr>
            <a:r>
              <a:rPr lang="en-US" sz="4400" b="0" dirty="0" smtClean="0">
                <a:latin typeface="Calibri" panose="020F0502020204030204" pitchFamily="34" charset="0"/>
                <a:cs typeface="Calibri" panose="020F0502020204030204" pitchFamily="34" charset="0"/>
              </a:rPr>
              <a:t>ODBC </a:t>
            </a:r>
            <a:r>
              <a:rPr lang="en-US" sz="4400" b="0" dirty="0">
                <a:latin typeface="Calibri" panose="020F0502020204030204" pitchFamily="34" charset="0"/>
                <a:cs typeface="Calibri" panose="020F0502020204030204" pitchFamily="34" charset="0"/>
              </a:rPr>
              <a:t>– </a:t>
            </a:r>
            <a:r>
              <a:rPr lang="en-US" sz="4400" b="0" dirty="0" err="1" smtClean="0">
                <a:latin typeface="Calibri" panose="020F0502020204030204" pitchFamily="34" charset="0"/>
                <a:cs typeface="Calibri" panose="020F0502020204030204" pitchFamily="34" charset="0"/>
              </a:rPr>
              <a:t>OdbcConnection</a:t>
            </a:r>
            <a:endParaRPr lang="en-US" sz="4400" b="0" dirty="0" smtClean="0">
              <a:latin typeface="Calibri" panose="020F0502020204030204" pitchFamily="34" charset="0"/>
              <a:cs typeface="Calibri" panose="020F0502020204030204" pitchFamily="34" charset="0"/>
            </a:endParaRPr>
          </a:p>
          <a:p>
            <a:pPr marL="1662113" lvl="1" indent="-742950" algn="l">
              <a:lnSpc>
                <a:spcPct val="150000"/>
              </a:lnSpc>
              <a:buFont typeface="+mj-lt"/>
              <a:buAutoNum type="arabicPeriod"/>
            </a:pPr>
            <a:r>
              <a:rPr lang="en-US" sz="4400" b="0" dirty="0">
                <a:latin typeface="Calibri" panose="020F0502020204030204" pitchFamily="34" charset="0"/>
                <a:cs typeface="Calibri" panose="020F0502020204030204" pitchFamily="34" charset="0"/>
              </a:rPr>
              <a:t>SQL Server – </a:t>
            </a:r>
            <a:r>
              <a:rPr lang="en-US" sz="4400" b="0" dirty="0" err="1" smtClean="0">
                <a:latin typeface="Calibri" panose="020F0502020204030204" pitchFamily="34" charset="0"/>
                <a:cs typeface="Calibri" panose="020F0502020204030204" pitchFamily="34" charset="0"/>
              </a:rPr>
              <a:t>SqlConnection</a:t>
            </a:r>
            <a:endParaRPr lang="en-US" sz="4400" b="0" dirty="0" smtClean="0">
              <a:latin typeface="Calibri" panose="020F0502020204030204" pitchFamily="34" charset="0"/>
              <a:cs typeface="Calibri" panose="020F0502020204030204" pitchFamily="34" charset="0"/>
            </a:endParaRPr>
          </a:p>
          <a:p>
            <a:pPr algn="l">
              <a:lnSpc>
                <a:spcPct val="150000"/>
              </a:lnSpc>
            </a:pPr>
            <a:endParaRPr lang="en-US"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704447"/>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622052" cy="1200329"/>
          </a:xfrm>
          <a:prstGeom prst="rect">
            <a:avLst/>
          </a:prstGeom>
        </p:spPr>
        <p:txBody>
          <a:bodyPr wrap="none">
            <a:spAutoFit/>
          </a:bodyPr>
          <a:lstStyle/>
          <a:p>
            <a:pPr algn="l"/>
            <a:r>
              <a:rPr lang="en-US" sz="7200" dirty="0" smtClean="0">
                <a:latin typeface="+mn-lt"/>
                <a:cs typeface="Courier New" panose="02070309020205020404" pitchFamily="49" charset="0"/>
              </a:rPr>
              <a:t>Architecture</a:t>
            </a:r>
            <a:endParaRPr lang="en-US" sz="7200" dirty="0">
              <a:latin typeface="+mn-lt"/>
              <a:cs typeface="Courier New" panose="02070309020205020404" pitchFamily="49" charset="0"/>
            </a:endParaRPr>
          </a:p>
        </p:txBody>
      </p:sp>
      <p:sp>
        <p:nvSpPr>
          <p:cNvPr id="4" name="TextBox 3"/>
          <p:cNvSpPr txBox="1"/>
          <p:nvPr/>
        </p:nvSpPr>
        <p:spPr>
          <a:xfrm>
            <a:off x="3510681" y="3031467"/>
            <a:ext cx="8671487"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smtClean="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rPr>
              <a:t>Connection</a:t>
            </a:r>
            <a:endParaRPr kumimoji="0" lang="en-US" sz="4500" b="1" i="0" u="none" strike="noStrike" cap="none" spc="0" normalizeH="0" baseline="0" dirty="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endParaRPr>
          </a:p>
        </p:txBody>
      </p:sp>
      <p:sp>
        <p:nvSpPr>
          <p:cNvPr id="3" name="Rectangle 2"/>
          <p:cNvSpPr/>
          <p:nvPr/>
        </p:nvSpPr>
        <p:spPr>
          <a:xfrm>
            <a:off x="6096000" y="6319391"/>
            <a:ext cx="12192000" cy="784830"/>
          </a:xfrm>
          <a:prstGeom prst="rect">
            <a:avLst/>
          </a:prstGeom>
        </p:spPr>
        <p:txBody>
          <a:bodyPr>
            <a:spAutoFit/>
          </a:bodyPr>
          <a:lstStyle/>
          <a:p>
            <a:pPr algn="l"/>
            <a:endParaRPr lang="en-US" sz="4500" dirty="0">
              <a:latin typeface="Calibri" panose="020F0502020204030204" pitchFamily="34" charset="0"/>
              <a:cs typeface="Calibri" panose="020F0502020204030204" pitchFamily="34" charset="0"/>
            </a:endParaRPr>
          </a:p>
        </p:txBody>
      </p:sp>
      <p:sp>
        <p:nvSpPr>
          <p:cNvPr id="5" name="Rectangle 4"/>
          <p:cNvSpPr/>
          <p:nvPr/>
        </p:nvSpPr>
        <p:spPr>
          <a:xfrm>
            <a:off x="4231250" y="4886884"/>
            <a:ext cx="19722446" cy="5847755"/>
          </a:xfrm>
          <a:prstGeom prst="rect">
            <a:avLst/>
          </a:prstGeom>
        </p:spPr>
        <p:txBody>
          <a:bodyPr wrap="square">
            <a:spAutoFit/>
          </a:bodyPr>
          <a:lstStyle/>
          <a:p>
            <a:pPr algn="l">
              <a:lnSpc>
                <a:spcPct val="150000"/>
              </a:lnSpc>
            </a:pPr>
            <a:r>
              <a:rPr lang="en-US" sz="4400" dirty="0">
                <a:latin typeface="Calibri" panose="020F0502020204030204" pitchFamily="34" charset="0"/>
                <a:cs typeface="Calibri" panose="020F0502020204030204" pitchFamily="34" charset="0"/>
              </a:rPr>
              <a:t>Connection</a:t>
            </a:r>
            <a:r>
              <a:rPr lang="en-US" sz="4400" b="0" dirty="0">
                <a:latin typeface="Calibri" panose="020F0502020204030204" pitchFamily="34" charset="0"/>
                <a:cs typeface="Calibri" panose="020F0502020204030204" pitchFamily="34" charset="0"/>
              </a:rPr>
              <a:t> Object is used for connecting your application to data source or </a:t>
            </a:r>
            <a:r>
              <a:rPr lang="en-US" sz="4400" b="0" dirty="0" smtClean="0">
                <a:latin typeface="Calibri" panose="020F0502020204030204" pitchFamily="34" charset="0"/>
                <a:cs typeface="Calibri" panose="020F0502020204030204" pitchFamily="34" charset="0"/>
              </a:rPr>
              <a:t>database</a:t>
            </a:r>
          </a:p>
          <a:p>
            <a:pPr algn="l">
              <a:lnSpc>
                <a:spcPct val="150000"/>
              </a:lnSpc>
            </a:pPr>
            <a:r>
              <a:rPr lang="en-US" sz="4400" b="0" dirty="0" smtClean="0">
                <a:latin typeface="Calibri" panose="020F0502020204030204" pitchFamily="34" charset="0"/>
                <a:cs typeface="Calibri" panose="020F0502020204030204" pitchFamily="34" charset="0"/>
              </a:rPr>
              <a:t>.NET </a:t>
            </a:r>
            <a:r>
              <a:rPr lang="en-US" sz="4400" b="0" dirty="0">
                <a:latin typeface="Calibri" panose="020F0502020204030204" pitchFamily="34" charset="0"/>
                <a:cs typeface="Calibri" panose="020F0502020204030204" pitchFamily="34" charset="0"/>
              </a:rPr>
              <a:t>provides different type of connection object for different type of data </a:t>
            </a:r>
            <a:r>
              <a:rPr lang="en-US" sz="4400" b="0" dirty="0" smtClean="0">
                <a:latin typeface="Calibri" panose="020F0502020204030204" pitchFamily="34" charset="0"/>
                <a:cs typeface="Calibri" panose="020F0502020204030204" pitchFamily="34" charset="0"/>
              </a:rPr>
              <a:t>providers.</a:t>
            </a:r>
          </a:p>
          <a:p>
            <a:pPr algn="l"/>
            <a:endParaRPr lang="en-US" sz="4400" b="0" dirty="0" smtClean="0">
              <a:latin typeface="Calibri" panose="020F0502020204030204" pitchFamily="34" charset="0"/>
              <a:cs typeface="Calibri" panose="020F0502020204030204" pitchFamily="34" charset="0"/>
            </a:endParaRPr>
          </a:p>
          <a:p>
            <a:pPr marL="514350" indent="-514350" algn="l">
              <a:lnSpc>
                <a:spcPct val="150000"/>
              </a:lnSpc>
              <a:buFont typeface="+mj-lt"/>
              <a:buAutoNum type="arabicPeriod"/>
            </a:pPr>
            <a:r>
              <a:rPr lang="en-US" sz="4400" b="0" dirty="0" err="1" smtClean="0">
                <a:solidFill>
                  <a:schemeClr val="accent1"/>
                </a:solidFill>
                <a:latin typeface="Consolas" panose="020B0609020204030204" pitchFamily="49" charset="0"/>
              </a:rPr>
              <a:t>SqlConnection</a:t>
            </a:r>
            <a:r>
              <a:rPr lang="en-US" sz="4400" b="0" dirty="0" smtClean="0">
                <a:latin typeface="Consolas" panose="020B0609020204030204" pitchFamily="49" charset="0"/>
              </a:rPr>
              <a:t> </a:t>
            </a:r>
            <a:r>
              <a:rPr lang="en-US" sz="4400" b="0" dirty="0" err="1" smtClean="0">
                <a:latin typeface="Consolas" panose="020B0609020204030204" pitchFamily="49" charset="0"/>
              </a:rPr>
              <a:t>sqlConn</a:t>
            </a:r>
            <a:r>
              <a:rPr lang="en-US" sz="4400" b="0" dirty="0" smtClean="0">
                <a:latin typeface="Consolas" panose="020B0609020204030204" pitchFamily="49" charset="0"/>
              </a:rPr>
              <a:t> = </a:t>
            </a:r>
            <a:r>
              <a:rPr lang="en-US" sz="4400" b="0" dirty="0" smtClean="0">
                <a:solidFill>
                  <a:srgbClr val="0000FF"/>
                </a:solidFill>
                <a:latin typeface="Consolas" panose="020B0609020204030204" pitchFamily="49" charset="0"/>
              </a:rPr>
              <a:t>new</a:t>
            </a:r>
            <a:r>
              <a:rPr lang="en-US" sz="4400" b="0" dirty="0" smtClean="0">
                <a:latin typeface="Consolas" panose="020B0609020204030204" pitchFamily="49" charset="0"/>
              </a:rPr>
              <a:t> </a:t>
            </a:r>
            <a:r>
              <a:rPr lang="en-US" sz="4400" b="0" dirty="0" err="1">
                <a:solidFill>
                  <a:schemeClr val="accent1"/>
                </a:solidFill>
                <a:latin typeface="Consolas" panose="020B0609020204030204" pitchFamily="49" charset="0"/>
              </a:rPr>
              <a:t>SqlConnection</a:t>
            </a:r>
            <a:r>
              <a:rPr lang="en-US" sz="4400" b="0" dirty="0" smtClean="0">
                <a:latin typeface="Consolas" panose="020B0609020204030204" pitchFamily="49" charset="0"/>
              </a:rPr>
              <a:t>();</a:t>
            </a:r>
          </a:p>
          <a:p>
            <a:pPr marL="514350" indent="-514350" algn="l">
              <a:lnSpc>
                <a:spcPct val="150000"/>
              </a:lnSpc>
              <a:buFont typeface="+mj-lt"/>
              <a:buAutoNum type="arabicPeriod"/>
            </a:pPr>
            <a:r>
              <a:rPr lang="en-US" sz="4400" b="0" dirty="0" err="1">
                <a:solidFill>
                  <a:schemeClr val="accent1"/>
                </a:solidFill>
                <a:latin typeface="Consolas" panose="020B0609020204030204" pitchFamily="49" charset="0"/>
              </a:rPr>
              <a:t>OleDbConnection</a:t>
            </a:r>
            <a:r>
              <a:rPr lang="en-US" sz="4400" b="0" dirty="0" smtClean="0">
                <a:latin typeface="Consolas" panose="020B0609020204030204" pitchFamily="49" charset="0"/>
              </a:rPr>
              <a:t> </a:t>
            </a:r>
            <a:r>
              <a:rPr lang="en-US" sz="4400" b="0" dirty="0" err="1">
                <a:latin typeface="Consolas" panose="020B0609020204030204" pitchFamily="49" charset="0"/>
              </a:rPr>
              <a:t>oledbConn</a:t>
            </a:r>
            <a:r>
              <a:rPr lang="en-US" sz="4400" b="0" dirty="0">
                <a:latin typeface="Consolas" panose="020B0609020204030204" pitchFamily="49" charset="0"/>
              </a:rPr>
              <a:t> = </a:t>
            </a:r>
            <a:r>
              <a:rPr lang="en-US" sz="4400" b="0" dirty="0">
                <a:solidFill>
                  <a:srgbClr val="0000FF"/>
                </a:solidFill>
                <a:latin typeface="Consolas" panose="020B0609020204030204" pitchFamily="49" charset="0"/>
              </a:rPr>
              <a:t>new</a:t>
            </a:r>
            <a:r>
              <a:rPr lang="en-US" sz="4400" b="0" dirty="0">
                <a:latin typeface="Consolas" panose="020B0609020204030204" pitchFamily="49" charset="0"/>
              </a:rPr>
              <a:t> </a:t>
            </a:r>
            <a:r>
              <a:rPr lang="en-US" sz="4400" b="0" dirty="0" err="1">
                <a:solidFill>
                  <a:schemeClr val="accent1"/>
                </a:solidFill>
                <a:latin typeface="Consolas" panose="020B0609020204030204" pitchFamily="49" charset="0"/>
              </a:rPr>
              <a:t>OleDbConnection</a:t>
            </a:r>
            <a:r>
              <a:rPr lang="en-US" sz="4400" b="0" dirty="0">
                <a:latin typeface="Consolas" panose="020B0609020204030204" pitchFamily="49" charset="0"/>
              </a:rPr>
              <a:t>();</a:t>
            </a:r>
          </a:p>
          <a:p>
            <a:pPr marL="514350" indent="-514350" algn="l">
              <a:lnSpc>
                <a:spcPct val="150000"/>
              </a:lnSpc>
              <a:buFont typeface="+mj-lt"/>
              <a:buAutoNum type="arabicPeriod"/>
            </a:pPr>
            <a:r>
              <a:rPr lang="en-US" sz="4400" b="0" dirty="0" err="1">
                <a:solidFill>
                  <a:schemeClr val="accent1"/>
                </a:solidFill>
                <a:latin typeface="Consolas" panose="020B0609020204030204" pitchFamily="49" charset="0"/>
              </a:rPr>
              <a:t>OdbcConnection</a:t>
            </a:r>
            <a:r>
              <a:rPr lang="en-US" sz="4400" b="0" dirty="0" smtClean="0">
                <a:latin typeface="Consolas" panose="020B0609020204030204" pitchFamily="49" charset="0"/>
              </a:rPr>
              <a:t> </a:t>
            </a:r>
            <a:r>
              <a:rPr lang="en-US" sz="4400" b="0" dirty="0" err="1">
                <a:latin typeface="Consolas" panose="020B0609020204030204" pitchFamily="49" charset="0"/>
              </a:rPr>
              <a:t>odbcConn</a:t>
            </a:r>
            <a:r>
              <a:rPr lang="en-US" sz="4400" b="0" dirty="0">
                <a:latin typeface="Consolas" panose="020B0609020204030204" pitchFamily="49" charset="0"/>
              </a:rPr>
              <a:t> = </a:t>
            </a:r>
            <a:r>
              <a:rPr lang="en-US" sz="4400" b="0" dirty="0">
                <a:solidFill>
                  <a:srgbClr val="0000FF"/>
                </a:solidFill>
                <a:latin typeface="Consolas" panose="020B0609020204030204" pitchFamily="49" charset="0"/>
              </a:rPr>
              <a:t>new</a:t>
            </a:r>
            <a:r>
              <a:rPr lang="en-US" sz="4400" b="0" dirty="0">
                <a:latin typeface="Consolas" panose="020B0609020204030204" pitchFamily="49" charset="0"/>
              </a:rPr>
              <a:t> </a:t>
            </a:r>
            <a:r>
              <a:rPr lang="en-US" sz="4400" b="0" dirty="0" err="1">
                <a:solidFill>
                  <a:schemeClr val="accent1"/>
                </a:solidFill>
                <a:latin typeface="Consolas" panose="020B0609020204030204" pitchFamily="49" charset="0"/>
              </a:rPr>
              <a:t>OdbcConnection</a:t>
            </a:r>
            <a:r>
              <a:rPr lang="en-US" sz="4400" b="0" dirty="0">
                <a:latin typeface="Consolas" panose="020B0609020204030204" pitchFamily="49" charset="0"/>
              </a:rPr>
              <a:t>();</a:t>
            </a:r>
            <a:endParaRPr lang="en-US" sz="16600" b="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9362959"/>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845859" y="5970494"/>
            <a:ext cx="20107837" cy="2055711"/>
          </a:xfrm>
          <a:prstGeom prst="round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622052" cy="1200329"/>
          </a:xfrm>
          <a:prstGeom prst="rect">
            <a:avLst/>
          </a:prstGeom>
        </p:spPr>
        <p:txBody>
          <a:bodyPr wrap="none">
            <a:spAutoFit/>
          </a:bodyPr>
          <a:lstStyle/>
          <a:p>
            <a:pPr algn="l"/>
            <a:r>
              <a:rPr lang="en-US" sz="7200" dirty="0" smtClean="0">
                <a:latin typeface="+mn-lt"/>
                <a:cs typeface="Courier New" panose="02070309020205020404" pitchFamily="49" charset="0"/>
              </a:rPr>
              <a:t>Architecture</a:t>
            </a:r>
            <a:endParaRPr lang="en-US" sz="7200" dirty="0">
              <a:latin typeface="+mn-lt"/>
              <a:cs typeface="Courier New" panose="02070309020205020404" pitchFamily="49" charset="0"/>
            </a:endParaRPr>
          </a:p>
        </p:txBody>
      </p:sp>
      <p:sp>
        <p:nvSpPr>
          <p:cNvPr id="4" name="TextBox 3"/>
          <p:cNvSpPr txBox="1"/>
          <p:nvPr/>
        </p:nvSpPr>
        <p:spPr>
          <a:xfrm>
            <a:off x="3510681" y="3031467"/>
            <a:ext cx="8671487"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smtClean="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rPr>
              <a:t>Connection</a:t>
            </a:r>
            <a:endParaRPr kumimoji="0" lang="en-US" sz="4500" b="1" i="0" u="none" strike="noStrike" cap="none" spc="0" normalizeH="0" baseline="0" dirty="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endParaRPr>
          </a:p>
        </p:txBody>
      </p:sp>
      <p:sp>
        <p:nvSpPr>
          <p:cNvPr id="3" name="Rectangle 2"/>
          <p:cNvSpPr/>
          <p:nvPr/>
        </p:nvSpPr>
        <p:spPr>
          <a:xfrm>
            <a:off x="6096000" y="6319391"/>
            <a:ext cx="12192000" cy="784830"/>
          </a:xfrm>
          <a:prstGeom prst="rect">
            <a:avLst/>
          </a:prstGeom>
        </p:spPr>
        <p:txBody>
          <a:bodyPr>
            <a:spAutoFit/>
          </a:bodyPr>
          <a:lstStyle/>
          <a:p>
            <a:pPr algn="l"/>
            <a:endParaRPr lang="en-US" sz="4500" dirty="0">
              <a:latin typeface="Calibri" panose="020F0502020204030204" pitchFamily="34" charset="0"/>
              <a:cs typeface="Calibri" panose="020F0502020204030204" pitchFamily="34" charset="0"/>
            </a:endParaRPr>
          </a:p>
        </p:txBody>
      </p:sp>
      <p:sp>
        <p:nvSpPr>
          <p:cNvPr id="5" name="Rectangle 4"/>
          <p:cNvSpPr/>
          <p:nvPr/>
        </p:nvSpPr>
        <p:spPr>
          <a:xfrm>
            <a:off x="4231250" y="4886884"/>
            <a:ext cx="19722446" cy="3139321"/>
          </a:xfrm>
          <a:prstGeom prst="rect">
            <a:avLst/>
          </a:prstGeom>
        </p:spPr>
        <p:txBody>
          <a:bodyPr wrap="square">
            <a:spAutoFit/>
          </a:bodyPr>
          <a:lstStyle/>
          <a:p>
            <a:pPr algn="l">
              <a:lnSpc>
                <a:spcPct val="150000"/>
              </a:lnSpc>
            </a:pPr>
            <a:r>
              <a:rPr lang="en-US" sz="4400" dirty="0" smtClean="0">
                <a:latin typeface="Calibri" panose="020F0502020204030204" pitchFamily="34" charset="0"/>
                <a:cs typeface="Calibri" panose="020F0502020204030204" pitchFamily="34" charset="0"/>
              </a:rPr>
              <a:t>Connection String:</a:t>
            </a:r>
          </a:p>
          <a:p>
            <a:pPr algn="l">
              <a:lnSpc>
                <a:spcPct val="150000"/>
              </a:lnSpc>
            </a:pPr>
            <a:r>
              <a:rPr lang="en-US" sz="4400" b="0" dirty="0" smtClean="0">
                <a:solidFill>
                  <a:srgbClr val="0000FF"/>
                </a:solidFill>
                <a:latin typeface="Consolas" panose="020B0609020204030204" pitchFamily="49" charset="0"/>
              </a:rPr>
              <a:t>“Data Source=</a:t>
            </a:r>
            <a:r>
              <a:rPr lang="en-US" sz="4400" b="0" dirty="0" err="1" smtClean="0">
                <a:solidFill>
                  <a:schemeClr val="tx1"/>
                </a:solidFill>
                <a:latin typeface="Consolas" panose="020B0609020204030204" pitchFamily="49" charset="0"/>
              </a:rPr>
              <a:t>ServerName</a:t>
            </a:r>
            <a:r>
              <a:rPr lang="en-US" sz="4400" b="0" dirty="0" err="1" smtClean="0">
                <a:solidFill>
                  <a:srgbClr val="0000FF"/>
                </a:solidFill>
                <a:latin typeface="Consolas" panose="020B0609020204030204" pitchFamily="49" charset="0"/>
              </a:rPr>
              <a:t>;Initial</a:t>
            </a:r>
            <a:r>
              <a:rPr lang="en-US" sz="4400" b="0" dirty="0" smtClean="0">
                <a:solidFill>
                  <a:srgbClr val="0000FF"/>
                </a:solidFill>
                <a:latin typeface="Consolas" panose="020B0609020204030204" pitchFamily="49" charset="0"/>
              </a:rPr>
              <a:t> Catalog= </a:t>
            </a:r>
            <a:r>
              <a:rPr lang="en-US" sz="4400" b="0" dirty="0" err="1" smtClean="0">
                <a:solidFill>
                  <a:schemeClr val="tx1"/>
                </a:solidFill>
                <a:latin typeface="Consolas" panose="020B0609020204030204" pitchFamily="49" charset="0"/>
              </a:rPr>
              <a:t>Databasename</a:t>
            </a:r>
            <a:r>
              <a:rPr lang="en-US" sz="4400" b="0" dirty="0" smtClean="0">
                <a:solidFill>
                  <a:srgbClr val="0000FF"/>
                </a:solidFill>
                <a:latin typeface="Consolas" panose="020B0609020204030204" pitchFamily="49" charset="0"/>
              </a:rPr>
              <a:t>; User ID= </a:t>
            </a:r>
            <a:r>
              <a:rPr lang="en-US" sz="4400" b="0" dirty="0" err="1" smtClean="0">
                <a:solidFill>
                  <a:schemeClr val="tx1"/>
                </a:solidFill>
                <a:latin typeface="Consolas" panose="020B0609020204030204" pitchFamily="49" charset="0"/>
              </a:rPr>
              <a:t>UserName</a:t>
            </a:r>
            <a:r>
              <a:rPr lang="en-US" sz="4400" b="0" dirty="0" smtClean="0">
                <a:solidFill>
                  <a:srgbClr val="0000FF"/>
                </a:solidFill>
                <a:latin typeface="Consolas" panose="020B0609020204030204" pitchFamily="49" charset="0"/>
              </a:rPr>
              <a:t>; Password= </a:t>
            </a:r>
            <a:r>
              <a:rPr lang="en-US" sz="4400" b="0" dirty="0" smtClean="0">
                <a:solidFill>
                  <a:schemeClr val="tx1"/>
                </a:solidFill>
                <a:latin typeface="Consolas" panose="020B0609020204030204" pitchFamily="49" charset="0"/>
              </a:rPr>
              <a:t>Password</a:t>
            </a:r>
            <a:r>
              <a:rPr lang="en-US" sz="4400" b="0" dirty="0" smtClean="0">
                <a:solidFill>
                  <a:srgbClr val="0000FF"/>
                </a:solidFill>
                <a:latin typeface="Consolas" panose="020B0609020204030204" pitchFamily="49" charset="0"/>
              </a:rPr>
              <a:t>;</a:t>
            </a:r>
            <a:r>
              <a:rPr lang="en-US" sz="4400" b="0" dirty="0" smtClean="0">
                <a:solidFill>
                  <a:schemeClr val="tx1"/>
                </a:solidFill>
                <a:latin typeface="Consolas" panose="020B0609020204030204" pitchFamily="49" charset="0"/>
              </a:rPr>
              <a:t> </a:t>
            </a:r>
            <a:r>
              <a:rPr lang="en-US" sz="4400" b="0" dirty="0" smtClean="0">
                <a:solidFill>
                  <a:srgbClr val="0000FF"/>
                </a:solidFill>
                <a:latin typeface="Consolas" panose="020B0609020204030204" pitchFamily="49" charset="0"/>
              </a:rPr>
              <a:t>Integrated Security= </a:t>
            </a:r>
            <a:r>
              <a:rPr lang="en-US" sz="4400" b="0" dirty="0" smtClean="0">
                <a:solidFill>
                  <a:schemeClr val="tx1"/>
                </a:solidFill>
                <a:latin typeface="Consolas" panose="020B0609020204030204" pitchFamily="49" charset="0"/>
              </a:rPr>
              <a:t>False</a:t>
            </a:r>
            <a:r>
              <a:rPr lang="en-US" sz="4400" b="0" dirty="0" smtClean="0">
                <a:solidFill>
                  <a:srgbClr val="0000FF"/>
                </a:solidFill>
                <a:latin typeface="Consolas" panose="020B0609020204030204" pitchFamily="49" charset="0"/>
              </a:rPr>
              <a:t>;"</a:t>
            </a:r>
            <a:endParaRPr lang="en-US" sz="4400" dirty="0" smtClean="0">
              <a:latin typeface="Consolas" panose="020B0609020204030204" pitchFamily="49" charset="0"/>
              <a:cs typeface="Calibri" panose="020F0502020204030204" pitchFamily="34" charset="0"/>
            </a:endParaRPr>
          </a:p>
        </p:txBody>
      </p:sp>
      <p:sp>
        <p:nvSpPr>
          <p:cNvPr id="9" name="Rectangle 8"/>
          <p:cNvSpPr/>
          <p:nvPr/>
        </p:nvSpPr>
        <p:spPr>
          <a:xfrm>
            <a:off x="6060053" y="8300125"/>
            <a:ext cx="18323947" cy="3785652"/>
          </a:xfrm>
          <a:prstGeom prst="rect">
            <a:avLst/>
          </a:prstGeom>
        </p:spPr>
        <p:txBody>
          <a:bodyPr wrap="square">
            <a:spAutoFit/>
          </a:bodyPr>
          <a:lstStyle/>
          <a:p>
            <a:pPr algn="l">
              <a:lnSpc>
                <a:spcPct val="150000"/>
              </a:lnSpc>
            </a:pPr>
            <a:r>
              <a:rPr lang="en-US" sz="4000" dirty="0" smtClean="0">
                <a:latin typeface="Calibri" panose="020F0502020204030204" pitchFamily="34" charset="0"/>
                <a:cs typeface="Calibri" panose="020F0502020204030204" pitchFamily="34" charset="0"/>
              </a:rPr>
              <a:t>Data Source: </a:t>
            </a:r>
            <a:r>
              <a:rPr lang="en-US" sz="4000" b="0" dirty="0" smtClean="0">
                <a:latin typeface="Calibri" panose="020F0502020204030204" pitchFamily="34" charset="0"/>
                <a:cs typeface="Calibri" panose="020F0502020204030204" pitchFamily="34" charset="0"/>
              </a:rPr>
              <a:t>Name of Computer and Database instance</a:t>
            </a:r>
          </a:p>
          <a:p>
            <a:pPr algn="l">
              <a:lnSpc>
                <a:spcPct val="150000"/>
              </a:lnSpc>
            </a:pPr>
            <a:r>
              <a:rPr lang="en-US" sz="4000" dirty="0">
                <a:latin typeface="Calibri" panose="020F0502020204030204" pitchFamily="34" charset="0"/>
                <a:cs typeface="Calibri" panose="020F0502020204030204" pitchFamily="34" charset="0"/>
              </a:rPr>
              <a:t>Initial Catalog</a:t>
            </a:r>
            <a:r>
              <a:rPr lang="en-US" sz="4000" b="0" dirty="0" smtClean="0">
                <a:latin typeface="Calibri" panose="020F0502020204030204" pitchFamily="34" charset="0"/>
                <a:cs typeface="Calibri" panose="020F0502020204030204" pitchFamily="34" charset="0"/>
              </a:rPr>
              <a:t>: Name of the Database</a:t>
            </a:r>
          </a:p>
          <a:p>
            <a:pPr algn="l">
              <a:lnSpc>
                <a:spcPct val="150000"/>
              </a:lnSpc>
            </a:pPr>
            <a:r>
              <a:rPr lang="en-US" sz="4000" dirty="0" err="1">
                <a:latin typeface="Calibri" panose="020F0502020204030204" pitchFamily="34" charset="0"/>
                <a:cs typeface="Calibri" panose="020F0502020204030204" pitchFamily="34" charset="0"/>
              </a:rPr>
              <a:t>UserID</a:t>
            </a:r>
            <a:r>
              <a:rPr lang="en-US" sz="4000" dirty="0">
                <a:latin typeface="Calibri" panose="020F0502020204030204" pitchFamily="34" charset="0"/>
                <a:cs typeface="Calibri" panose="020F0502020204030204" pitchFamily="34" charset="0"/>
              </a:rPr>
              <a:t> and Password: </a:t>
            </a:r>
            <a:r>
              <a:rPr lang="en-US" sz="4000" b="0" dirty="0" smtClean="0">
                <a:latin typeface="Calibri" panose="020F0502020204030204" pitchFamily="34" charset="0"/>
                <a:cs typeface="Calibri" panose="020F0502020204030204" pitchFamily="34" charset="0"/>
              </a:rPr>
              <a:t>credentials to connect to database</a:t>
            </a:r>
          </a:p>
          <a:p>
            <a:pPr algn="l">
              <a:lnSpc>
                <a:spcPct val="150000"/>
              </a:lnSpc>
            </a:pPr>
            <a:r>
              <a:rPr lang="en-US" sz="4000" dirty="0">
                <a:latin typeface="Calibri" panose="020F0502020204030204" pitchFamily="34" charset="0"/>
                <a:cs typeface="Calibri" panose="020F0502020204030204" pitchFamily="34" charset="0"/>
              </a:rPr>
              <a:t>Integrated security: </a:t>
            </a:r>
            <a:r>
              <a:rPr lang="en-US" sz="4000" b="0" dirty="0" smtClean="0">
                <a:latin typeface="Calibri" panose="020F0502020204030204" pitchFamily="34" charset="0"/>
                <a:cs typeface="Calibri" panose="020F0502020204030204" pitchFamily="34" charset="0"/>
              </a:rPr>
              <a:t>Windows Authentication or Database Authentication</a:t>
            </a:r>
            <a:endParaRPr lang="en-US" sz="4000" b="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4212024"/>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845859" y="5970494"/>
            <a:ext cx="20107837" cy="2055711"/>
          </a:xfrm>
          <a:prstGeom prst="round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622052" cy="1200329"/>
          </a:xfrm>
          <a:prstGeom prst="rect">
            <a:avLst/>
          </a:prstGeom>
        </p:spPr>
        <p:txBody>
          <a:bodyPr wrap="none">
            <a:spAutoFit/>
          </a:bodyPr>
          <a:lstStyle/>
          <a:p>
            <a:pPr algn="l"/>
            <a:r>
              <a:rPr lang="en-US" sz="7200" dirty="0" smtClean="0">
                <a:latin typeface="+mn-lt"/>
                <a:cs typeface="Courier New" panose="02070309020205020404" pitchFamily="49" charset="0"/>
              </a:rPr>
              <a:t>Architecture</a:t>
            </a:r>
            <a:endParaRPr lang="en-US" sz="7200" dirty="0">
              <a:latin typeface="+mn-lt"/>
              <a:cs typeface="Courier New" panose="02070309020205020404" pitchFamily="49" charset="0"/>
            </a:endParaRPr>
          </a:p>
        </p:txBody>
      </p:sp>
      <p:sp>
        <p:nvSpPr>
          <p:cNvPr id="4" name="TextBox 3"/>
          <p:cNvSpPr txBox="1"/>
          <p:nvPr/>
        </p:nvSpPr>
        <p:spPr>
          <a:xfrm>
            <a:off x="3510681" y="3031467"/>
            <a:ext cx="8671487"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smtClean="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rPr>
              <a:t>Connection</a:t>
            </a:r>
            <a:endParaRPr kumimoji="0" lang="en-US" sz="4500" b="1" i="0" u="none" strike="noStrike" cap="none" spc="0" normalizeH="0" baseline="0" dirty="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endParaRPr>
          </a:p>
        </p:txBody>
      </p:sp>
      <p:sp>
        <p:nvSpPr>
          <p:cNvPr id="3" name="Rectangle 2"/>
          <p:cNvSpPr/>
          <p:nvPr/>
        </p:nvSpPr>
        <p:spPr>
          <a:xfrm>
            <a:off x="6096000" y="6319391"/>
            <a:ext cx="12192000" cy="784830"/>
          </a:xfrm>
          <a:prstGeom prst="rect">
            <a:avLst/>
          </a:prstGeom>
        </p:spPr>
        <p:txBody>
          <a:bodyPr>
            <a:spAutoFit/>
          </a:bodyPr>
          <a:lstStyle/>
          <a:p>
            <a:pPr algn="l"/>
            <a:endParaRPr lang="en-US" sz="4500" dirty="0">
              <a:latin typeface="Calibri" panose="020F0502020204030204" pitchFamily="34" charset="0"/>
              <a:cs typeface="Calibri" panose="020F0502020204030204" pitchFamily="34" charset="0"/>
            </a:endParaRPr>
          </a:p>
        </p:txBody>
      </p:sp>
      <p:sp>
        <p:nvSpPr>
          <p:cNvPr id="5" name="Rectangle 4"/>
          <p:cNvSpPr/>
          <p:nvPr/>
        </p:nvSpPr>
        <p:spPr>
          <a:xfrm>
            <a:off x="4231250" y="4886884"/>
            <a:ext cx="19722446" cy="3139321"/>
          </a:xfrm>
          <a:prstGeom prst="rect">
            <a:avLst/>
          </a:prstGeom>
        </p:spPr>
        <p:txBody>
          <a:bodyPr wrap="square">
            <a:spAutoFit/>
          </a:bodyPr>
          <a:lstStyle/>
          <a:p>
            <a:pPr algn="l">
              <a:lnSpc>
                <a:spcPct val="150000"/>
              </a:lnSpc>
            </a:pPr>
            <a:r>
              <a:rPr lang="en-US" sz="4400" dirty="0" smtClean="0">
                <a:latin typeface="Calibri" panose="020F0502020204030204" pitchFamily="34" charset="0"/>
                <a:cs typeface="Calibri" panose="020F0502020204030204" pitchFamily="34" charset="0"/>
              </a:rPr>
              <a:t>Connection Methods:</a:t>
            </a:r>
          </a:p>
          <a:p>
            <a:pPr algn="l">
              <a:lnSpc>
                <a:spcPct val="150000"/>
              </a:lnSpc>
            </a:pPr>
            <a:r>
              <a:rPr lang="en-US" sz="4400" b="0" dirty="0" smtClean="0">
                <a:solidFill>
                  <a:srgbClr val="0000FF"/>
                </a:solidFill>
                <a:latin typeface="Consolas" panose="020B0609020204030204" pitchFamily="49" charset="0"/>
              </a:rPr>
              <a:t>Open(): </a:t>
            </a:r>
            <a:r>
              <a:rPr lang="en-US" sz="4400" b="0" dirty="0" smtClean="0">
                <a:solidFill>
                  <a:schemeClr val="tx1"/>
                </a:solidFill>
                <a:latin typeface="Consolas" panose="020B0609020204030204" pitchFamily="49" charset="0"/>
              </a:rPr>
              <a:t>Open the connection with database</a:t>
            </a:r>
          </a:p>
          <a:p>
            <a:pPr algn="l">
              <a:lnSpc>
                <a:spcPct val="150000"/>
              </a:lnSpc>
            </a:pPr>
            <a:r>
              <a:rPr lang="en-US" sz="4400" b="0" dirty="0" smtClean="0">
                <a:solidFill>
                  <a:srgbClr val="0000FF"/>
                </a:solidFill>
                <a:latin typeface="Consolas" panose="020B0609020204030204" pitchFamily="49" charset="0"/>
                <a:cs typeface="Calibri" panose="020F0502020204030204" pitchFamily="34" charset="0"/>
              </a:rPr>
              <a:t>Close(): </a:t>
            </a:r>
            <a:r>
              <a:rPr lang="en-US" sz="4400" b="0" dirty="0" smtClean="0">
                <a:solidFill>
                  <a:schemeClr val="tx1"/>
                </a:solidFill>
                <a:latin typeface="Consolas" panose="020B0609020204030204" pitchFamily="49" charset="0"/>
                <a:cs typeface="Calibri" panose="020F0502020204030204" pitchFamily="34" charset="0"/>
              </a:rPr>
              <a:t>Close the connection with database</a:t>
            </a:r>
            <a:endParaRPr lang="en-US" sz="4400" dirty="0" smtClean="0">
              <a:solidFill>
                <a:schemeClr val="tx1"/>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471092949"/>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622052" cy="1200329"/>
          </a:xfrm>
          <a:prstGeom prst="rect">
            <a:avLst/>
          </a:prstGeom>
        </p:spPr>
        <p:txBody>
          <a:bodyPr wrap="none">
            <a:spAutoFit/>
          </a:bodyPr>
          <a:lstStyle/>
          <a:p>
            <a:pPr algn="l"/>
            <a:r>
              <a:rPr lang="en-US" sz="7200" dirty="0" smtClean="0">
                <a:latin typeface="+mn-lt"/>
                <a:cs typeface="Courier New" panose="02070309020205020404" pitchFamily="49" charset="0"/>
              </a:rPr>
              <a:t>Architecture</a:t>
            </a:r>
            <a:endParaRPr lang="en-US" sz="7200" dirty="0">
              <a:latin typeface="+mn-lt"/>
              <a:cs typeface="Courier New" panose="02070309020205020404" pitchFamily="49" charset="0"/>
            </a:endParaRPr>
          </a:p>
        </p:txBody>
      </p:sp>
      <p:sp>
        <p:nvSpPr>
          <p:cNvPr id="4" name="TextBox 3"/>
          <p:cNvSpPr txBox="1"/>
          <p:nvPr/>
        </p:nvSpPr>
        <p:spPr>
          <a:xfrm>
            <a:off x="3510681" y="3031467"/>
            <a:ext cx="8671487"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smtClean="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rPr>
              <a:t>Command</a:t>
            </a:r>
            <a:endParaRPr kumimoji="0" lang="en-US" sz="4500" b="1" i="0" u="none" strike="noStrike" cap="none" spc="0" normalizeH="0" baseline="0" dirty="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endParaRPr>
          </a:p>
        </p:txBody>
      </p:sp>
      <p:sp>
        <p:nvSpPr>
          <p:cNvPr id="3" name="Rectangle 2"/>
          <p:cNvSpPr/>
          <p:nvPr/>
        </p:nvSpPr>
        <p:spPr>
          <a:xfrm>
            <a:off x="6096000" y="6319391"/>
            <a:ext cx="12192000" cy="784830"/>
          </a:xfrm>
          <a:prstGeom prst="rect">
            <a:avLst/>
          </a:prstGeom>
        </p:spPr>
        <p:txBody>
          <a:bodyPr>
            <a:spAutoFit/>
          </a:bodyPr>
          <a:lstStyle/>
          <a:p>
            <a:pPr algn="l"/>
            <a:endParaRPr lang="en-US" sz="4500" dirty="0">
              <a:latin typeface="Calibri" panose="020F0502020204030204" pitchFamily="34" charset="0"/>
              <a:cs typeface="Calibri" panose="020F0502020204030204" pitchFamily="34" charset="0"/>
            </a:endParaRPr>
          </a:p>
        </p:txBody>
      </p:sp>
      <p:sp>
        <p:nvSpPr>
          <p:cNvPr id="10" name="Rectangle 9"/>
          <p:cNvSpPr/>
          <p:nvPr/>
        </p:nvSpPr>
        <p:spPr>
          <a:xfrm>
            <a:off x="4231250" y="4886884"/>
            <a:ext cx="20152750" cy="5170646"/>
          </a:xfrm>
          <a:prstGeom prst="rect">
            <a:avLst/>
          </a:prstGeom>
        </p:spPr>
        <p:txBody>
          <a:bodyPr wrap="square">
            <a:spAutoFit/>
          </a:bodyPr>
          <a:lstStyle/>
          <a:p>
            <a:pPr marL="571500" indent="-571500" algn="l">
              <a:lnSpc>
                <a:spcPct val="150000"/>
              </a:lnSpc>
              <a:buFont typeface="Arial" panose="020B0604020202020204" pitchFamily="34" charset="0"/>
              <a:buChar char="•"/>
            </a:pPr>
            <a:r>
              <a:rPr lang="en-US" sz="4400" b="0" dirty="0" smtClean="0">
                <a:latin typeface="Calibri" panose="020F0502020204030204" pitchFamily="34" charset="0"/>
                <a:cs typeface="Calibri" panose="020F0502020204030204" pitchFamily="34" charset="0"/>
              </a:rPr>
              <a:t>Uses connection object to execute SQL queries.</a:t>
            </a:r>
          </a:p>
          <a:p>
            <a:pPr marL="571500" indent="-571500" algn="l">
              <a:lnSpc>
                <a:spcPct val="150000"/>
              </a:lnSpc>
              <a:buFont typeface="Arial" panose="020B0604020202020204" pitchFamily="34" charset="0"/>
              <a:buChar char="•"/>
            </a:pPr>
            <a:r>
              <a:rPr lang="en-US" sz="4400" b="0" dirty="0">
                <a:latin typeface="Calibri" panose="020F0502020204030204" pitchFamily="34" charset="0"/>
                <a:cs typeface="Calibri" panose="020F0502020204030204" pitchFamily="34" charset="0"/>
              </a:rPr>
              <a:t>The queries can be in the Form of Inline text, Stored Procedures or </a:t>
            </a:r>
            <a:r>
              <a:rPr lang="en-US" sz="4400" b="0" dirty="0" smtClean="0">
                <a:latin typeface="Calibri" panose="020F0502020204030204" pitchFamily="34" charset="0"/>
                <a:cs typeface="Calibri" panose="020F0502020204030204" pitchFamily="34" charset="0"/>
              </a:rPr>
              <a:t>Direct </a:t>
            </a:r>
            <a:r>
              <a:rPr lang="en-US" sz="4400" b="0" dirty="0">
                <a:latin typeface="Calibri" panose="020F0502020204030204" pitchFamily="34" charset="0"/>
                <a:cs typeface="Calibri" panose="020F0502020204030204" pitchFamily="34" charset="0"/>
              </a:rPr>
              <a:t>Table access</a:t>
            </a:r>
            <a:r>
              <a:rPr lang="en-US" sz="4400" b="0" dirty="0" smtClean="0">
                <a:latin typeface="Calibri" panose="020F0502020204030204" pitchFamily="34" charset="0"/>
                <a:cs typeface="Calibri" panose="020F0502020204030204" pitchFamily="34" charset="0"/>
              </a:rPr>
              <a:t>.</a:t>
            </a:r>
          </a:p>
          <a:p>
            <a:pPr marL="571500" indent="-571500" algn="l">
              <a:lnSpc>
                <a:spcPct val="150000"/>
              </a:lnSpc>
              <a:buFont typeface="Arial" panose="020B0604020202020204" pitchFamily="34" charset="0"/>
              <a:buChar char="•"/>
            </a:pPr>
            <a:r>
              <a:rPr lang="en-US" sz="4400" b="0" dirty="0">
                <a:latin typeface="Calibri" panose="020F0502020204030204" pitchFamily="34" charset="0"/>
                <a:cs typeface="Calibri" panose="020F0502020204030204" pitchFamily="34" charset="0"/>
              </a:rPr>
              <a:t>If a select query is issued, the result set it returns is usually stored in either a </a:t>
            </a:r>
            <a:r>
              <a:rPr lang="en-US" sz="4400" b="0" dirty="0" err="1">
                <a:latin typeface="Calibri" panose="020F0502020204030204" pitchFamily="34" charset="0"/>
                <a:cs typeface="Calibri" panose="020F0502020204030204" pitchFamily="34" charset="0"/>
              </a:rPr>
              <a:t>DataSet</a:t>
            </a:r>
            <a:r>
              <a:rPr lang="en-US" sz="4400" b="0" dirty="0">
                <a:latin typeface="Calibri" panose="020F0502020204030204" pitchFamily="34" charset="0"/>
                <a:cs typeface="Calibri" panose="020F0502020204030204" pitchFamily="34" charset="0"/>
              </a:rPr>
              <a:t> or a </a:t>
            </a:r>
            <a:r>
              <a:rPr lang="en-US" sz="4400" b="0" dirty="0" err="1">
                <a:latin typeface="Calibri" panose="020F0502020204030204" pitchFamily="34" charset="0"/>
                <a:cs typeface="Calibri" panose="020F0502020204030204" pitchFamily="34" charset="0"/>
              </a:rPr>
              <a:t>DataReader</a:t>
            </a:r>
            <a:r>
              <a:rPr lang="en-US" sz="4400" b="0" dirty="0">
                <a:latin typeface="Calibri" panose="020F0502020204030204" pitchFamily="34" charset="0"/>
                <a:cs typeface="Calibri" panose="020F0502020204030204" pitchFamily="34" charset="0"/>
              </a:rPr>
              <a:t> object.</a:t>
            </a:r>
            <a:endParaRPr lang="en-US" sz="4400" b="0" dirty="0">
              <a:latin typeface="Calibri" panose="020F0502020204030204" pitchFamily="34" charset="0"/>
              <a:cs typeface="Calibri" panose="020F0502020204030204" pitchFamily="34" charset="0"/>
            </a:endParaRPr>
          </a:p>
        </p:txBody>
      </p:sp>
      <p:sp>
        <p:nvSpPr>
          <p:cNvPr id="11" name="Rounded Rectangle 10"/>
          <p:cNvSpPr/>
          <p:nvPr/>
        </p:nvSpPr>
        <p:spPr>
          <a:xfrm>
            <a:off x="3845859" y="10728630"/>
            <a:ext cx="20107837" cy="2055711"/>
          </a:xfrm>
          <a:prstGeom prst="round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2" name="Rectangle 11"/>
          <p:cNvSpPr/>
          <p:nvPr/>
        </p:nvSpPr>
        <p:spPr>
          <a:xfrm>
            <a:off x="4231250" y="9645020"/>
            <a:ext cx="19722446" cy="3139321"/>
          </a:xfrm>
          <a:prstGeom prst="rect">
            <a:avLst/>
          </a:prstGeom>
        </p:spPr>
        <p:txBody>
          <a:bodyPr wrap="square">
            <a:spAutoFit/>
          </a:bodyPr>
          <a:lstStyle/>
          <a:p>
            <a:pPr algn="l">
              <a:lnSpc>
                <a:spcPct val="150000"/>
              </a:lnSpc>
            </a:pPr>
            <a:endParaRPr lang="en-US" sz="4400" b="0" dirty="0" smtClean="0">
              <a:solidFill>
                <a:srgbClr val="0000FF"/>
              </a:solidFill>
              <a:latin typeface="Consolas" panose="020B0609020204030204" pitchFamily="49" charset="0"/>
            </a:endParaRPr>
          </a:p>
          <a:p>
            <a:pPr marL="5432425" indent="-5432425" algn="l">
              <a:lnSpc>
                <a:spcPct val="150000"/>
              </a:lnSpc>
            </a:pPr>
            <a:r>
              <a:rPr lang="en-US" sz="4400" dirty="0">
                <a:latin typeface="Consolas" panose="020B0609020204030204" pitchFamily="49" charset="0"/>
              </a:rPr>
              <a:t> </a:t>
            </a:r>
            <a:r>
              <a:rPr lang="en-US" sz="4400" dirty="0" err="1">
                <a:latin typeface="Consolas" panose="020B0609020204030204" pitchFamily="49" charset="0"/>
              </a:rPr>
              <a:t>SqlCommand</a:t>
            </a:r>
            <a:r>
              <a:rPr lang="en-US" sz="4400" dirty="0">
                <a:latin typeface="Consolas" panose="020B0609020204030204" pitchFamily="49" charset="0"/>
              </a:rPr>
              <a:t> </a:t>
            </a:r>
            <a:r>
              <a:rPr lang="en-US" sz="4400" dirty="0" err="1">
                <a:latin typeface="Consolas" panose="020B0609020204030204" pitchFamily="49" charset="0"/>
              </a:rPr>
              <a:t>cmd</a:t>
            </a:r>
            <a:r>
              <a:rPr lang="en-US" sz="4400" dirty="0">
                <a:latin typeface="Consolas" panose="020B0609020204030204" pitchFamily="49" charset="0"/>
              </a:rPr>
              <a:t> = </a:t>
            </a:r>
            <a:r>
              <a:rPr lang="en-US" sz="4400" dirty="0">
                <a:solidFill>
                  <a:srgbClr val="0000FF"/>
                </a:solidFill>
                <a:latin typeface="Consolas" panose="020B0609020204030204" pitchFamily="49" charset="0"/>
              </a:rPr>
              <a:t>new</a:t>
            </a:r>
            <a:r>
              <a:rPr lang="en-US" sz="4400" dirty="0">
                <a:latin typeface="Consolas" panose="020B0609020204030204" pitchFamily="49" charset="0"/>
              </a:rPr>
              <a:t> </a:t>
            </a:r>
            <a:r>
              <a:rPr lang="en-US" sz="4400" dirty="0" err="1">
                <a:latin typeface="Consolas" panose="020B0609020204030204" pitchFamily="49" charset="0"/>
              </a:rPr>
              <a:t>SqlCommand</a:t>
            </a:r>
            <a:r>
              <a:rPr lang="en-US" sz="4400" dirty="0">
                <a:latin typeface="Consolas" panose="020B0609020204030204" pitchFamily="49" charset="0"/>
              </a:rPr>
              <a:t>(</a:t>
            </a:r>
            <a:r>
              <a:rPr lang="en-US" sz="4400" dirty="0">
                <a:solidFill>
                  <a:srgbClr val="A31515"/>
                </a:solidFill>
                <a:latin typeface="Consolas" panose="020B0609020204030204" pitchFamily="49" charset="0"/>
              </a:rPr>
              <a:t>"select * from </a:t>
            </a:r>
            <a:r>
              <a:rPr lang="en-US" sz="4400" dirty="0" err="1">
                <a:solidFill>
                  <a:srgbClr val="A31515"/>
                </a:solidFill>
                <a:latin typeface="Consolas" panose="020B0609020204030204" pitchFamily="49" charset="0"/>
              </a:rPr>
              <a:t>tblBranch</a:t>
            </a:r>
            <a:r>
              <a:rPr lang="en-US" sz="4400" dirty="0" smtClean="0">
                <a:solidFill>
                  <a:srgbClr val="A31515"/>
                </a:solidFill>
                <a:latin typeface="Consolas" panose="020B0609020204030204" pitchFamily="49" charset="0"/>
              </a:rPr>
              <a:t>"</a:t>
            </a:r>
            <a:r>
              <a:rPr lang="en-US" sz="4400" dirty="0" smtClean="0">
                <a:latin typeface="Consolas" panose="020B0609020204030204" pitchFamily="49" charset="0"/>
              </a:rPr>
              <a:t>,</a:t>
            </a:r>
            <a:r>
              <a:rPr lang="en-US" sz="4400" dirty="0" err="1" smtClean="0">
                <a:latin typeface="Consolas" panose="020B0609020204030204" pitchFamily="49" charset="0"/>
              </a:rPr>
              <a:t>sqlConn</a:t>
            </a:r>
            <a:r>
              <a:rPr lang="en-US" sz="4400" dirty="0">
                <a:latin typeface="Consolas" panose="020B0609020204030204" pitchFamily="49" charset="0"/>
              </a:rPr>
              <a:t>);</a:t>
            </a:r>
            <a:endParaRPr lang="en-US" sz="4400" dirty="0" smtClean="0">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427332199"/>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622052" cy="1200329"/>
          </a:xfrm>
          <a:prstGeom prst="rect">
            <a:avLst/>
          </a:prstGeom>
        </p:spPr>
        <p:txBody>
          <a:bodyPr wrap="none">
            <a:spAutoFit/>
          </a:bodyPr>
          <a:lstStyle/>
          <a:p>
            <a:pPr algn="l"/>
            <a:r>
              <a:rPr lang="en-US" sz="7200" dirty="0" smtClean="0">
                <a:latin typeface="+mn-lt"/>
                <a:cs typeface="Courier New" panose="02070309020205020404" pitchFamily="49" charset="0"/>
              </a:rPr>
              <a:t>Architecture</a:t>
            </a:r>
            <a:endParaRPr lang="en-US" sz="7200" dirty="0">
              <a:latin typeface="+mn-lt"/>
              <a:cs typeface="Courier New" panose="02070309020205020404" pitchFamily="49" charset="0"/>
            </a:endParaRPr>
          </a:p>
        </p:txBody>
      </p:sp>
      <p:sp>
        <p:nvSpPr>
          <p:cNvPr id="4" name="TextBox 3"/>
          <p:cNvSpPr txBox="1"/>
          <p:nvPr/>
        </p:nvSpPr>
        <p:spPr>
          <a:xfrm>
            <a:off x="3510681" y="3031467"/>
            <a:ext cx="8671487"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smtClean="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rPr>
              <a:t>Command</a:t>
            </a:r>
            <a:endParaRPr kumimoji="0" lang="en-US" sz="4500" b="1" i="0" u="none" strike="noStrike" cap="none" spc="0" normalizeH="0" baseline="0" dirty="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endParaRPr>
          </a:p>
        </p:txBody>
      </p:sp>
      <p:sp>
        <p:nvSpPr>
          <p:cNvPr id="3" name="Rectangle 2"/>
          <p:cNvSpPr/>
          <p:nvPr/>
        </p:nvSpPr>
        <p:spPr>
          <a:xfrm>
            <a:off x="6096000" y="6319391"/>
            <a:ext cx="12192000" cy="784830"/>
          </a:xfrm>
          <a:prstGeom prst="rect">
            <a:avLst/>
          </a:prstGeom>
        </p:spPr>
        <p:txBody>
          <a:bodyPr>
            <a:spAutoFit/>
          </a:bodyPr>
          <a:lstStyle/>
          <a:p>
            <a:pPr algn="l"/>
            <a:endParaRPr lang="en-US" sz="4500" dirty="0">
              <a:latin typeface="Calibri" panose="020F0502020204030204" pitchFamily="34" charset="0"/>
              <a:cs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047512345"/>
              </p:ext>
            </p:extLst>
          </p:nvPr>
        </p:nvGraphicFramePr>
        <p:xfrm>
          <a:off x="3612687" y="4271193"/>
          <a:ext cx="20565125" cy="9327810"/>
        </p:xfrm>
        <a:graphic>
          <a:graphicData uri="http://schemas.openxmlformats.org/drawingml/2006/table">
            <a:tbl>
              <a:tblPr firstRow="1">
                <a:tableStyleId>{0E3FDE45-AF77-4B5C-9715-49D594BDF05E}</a:tableStyleId>
              </a:tblPr>
              <a:tblGrid>
                <a:gridCol w="4665355">
                  <a:extLst>
                    <a:ext uri="{9D8B030D-6E8A-4147-A177-3AD203B41FA5}">
                      <a16:colId xmlns:a16="http://schemas.microsoft.com/office/drawing/2014/main" val="467629134"/>
                    </a:ext>
                  </a:extLst>
                </a:gridCol>
                <a:gridCol w="15899770">
                  <a:extLst>
                    <a:ext uri="{9D8B030D-6E8A-4147-A177-3AD203B41FA5}">
                      <a16:colId xmlns:a16="http://schemas.microsoft.com/office/drawing/2014/main" val="1933368085"/>
                    </a:ext>
                  </a:extLst>
                </a:gridCol>
              </a:tblGrid>
              <a:tr h="716677">
                <a:tc>
                  <a:txBody>
                    <a:bodyPr/>
                    <a:lstStyle/>
                    <a:p>
                      <a:pPr algn="l"/>
                      <a:r>
                        <a:rPr lang="en-US" sz="3600" dirty="0">
                          <a:effectLst/>
                        </a:rPr>
                        <a:t>Property</a:t>
                      </a:r>
                    </a:p>
                  </a:txBody>
                  <a:tcPr marL="32663" marR="32663" marT="21775" marB="21775" anchor="ctr"/>
                </a:tc>
                <a:tc>
                  <a:txBody>
                    <a:bodyPr/>
                    <a:lstStyle/>
                    <a:p>
                      <a:pPr algn="l"/>
                      <a:r>
                        <a:rPr lang="en-US" sz="3600" dirty="0">
                          <a:effectLst/>
                        </a:rPr>
                        <a:t>Description</a:t>
                      </a:r>
                    </a:p>
                  </a:txBody>
                  <a:tcPr marL="32663" marR="32663" marT="21775" marB="21775" anchor="ctr"/>
                </a:tc>
                <a:extLst>
                  <a:ext uri="{0D108BD9-81ED-4DB2-BD59-A6C34878D82A}">
                    <a16:rowId xmlns:a16="http://schemas.microsoft.com/office/drawing/2014/main" val="161540190"/>
                  </a:ext>
                </a:extLst>
              </a:tr>
              <a:tr h="1387684">
                <a:tc>
                  <a:txBody>
                    <a:bodyPr/>
                    <a:lstStyle/>
                    <a:p>
                      <a:pPr algn="l"/>
                      <a:r>
                        <a:rPr lang="en-US" sz="3600" dirty="0">
                          <a:effectLst/>
                        </a:rPr>
                        <a:t>Connection</a:t>
                      </a:r>
                    </a:p>
                  </a:txBody>
                  <a:tcPr marL="32663" marR="32663" marT="21775" marB="21775" anchor="ctr">
                    <a:solidFill>
                      <a:schemeClr val="bg1">
                        <a:lumMod val="95000"/>
                      </a:schemeClr>
                    </a:solidFill>
                  </a:tcPr>
                </a:tc>
                <a:tc>
                  <a:txBody>
                    <a:bodyPr/>
                    <a:lstStyle/>
                    <a:p>
                      <a:pPr algn="l"/>
                      <a:r>
                        <a:rPr lang="en-US" sz="3600" dirty="0">
                          <a:effectLst/>
                        </a:rPr>
                        <a:t>The </a:t>
                      </a:r>
                      <a:r>
                        <a:rPr lang="en-US" sz="3600" dirty="0" err="1">
                          <a:effectLst/>
                        </a:rPr>
                        <a:t>SqlConnection</a:t>
                      </a:r>
                      <a:r>
                        <a:rPr lang="en-US" sz="3600" dirty="0">
                          <a:effectLst/>
                        </a:rPr>
                        <a:t> object that is used by the command object to execute SQL queries or Stored Procedure</a:t>
                      </a:r>
                      <a:r>
                        <a:rPr lang="en-US" sz="3600" dirty="0" smtClean="0">
                          <a:effectLst/>
                        </a:rPr>
                        <a:t>.</a:t>
                      </a:r>
                      <a:endParaRPr lang="en-US" sz="3600" dirty="0">
                        <a:effectLst/>
                      </a:endParaRPr>
                    </a:p>
                  </a:txBody>
                  <a:tcPr marL="32663" marR="32663" marT="21775" marB="21775" anchor="ctr">
                    <a:solidFill>
                      <a:schemeClr val="bg1">
                        <a:lumMod val="95000"/>
                      </a:schemeClr>
                    </a:solidFill>
                  </a:tcPr>
                </a:tc>
                <a:extLst>
                  <a:ext uri="{0D108BD9-81ED-4DB2-BD59-A6C34878D82A}">
                    <a16:rowId xmlns:a16="http://schemas.microsoft.com/office/drawing/2014/main" val="9395707"/>
                  </a:ext>
                </a:extLst>
              </a:tr>
              <a:tr h="1181693">
                <a:tc>
                  <a:txBody>
                    <a:bodyPr/>
                    <a:lstStyle/>
                    <a:p>
                      <a:pPr algn="l"/>
                      <a:r>
                        <a:rPr lang="en-US" sz="3600" dirty="0" err="1">
                          <a:effectLst/>
                        </a:rPr>
                        <a:t>CommandText</a:t>
                      </a:r>
                      <a:endParaRPr lang="en-US" sz="3600" dirty="0">
                        <a:effectLst/>
                      </a:endParaRPr>
                    </a:p>
                  </a:txBody>
                  <a:tcPr marL="32663" marR="32663" marT="21775" marB="21775" anchor="ctr">
                    <a:solidFill>
                      <a:schemeClr val="accent3">
                        <a:lumMod val="20000"/>
                        <a:lumOff val="80000"/>
                      </a:schemeClr>
                    </a:solidFill>
                  </a:tcPr>
                </a:tc>
                <a:tc>
                  <a:txBody>
                    <a:bodyPr/>
                    <a:lstStyle/>
                    <a:p>
                      <a:pPr algn="l"/>
                      <a:r>
                        <a:rPr lang="en-US" sz="3600" dirty="0">
                          <a:effectLst/>
                        </a:rPr>
                        <a:t>Represents the </a:t>
                      </a:r>
                      <a:r>
                        <a:rPr lang="en-US" sz="3600" dirty="0" smtClean="0">
                          <a:effectLst/>
                        </a:rPr>
                        <a:t>SQL </a:t>
                      </a:r>
                      <a:r>
                        <a:rPr lang="en-US" sz="3600" dirty="0">
                          <a:effectLst/>
                        </a:rPr>
                        <a:t>Statement or the name of the Stored Procedure</a:t>
                      </a:r>
                      <a:r>
                        <a:rPr lang="en-US" sz="3600" dirty="0" smtClean="0">
                          <a:effectLst/>
                        </a:rPr>
                        <a:t>.</a:t>
                      </a:r>
                      <a:endParaRPr lang="en-US" sz="3600" dirty="0">
                        <a:effectLst/>
                      </a:endParaRPr>
                    </a:p>
                  </a:txBody>
                  <a:tcPr marL="32663" marR="32663" marT="21775" marB="21775" anchor="ctr">
                    <a:solidFill>
                      <a:schemeClr val="accent3">
                        <a:lumMod val="20000"/>
                        <a:lumOff val="80000"/>
                      </a:schemeClr>
                    </a:solidFill>
                  </a:tcPr>
                </a:tc>
                <a:extLst>
                  <a:ext uri="{0D108BD9-81ED-4DB2-BD59-A6C34878D82A}">
                    <a16:rowId xmlns:a16="http://schemas.microsoft.com/office/drawing/2014/main" val="2644856811"/>
                  </a:ext>
                </a:extLst>
              </a:tr>
              <a:tr h="3006000">
                <a:tc>
                  <a:txBody>
                    <a:bodyPr/>
                    <a:lstStyle/>
                    <a:p>
                      <a:pPr algn="l"/>
                      <a:r>
                        <a:rPr lang="en-US" sz="3600" dirty="0" err="1">
                          <a:effectLst/>
                        </a:rPr>
                        <a:t>CommandType</a:t>
                      </a:r>
                      <a:endParaRPr lang="en-US" sz="3600" dirty="0">
                        <a:effectLst/>
                      </a:endParaRPr>
                    </a:p>
                  </a:txBody>
                  <a:tcPr marL="32663" marR="32663" marT="21775" marB="21775" anchor="ctr">
                    <a:solidFill>
                      <a:schemeClr val="bg1">
                        <a:lumMod val="95000"/>
                      </a:schemeClr>
                    </a:solidFill>
                  </a:tcPr>
                </a:tc>
                <a:tc>
                  <a:txBody>
                    <a:bodyPr/>
                    <a:lstStyle/>
                    <a:p>
                      <a:pPr algn="l"/>
                      <a:r>
                        <a:rPr lang="en-US" sz="3600" dirty="0">
                          <a:effectLst/>
                        </a:rPr>
                        <a:t>This property indicates how the </a:t>
                      </a:r>
                      <a:r>
                        <a:rPr lang="en-US" sz="3600" dirty="0" err="1">
                          <a:effectLst/>
                        </a:rPr>
                        <a:t>CommandText</a:t>
                      </a:r>
                      <a:r>
                        <a:rPr lang="en-US" sz="3600" dirty="0">
                          <a:effectLst/>
                        </a:rPr>
                        <a:t> property should be interpreted. The possible values are:</a:t>
                      </a:r>
                    </a:p>
                    <a:p>
                      <a:pPr algn="l"/>
                      <a:r>
                        <a:rPr lang="en-US" sz="3600" dirty="0">
                          <a:effectLst/>
                        </a:rPr>
                        <a:t>1.      Text </a:t>
                      </a:r>
                      <a:endParaRPr lang="en-US" sz="3600" dirty="0" smtClean="0">
                        <a:effectLst/>
                      </a:endParaRPr>
                    </a:p>
                    <a:p>
                      <a:pPr algn="l"/>
                      <a:r>
                        <a:rPr lang="en-US" sz="3600" dirty="0" smtClean="0">
                          <a:effectLst/>
                        </a:rPr>
                        <a:t>2</a:t>
                      </a:r>
                      <a:r>
                        <a:rPr lang="en-US" sz="3600" dirty="0">
                          <a:effectLst/>
                        </a:rPr>
                        <a:t>.      </a:t>
                      </a:r>
                      <a:r>
                        <a:rPr lang="en-US" sz="3600" dirty="0" err="1" smtClean="0">
                          <a:effectLst/>
                        </a:rPr>
                        <a:t>StoredProcedure</a:t>
                      </a:r>
                      <a:endParaRPr lang="en-US" sz="3600" dirty="0">
                        <a:effectLst/>
                      </a:endParaRPr>
                    </a:p>
                    <a:p>
                      <a:pPr algn="l"/>
                      <a:r>
                        <a:rPr lang="en-US" sz="3600" dirty="0">
                          <a:effectLst/>
                        </a:rPr>
                        <a:t>3.      </a:t>
                      </a:r>
                      <a:r>
                        <a:rPr lang="en-US" sz="3600" dirty="0" err="1">
                          <a:effectLst/>
                        </a:rPr>
                        <a:t>TableDirect</a:t>
                      </a:r>
                      <a:endParaRPr lang="en-US" sz="3600" dirty="0">
                        <a:effectLst/>
                      </a:endParaRPr>
                    </a:p>
                  </a:txBody>
                  <a:tcPr marL="32663" marR="32663" marT="21775" marB="21775" anchor="ctr">
                    <a:solidFill>
                      <a:schemeClr val="bg1">
                        <a:lumMod val="95000"/>
                      </a:schemeClr>
                    </a:solidFill>
                  </a:tcPr>
                </a:tc>
                <a:extLst>
                  <a:ext uri="{0D108BD9-81ED-4DB2-BD59-A6C34878D82A}">
                    <a16:rowId xmlns:a16="http://schemas.microsoft.com/office/drawing/2014/main" val="805172727"/>
                  </a:ext>
                </a:extLst>
              </a:tr>
              <a:tr h="3035756">
                <a:tc>
                  <a:txBody>
                    <a:bodyPr/>
                    <a:lstStyle/>
                    <a:p>
                      <a:pPr algn="l"/>
                      <a:r>
                        <a:rPr lang="en-US" sz="3600" dirty="0" err="1">
                          <a:effectLst/>
                        </a:rPr>
                        <a:t>CommandTimeout</a:t>
                      </a:r>
                      <a:endParaRPr lang="en-US" sz="3600" dirty="0">
                        <a:effectLst/>
                      </a:endParaRPr>
                    </a:p>
                  </a:txBody>
                  <a:tcPr marL="32663" marR="32663" marT="21775" marB="21775" anchor="ctr">
                    <a:solidFill>
                      <a:schemeClr val="accent3">
                        <a:lumMod val="20000"/>
                        <a:lumOff val="80000"/>
                      </a:schemeClr>
                    </a:solidFill>
                  </a:tcPr>
                </a:tc>
                <a:tc>
                  <a:txBody>
                    <a:bodyPr/>
                    <a:lstStyle/>
                    <a:p>
                      <a:pPr algn="l"/>
                      <a:r>
                        <a:rPr lang="en-US" sz="3600" dirty="0">
                          <a:effectLst/>
                        </a:rPr>
                        <a:t>This property indicates the time to wait when executing a particular command.</a:t>
                      </a:r>
                    </a:p>
                    <a:p>
                      <a:pPr algn="l"/>
                      <a:r>
                        <a:rPr lang="en-US" sz="3600" dirty="0">
                          <a:effectLst/>
                        </a:rPr>
                        <a:t>Default Time for Execution of Command is 30 Seconds.</a:t>
                      </a:r>
                    </a:p>
                    <a:p>
                      <a:pPr algn="l"/>
                      <a:r>
                        <a:rPr lang="en-US" sz="3600" dirty="0">
                          <a:effectLst/>
                        </a:rPr>
                        <a:t>The Command is aborted after it times out and an exception is thrown.</a:t>
                      </a:r>
                    </a:p>
                  </a:txBody>
                  <a:tcPr marL="32663" marR="32663" marT="21775" marB="21775" anchor="ctr">
                    <a:solidFill>
                      <a:schemeClr val="accent3">
                        <a:lumMod val="20000"/>
                        <a:lumOff val="80000"/>
                      </a:schemeClr>
                    </a:solidFill>
                  </a:tcPr>
                </a:tc>
                <a:extLst>
                  <a:ext uri="{0D108BD9-81ED-4DB2-BD59-A6C34878D82A}">
                    <a16:rowId xmlns:a16="http://schemas.microsoft.com/office/drawing/2014/main" val="270872383"/>
                  </a:ext>
                </a:extLst>
              </a:tr>
            </a:tbl>
          </a:graphicData>
        </a:graphic>
      </p:graphicFrame>
    </p:spTree>
    <p:extLst>
      <p:ext uri="{BB962C8B-B14F-4D97-AF65-F5344CB8AC3E}">
        <p14:creationId xmlns:p14="http://schemas.microsoft.com/office/powerpoint/2010/main" val="2782906513"/>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622052" cy="1200329"/>
          </a:xfrm>
          <a:prstGeom prst="rect">
            <a:avLst/>
          </a:prstGeom>
        </p:spPr>
        <p:txBody>
          <a:bodyPr wrap="none">
            <a:spAutoFit/>
          </a:bodyPr>
          <a:lstStyle/>
          <a:p>
            <a:pPr algn="l"/>
            <a:r>
              <a:rPr lang="en-US" sz="7200" dirty="0" smtClean="0">
                <a:latin typeface="+mn-lt"/>
                <a:cs typeface="Courier New" panose="02070309020205020404" pitchFamily="49" charset="0"/>
              </a:rPr>
              <a:t>Architecture</a:t>
            </a:r>
            <a:endParaRPr lang="en-US" sz="7200" dirty="0">
              <a:latin typeface="+mn-lt"/>
              <a:cs typeface="Courier New" panose="02070309020205020404" pitchFamily="49" charset="0"/>
            </a:endParaRPr>
          </a:p>
        </p:txBody>
      </p:sp>
      <p:sp>
        <p:nvSpPr>
          <p:cNvPr id="4" name="TextBox 3"/>
          <p:cNvSpPr txBox="1"/>
          <p:nvPr/>
        </p:nvSpPr>
        <p:spPr>
          <a:xfrm>
            <a:off x="3510681" y="3031467"/>
            <a:ext cx="8671487"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smtClean="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rPr>
              <a:t>Command</a:t>
            </a:r>
            <a:endParaRPr kumimoji="0" lang="en-US" sz="4500" b="1" i="0" u="none" strike="noStrike" cap="none" spc="0" normalizeH="0" baseline="0" dirty="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endParaRPr>
          </a:p>
        </p:txBody>
      </p:sp>
      <p:sp>
        <p:nvSpPr>
          <p:cNvPr id="3" name="Rectangle 2"/>
          <p:cNvSpPr/>
          <p:nvPr/>
        </p:nvSpPr>
        <p:spPr>
          <a:xfrm>
            <a:off x="6096000" y="6319391"/>
            <a:ext cx="12192000" cy="784830"/>
          </a:xfrm>
          <a:prstGeom prst="rect">
            <a:avLst/>
          </a:prstGeom>
        </p:spPr>
        <p:txBody>
          <a:bodyPr>
            <a:spAutoFit/>
          </a:bodyPr>
          <a:lstStyle/>
          <a:p>
            <a:pPr algn="l"/>
            <a:endParaRPr lang="en-US" sz="4500" dirty="0">
              <a:latin typeface="Calibri" panose="020F0502020204030204" pitchFamily="34" charset="0"/>
              <a:cs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132069727"/>
              </p:ext>
            </p:extLst>
          </p:nvPr>
        </p:nvGraphicFramePr>
        <p:xfrm>
          <a:off x="3612687" y="4271193"/>
          <a:ext cx="20565125" cy="8896651"/>
        </p:xfrm>
        <a:graphic>
          <a:graphicData uri="http://schemas.openxmlformats.org/drawingml/2006/table">
            <a:tbl>
              <a:tblPr firstRow="1">
                <a:tableStyleId>{0E3FDE45-AF77-4B5C-9715-49D594BDF05E}</a:tableStyleId>
              </a:tblPr>
              <a:tblGrid>
                <a:gridCol w="4665355">
                  <a:extLst>
                    <a:ext uri="{9D8B030D-6E8A-4147-A177-3AD203B41FA5}">
                      <a16:colId xmlns:a16="http://schemas.microsoft.com/office/drawing/2014/main" val="467629134"/>
                    </a:ext>
                  </a:extLst>
                </a:gridCol>
                <a:gridCol w="15899770">
                  <a:extLst>
                    <a:ext uri="{9D8B030D-6E8A-4147-A177-3AD203B41FA5}">
                      <a16:colId xmlns:a16="http://schemas.microsoft.com/office/drawing/2014/main" val="1933368085"/>
                    </a:ext>
                  </a:extLst>
                </a:gridCol>
              </a:tblGrid>
              <a:tr h="633925">
                <a:tc>
                  <a:txBody>
                    <a:bodyPr/>
                    <a:lstStyle/>
                    <a:p>
                      <a:pPr algn="l"/>
                      <a:r>
                        <a:rPr lang="en-US" sz="3600" dirty="0" smtClean="0">
                          <a:effectLst/>
                        </a:rPr>
                        <a:t>Methods</a:t>
                      </a:r>
                      <a:endParaRPr lang="en-US" sz="3600" dirty="0">
                        <a:effectLst/>
                      </a:endParaRPr>
                    </a:p>
                  </a:txBody>
                  <a:tcPr marL="32663" marR="32663" marT="21775" marB="21775" anchor="ctr"/>
                </a:tc>
                <a:tc>
                  <a:txBody>
                    <a:bodyPr/>
                    <a:lstStyle/>
                    <a:p>
                      <a:pPr algn="l"/>
                      <a:r>
                        <a:rPr lang="en-US" sz="3600" dirty="0">
                          <a:effectLst/>
                        </a:rPr>
                        <a:t>Description</a:t>
                      </a:r>
                    </a:p>
                  </a:txBody>
                  <a:tcPr marL="32663" marR="32663" marT="21775" marB="21775" anchor="ctr"/>
                </a:tc>
                <a:extLst>
                  <a:ext uri="{0D108BD9-81ED-4DB2-BD59-A6C34878D82A}">
                    <a16:rowId xmlns:a16="http://schemas.microsoft.com/office/drawing/2014/main" val="161540190"/>
                  </a:ext>
                </a:extLst>
              </a:tr>
              <a:tr h="1549470">
                <a:tc>
                  <a:txBody>
                    <a:bodyPr/>
                    <a:lstStyle/>
                    <a:p>
                      <a:pPr algn="l"/>
                      <a:r>
                        <a:rPr lang="en-US" sz="3600" b="0" i="0" u="none" strike="noStrike" cap="none" spc="0" baseline="0" dirty="0">
                          <a:ln>
                            <a:noFill/>
                          </a:ln>
                          <a:solidFill>
                            <a:schemeClr val="tx1"/>
                          </a:solidFill>
                          <a:effectLst/>
                          <a:uFillTx/>
                          <a:latin typeface="+mn-lt"/>
                          <a:ea typeface="+mn-ea"/>
                          <a:cs typeface="+mn-cs"/>
                          <a:sym typeface="Helvetica Neue Light"/>
                        </a:rPr>
                        <a:t>ExecuteNonQuery</a:t>
                      </a:r>
                    </a:p>
                  </a:txBody>
                  <a:tcPr marL="68580" marR="68580" anchor="ctr">
                    <a:solidFill>
                      <a:schemeClr val="bg1">
                        <a:lumMod val="95000"/>
                      </a:schemeClr>
                    </a:solidFill>
                  </a:tcPr>
                </a:tc>
                <a:tc>
                  <a:txBody>
                    <a:bodyPr/>
                    <a:lstStyle/>
                    <a:p>
                      <a:pPr algn="l"/>
                      <a:r>
                        <a:rPr lang="en-US" sz="3600" b="0" i="0" u="none" strike="noStrike" cap="none" spc="0" baseline="0" dirty="0">
                          <a:ln>
                            <a:noFill/>
                          </a:ln>
                          <a:solidFill>
                            <a:schemeClr val="tx1"/>
                          </a:solidFill>
                          <a:effectLst/>
                          <a:uFillTx/>
                          <a:latin typeface="+mn-lt"/>
                          <a:ea typeface="+mn-ea"/>
                          <a:cs typeface="+mn-cs"/>
                          <a:sym typeface="Helvetica Neue Light"/>
                        </a:rPr>
                        <a:t>This method executes the command specifies and returns the number of rows affected.</a:t>
                      </a:r>
                    </a:p>
                  </a:txBody>
                  <a:tcPr marL="68580" marR="68580" anchor="ctr">
                    <a:solidFill>
                      <a:schemeClr val="bg1">
                        <a:lumMod val="95000"/>
                      </a:schemeClr>
                    </a:solidFill>
                  </a:tcPr>
                </a:tc>
                <a:extLst>
                  <a:ext uri="{0D108BD9-81ED-4DB2-BD59-A6C34878D82A}">
                    <a16:rowId xmlns:a16="http://schemas.microsoft.com/office/drawing/2014/main" val="9395707"/>
                  </a:ext>
                </a:extLst>
              </a:tr>
              <a:tr h="1694330">
                <a:tc>
                  <a:txBody>
                    <a:bodyPr/>
                    <a:lstStyle/>
                    <a:p>
                      <a:pPr algn="l"/>
                      <a:r>
                        <a:rPr lang="en-US" sz="3600" b="0" i="0" u="none" strike="noStrike" cap="none" spc="0" baseline="0" dirty="0">
                          <a:ln>
                            <a:noFill/>
                          </a:ln>
                          <a:solidFill>
                            <a:schemeClr val="tx1"/>
                          </a:solidFill>
                          <a:effectLst/>
                          <a:uFillTx/>
                          <a:latin typeface="+mn-lt"/>
                          <a:ea typeface="+mn-ea"/>
                          <a:cs typeface="+mn-cs"/>
                          <a:sym typeface="Helvetica Neue Light"/>
                        </a:rPr>
                        <a:t>ExecuteReader</a:t>
                      </a:r>
                    </a:p>
                  </a:txBody>
                  <a:tcPr marL="68580" marR="68580" anchor="ctr">
                    <a:solidFill>
                      <a:schemeClr val="accent3">
                        <a:lumMod val="20000"/>
                        <a:lumOff val="80000"/>
                      </a:schemeClr>
                    </a:solidFill>
                  </a:tcPr>
                </a:tc>
                <a:tc>
                  <a:txBody>
                    <a:bodyPr/>
                    <a:lstStyle/>
                    <a:p>
                      <a:pPr algn="l"/>
                      <a:r>
                        <a:rPr lang="en-US" sz="3600" b="0" i="0" u="none" strike="noStrike" cap="none" spc="0" baseline="0" dirty="0">
                          <a:ln>
                            <a:noFill/>
                          </a:ln>
                          <a:solidFill>
                            <a:schemeClr val="tx1"/>
                          </a:solidFill>
                          <a:effectLst/>
                          <a:uFillTx/>
                          <a:latin typeface="+mn-lt"/>
                          <a:ea typeface="+mn-ea"/>
                          <a:cs typeface="+mn-cs"/>
                          <a:sym typeface="Helvetica Neue Light"/>
                        </a:rPr>
                        <a:t>The ExecuteReader method executes the command specified and returns an instance of </a:t>
                      </a:r>
                      <a:r>
                        <a:rPr lang="en-US" sz="3600" b="0" i="0" u="none" strike="noStrike" cap="none" spc="0" baseline="0" dirty="0" smtClean="0">
                          <a:ln>
                            <a:noFill/>
                          </a:ln>
                          <a:solidFill>
                            <a:schemeClr val="tx1"/>
                          </a:solidFill>
                          <a:effectLst/>
                          <a:uFillTx/>
                          <a:latin typeface="+mn-lt"/>
                          <a:ea typeface="+mn-ea"/>
                          <a:cs typeface="+mn-cs"/>
                          <a:sym typeface="Helvetica Neue Light"/>
                        </a:rPr>
                        <a:t>SqlDataReader </a:t>
                      </a:r>
                      <a:r>
                        <a:rPr lang="en-US" sz="3600" b="0" i="0" u="none" strike="noStrike" cap="none" spc="0" baseline="0" dirty="0">
                          <a:ln>
                            <a:noFill/>
                          </a:ln>
                          <a:solidFill>
                            <a:schemeClr val="tx1"/>
                          </a:solidFill>
                          <a:effectLst/>
                          <a:uFillTx/>
                          <a:latin typeface="+mn-lt"/>
                          <a:ea typeface="+mn-ea"/>
                          <a:cs typeface="+mn-cs"/>
                          <a:sym typeface="Helvetica Neue Light"/>
                        </a:rPr>
                        <a:t>class.</a:t>
                      </a:r>
                    </a:p>
                  </a:txBody>
                  <a:tcPr marL="68580" marR="68580" anchor="ctr">
                    <a:solidFill>
                      <a:schemeClr val="accent3">
                        <a:lumMod val="20000"/>
                        <a:lumOff val="80000"/>
                      </a:schemeClr>
                    </a:solidFill>
                  </a:tcPr>
                </a:tc>
                <a:extLst>
                  <a:ext uri="{0D108BD9-81ED-4DB2-BD59-A6C34878D82A}">
                    <a16:rowId xmlns:a16="http://schemas.microsoft.com/office/drawing/2014/main" val="2644856811"/>
                  </a:ext>
                </a:extLst>
              </a:tr>
              <a:tr h="2333697">
                <a:tc>
                  <a:txBody>
                    <a:bodyPr/>
                    <a:lstStyle/>
                    <a:p>
                      <a:pPr algn="l"/>
                      <a:r>
                        <a:rPr lang="en-US" sz="3600" b="0" i="0" u="none" strike="noStrike" cap="none" spc="0" baseline="0">
                          <a:ln>
                            <a:noFill/>
                          </a:ln>
                          <a:solidFill>
                            <a:schemeClr val="tx1"/>
                          </a:solidFill>
                          <a:effectLst/>
                          <a:uFillTx/>
                          <a:latin typeface="+mn-lt"/>
                          <a:ea typeface="+mn-ea"/>
                          <a:cs typeface="+mn-cs"/>
                          <a:sym typeface="Helvetica Neue Light"/>
                        </a:rPr>
                        <a:t>ExecuteScalar</a:t>
                      </a:r>
                    </a:p>
                  </a:txBody>
                  <a:tcPr marL="68580" marR="68580" anchor="ctr">
                    <a:solidFill>
                      <a:schemeClr val="bg1">
                        <a:lumMod val="95000"/>
                      </a:schemeClr>
                    </a:solidFill>
                  </a:tcPr>
                </a:tc>
                <a:tc>
                  <a:txBody>
                    <a:bodyPr/>
                    <a:lstStyle/>
                    <a:p>
                      <a:pPr algn="l"/>
                      <a:r>
                        <a:rPr lang="en-US" sz="3600" b="0" i="0" u="none" strike="noStrike" cap="none" spc="0" baseline="0" dirty="0">
                          <a:ln>
                            <a:noFill/>
                          </a:ln>
                          <a:solidFill>
                            <a:schemeClr val="tx1"/>
                          </a:solidFill>
                          <a:effectLst/>
                          <a:uFillTx/>
                          <a:latin typeface="+mn-lt"/>
                          <a:ea typeface="+mn-ea"/>
                          <a:cs typeface="+mn-cs"/>
                          <a:sym typeface="Helvetica Neue Light"/>
                        </a:rPr>
                        <a:t>This method executes the command specified and returns the first column of first row of the result set. The remaining rows and column are ignored.</a:t>
                      </a:r>
                    </a:p>
                  </a:txBody>
                  <a:tcPr marL="68580" marR="68580" anchor="ctr">
                    <a:solidFill>
                      <a:schemeClr val="bg1">
                        <a:lumMod val="95000"/>
                      </a:schemeClr>
                    </a:solidFill>
                  </a:tcPr>
                </a:tc>
                <a:extLst>
                  <a:ext uri="{0D108BD9-81ED-4DB2-BD59-A6C34878D82A}">
                    <a16:rowId xmlns:a16="http://schemas.microsoft.com/office/drawing/2014/main" val="805172727"/>
                  </a:ext>
                </a:extLst>
              </a:tr>
              <a:tr h="2685229">
                <a:tc>
                  <a:txBody>
                    <a:bodyPr/>
                    <a:lstStyle/>
                    <a:p>
                      <a:pPr algn="l"/>
                      <a:r>
                        <a:rPr lang="en-US" sz="3600" b="0" i="0" u="none" strike="noStrike" cap="none" spc="0" baseline="0">
                          <a:ln>
                            <a:noFill/>
                          </a:ln>
                          <a:solidFill>
                            <a:schemeClr val="tx1"/>
                          </a:solidFill>
                          <a:effectLst/>
                          <a:uFillTx/>
                          <a:latin typeface="+mn-lt"/>
                          <a:ea typeface="+mn-ea"/>
                          <a:cs typeface="+mn-cs"/>
                          <a:sym typeface="Helvetica Neue Light"/>
                        </a:rPr>
                        <a:t>ExecuteXMLReader</a:t>
                      </a:r>
                    </a:p>
                  </a:txBody>
                  <a:tcPr marL="68580" marR="68580" anchor="ctr">
                    <a:solidFill>
                      <a:schemeClr val="accent3">
                        <a:lumMod val="20000"/>
                        <a:lumOff val="80000"/>
                      </a:schemeClr>
                    </a:solidFill>
                  </a:tcPr>
                </a:tc>
                <a:tc>
                  <a:txBody>
                    <a:bodyPr/>
                    <a:lstStyle/>
                    <a:p>
                      <a:pPr algn="l"/>
                      <a:r>
                        <a:rPr lang="en-US" sz="3600" b="0" i="0" u="none" strike="noStrike" cap="none" spc="0" baseline="0" dirty="0">
                          <a:ln>
                            <a:noFill/>
                          </a:ln>
                          <a:solidFill>
                            <a:schemeClr val="tx1"/>
                          </a:solidFill>
                          <a:effectLst/>
                          <a:uFillTx/>
                          <a:latin typeface="+mn-lt"/>
                          <a:ea typeface="+mn-ea"/>
                          <a:cs typeface="+mn-cs"/>
                          <a:sym typeface="Helvetica Neue Light"/>
                        </a:rPr>
                        <a:t>This method executes the command specified and returns an instance of XmlReader class. This method can be used to return the result set in the form of an XML document</a:t>
                      </a:r>
                    </a:p>
                  </a:txBody>
                  <a:tcPr marL="68580" marR="68580" anchor="ctr">
                    <a:solidFill>
                      <a:schemeClr val="accent3">
                        <a:lumMod val="20000"/>
                        <a:lumOff val="80000"/>
                      </a:schemeClr>
                    </a:solidFill>
                  </a:tcPr>
                </a:tc>
                <a:extLst>
                  <a:ext uri="{0D108BD9-81ED-4DB2-BD59-A6C34878D82A}">
                    <a16:rowId xmlns:a16="http://schemas.microsoft.com/office/drawing/2014/main" val="270872383"/>
                  </a:ext>
                </a:extLst>
              </a:tr>
            </a:tbl>
          </a:graphicData>
        </a:graphic>
      </p:graphicFrame>
    </p:spTree>
    <p:extLst>
      <p:ext uri="{BB962C8B-B14F-4D97-AF65-F5344CB8AC3E}">
        <p14:creationId xmlns:p14="http://schemas.microsoft.com/office/powerpoint/2010/main" val="2006132060"/>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622052" cy="1200329"/>
          </a:xfrm>
          <a:prstGeom prst="rect">
            <a:avLst/>
          </a:prstGeom>
        </p:spPr>
        <p:txBody>
          <a:bodyPr wrap="none">
            <a:spAutoFit/>
          </a:bodyPr>
          <a:lstStyle/>
          <a:p>
            <a:pPr algn="l"/>
            <a:r>
              <a:rPr lang="en-US" sz="7200" dirty="0" smtClean="0">
                <a:latin typeface="+mn-lt"/>
                <a:cs typeface="Courier New" panose="02070309020205020404" pitchFamily="49" charset="0"/>
              </a:rPr>
              <a:t>Architecture</a:t>
            </a:r>
            <a:endParaRPr lang="en-US" sz="7200" dirty="0">
              <a:latin typeface="+mn-lt"/>
              <a:cs typeface="Courier New" panose="02070309020205020404" pitchFamily="49" charset="0"/>
            </a:endParaRPr>
          </a:p>
        </p:txBody>
      </p:sp>
      <p:sp>
        <p:nvSpPr>
          <p:cNvPr id="4" name="TextBox 3"/>
          <p:cNvSpPr txBox="1"/>
          <p:nvPr/>
        </p:nvSpPr>
        <p:spPr>
          <a:xfrm>
            <a:off x="3510681" y="3031467"/>
            <a:ext cx="8671487"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smtClean="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rPr>
              <a:t>Command Example</a:t>
            </a:r>
            <a:endParaRPr kumimoji="0" lang="en-US" sz="4500" b="1" i="0" u="none" strike="noStrike" cap="none" spc="0" normalizeH="0" baseline="0" dirty="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endParaRPr>
          </a:p>
        </p:txBody>
      </p:sp>
      <p:sp>
        <p:nvSpPr>
          <p:cNvPr id="3" name="Rectangle 2"/>
          <p:cNvSpPr/>
          <p:nvPr/>
        </p:nvSpPr>
        <p:spPr>
          <a:xfrm>
            <a:off x="6096000" y="6319391"/>
            <a:ext cx="12192000" cy="784830"/>
          </a:xfrm>
          <a:prstGeom prst="rect">
            <a:avLst/>
          </a:prstGeom>
        </p:spPr>
        <p:txBody>
          <a:bodyPr>
            <a:spAutoFit/>
          </a:bodyPr>
          <a:lstStyle/>
          <a:p>
            <a:pPr algn="l"/>
            <a:endParaRPr lang="en-US" sz="4500" dirty="0">
              <a:latin typeface="Calibri" panose="020F0502020204030204" pitchFamily="34" charset="0"/>
              <a:cs typeface="Calibri" panose="020F0502020204030204" pitchFamily="34" charset="0"/>
            </a:endParaRPr>
          </a:p>
        </p:txBody>
      </p:sp>
      <p:sp>
        <p:nvSpPr>
          <p:cNvPr id="7" name="Rectangle 6"/>
          <p:cNvSpPr/>
          <p:nvPr/>
        </p:nvSpPr>
        <p:spPr>
          <a:xfrm>
            <a:off x="3510677" y="4301298"/>
            <a:ext cx="20873323" cy="9510296"/>
          </a:xfrm>
          <a:prstGeom prst="rect">
            <a:avLst/>
          </a:prstGeom>
        </p:spPr>
        <p:txBody>
          <a:bodyPr wrap="square">
            <a:spAutoFit/>
          </a:bodyPr>
          <a:lstStyle/>
          <a:p>
            <a:pPr algn="l"/>
            <a:r>
              <a:rPr lang="en-US" sz="3600" b="0" dirty="0" err="1" smtClean="0">
                <a:latin typeface="Consolas" panose="020B0609020204030204" pitchFamily="49" charset="0"/>
              </a:rPr>
              <a:t>SqlConnection</a:t>
            </a:r>
            <a:r>
              <a:rPr lang="en-US" sz="3600" b="0" dirty="0" smtClean="0">
                <a:latin typeface="Consolas" panose="020B0609020204030204" pitchFamily="49" charset="0"/>
              </a:rPr>
              <a:t> </a:t>
            </a:r>
            <a:r>
              <a:rPr lang="en-US" sz="3600" b="0" dirty="0">
                <a:latin typeface="Consolas" panose="020B0609020204030204" pitchFamily="49" charset="0"/>
              </a:rPr>
              <a:t>conn = </a:t>
            </a:r>
            <a:r>
              <a:rPr lang="en-US" sz="3600" b="0" dirty="0">
                <a:solidFill>
                  <a:srgbClr val="0000FF"/>
                </a:solidFill>
                <a:latin typeface="Consolas" panose="020B0609020204030204" pitchFamily="49" charset="0"/>
              </a:rPr>
              <a:t>new</a:t>
            </a:r>
            <a:r>
              <a:rPr lang="en-US" sz="3600" b="0" dirty="0">
                <a:latin typeface="Consolas" panose="020B0609020204030204" pitchFamily="49" charset="0"/>
              </a:rPr>
              <a:t> </a:t>
            </a:r>
            <a:r>
              <a:rPr lang="en-US" sz="3600" b="0" dirty="0" err="1">
                <a:latin typeface="Consolas" panose="020B0609020204030204" pitchFamily="49" charset="0"/>
              </a:rPr>
              <a:t>SqlConnection</a:t>
            </a:r>
            <a:r>
              <a:rPr lang="en-US" sz="3600" b="0" dirty="0">
                <a:latin typeface="Consolas" panose="020B0609020204030204" pitchFamily="49" charset="0"/>
              </a:rPr>
              <a:t>();  </a:t>
            </a:r>
          </a:p>
          <a:p>
            <a:pPr algn="l"/>
            <a:r>
              <a:rPr lang="en-US" sz="3600" b="0" dirty="0" err="1" smtClean="0">
                <a:latin typeface="Consolas" panose="020B0609020204030204" pitchFamily="49" charset="0"/>
              </a:rPr>
              <a:t>conn.ConnectionString</a:t>
            </a:r>
            <a:r>
              <a:rPr lang="en-US" sz="3600" b="0" dirty="0" smtClean="0">
                <a:latin typeface="Consolas" panose="020B0609020204030204" pitchFamily="49" charset="0"/>
              </a:rPr>
              <a:t> </a:t>
            </a:r>
            <a:r>
              <a:rPr lang="en-US" sz="3600" b="0" dirty="0">
                <a:latin typeface="Consolas" panose="020B0609020204030204" pitchFamily="49" charset="0"/>
              </a:rPr>
              <a:t>= </a:t>
            </a:r>
            <a:r>
              <a:rPr lang="en-US" sz="3600" b="0" dirty="0">
                <a:solidFill>
                  <a:srgbClr val="A31515"/>
                </a:solidFill>
                <a:latin typeface="Consolas" panose="020B0609020204030204" pitchFamily="49" charset="0"/>
              </a:rPr>
              <a:t>"Data Source=</a:t>
            </a:r>
            <a:r>
              <a:rPr lang="en-US" sz="3600" b="0" dirty="0" err="1">
                <a:solidFill>
                  <a:srgbClr val="A31515"/>
                </a:solidFill>
                <a:latin typeface="Consolas" panose="020B0609020204030204" pitchFamily="49" charset="0"/>
              </a:rPr>
              <a:t>crp</a:t>
            </a:r>
            <a:r>
              <a:rPr lang="en-US" sz="3600" b="0" dirty="0">
                <a:solidFill>
                  <a:srgbClr val="A31515"/>
                </a:solidFill>
                <a:latin typeface="Consolas" panose="020B0609020204030204" pitchFamily="49" charset="0"/>
              </a:rPr>
              <a:t>-pc\\</a:t>
            </a:r>
            <a:r>
              <a:rPr lang="en-US" sz="3600" b="0" dirty="0" err="1">
                <a:solidFill>
                  <a:srgbClr val="A31515"/>
                </a:solidFill>
                <a:latin typeface="Consolas" panose="020B0609020204030204" pitchFamily="49" charset="0"/>
              </a:rPr>
              <a:t>mydatabase;Initial</a:t>
            </a:r>
            <a:r>
              <a:rPr lang="en-US" sz="3600" b="0" dirty="0">
                <a:solidFill>
                  <a:srgbClr val="A31515"/>
                </a:solidFill>
                <a:latin typeface="Consolas" panose="020B0609020204030204" pitchFamily="49" charset="0"/>
              </a:rPr>
              <a:t> Catalog</a:t>
            </a:r>
            <a:r>
              <a:rPr lang="en-US" sz="3600" b="0" dirty="0" smtClean="0">
                <a:solidFill>
                  <a:srgbClr val="A31515"/>
                </a:solidFill>
                <a:latin typeface="Consolas" panose="020B0609020204030204" pitchFamily="49" charset="0"/>
              </a:rPr>
              <a:t>= temp1; Integrated </a:t>
            </a:r>
            <a:r>
              <a:rPr lang="en-US" sz="3600" b="0" dirty="0">
                <a:solidFill>
                  <a:srgbClr val="A31515"/>
                </a:solidFill>
                <a:latin typeface="Consolas" panose="020B0609020204030204" pitchFamily="49" charset="0"/>
              </a:rPr>
              <a:t>Security=</a:t>
            </a:r>
            <a:r>
              <a:rPr lang="en-US" sz="3600" b="0" dirty="0" err="1">
                <a:solidFill>
                  <a:srgbClr val="A31515"/>
                </a:solidFill>
                <a:latin typeface="Consolas" panose="020B0609020204030204" pitchFamily="49" charset="0"/>
              </a:rPr>
              <a:t>True;Pooling</a:t>
            </a:r>
            <a:r>
              <a:rPr lang="en-US" sz="3600" b="0" dirty="0">
                <a:solidFill>
                  <a:srgbClr val="A31515"/>
                </a:solidFill>
                <a:latin typeface="Consolas" panose="020B0609020204030204" pitchFamily="49" charset="0"/>
              </a:rPr>
              <a:t>=False"</a:t>
            </a:r>
            <a:r>
              <a:rPr lang="en-US" sz="3600" b="0" dirty="0">
                <a:latin typeface="Consolas" panose="020B0609020204030204" pitchFamily="49" charset="0"/>
              </a:rPr>
              <a:t>;</a:t>
            </a:r>
          </a:p>
          <a:p>
            <a:pPr algn="l"/>
            <a:r>
              <a:rPr lang="en-US" sz="3600" b="0" dirty="0" err="1" smtClean="0">
                <a:latin typeface="Consolas" panose="020B0609020204030204" pitchFamily="49" charset="0"/>
              </a:rPr>
              <a:t>conn.Open</a:t>
            </a:r>
            <a:r>
              <a:rPr lang="en-US" sz="3600" b="0" dirty="0">
                <a:latin typeface="Consolas" panose="020B0609020204030204" pitchFamily="49" charset="0"/>
              </a:rPr>
              <a:t>();</a:t>
            </a:r>
          </a:p>
          <a:p>
            <a:pPr algn="l"/>
            <a:r>
              <a:rPr lang="en-US" sz="3600" b="0" dirty="0" err="1" smtClean="0">
                <a:latin typeface="Consolas" panose="020B0609020204030204" pitchFamily="49" charset="0"/>
              </a:rPr>
              <a:t>SqlCommand</a:t>
            </a:r>
            <a:r>
              <a:rPr lang="en-US" sz="3600" b="0" dirty="0" smtClean="0">
                <a:latin typeface="Consolas" panose="020B0609020204030204" pitchFamily="49" charset="0"/>
              </a:rPr>
              <a:t> </a:t>
            </a:r>
            <a:r>
              <a:rPr lang="en-US" sz="3600" b="0" dirty="0" err="1">
                <a:latin typeface="Consolas" panose="020B0609020204030204" pitchFamily="49" charset="0"/>
              </a:rPr>
              <a:t>cmd</a:t>
            </a:r>
            <a:r>
              <a:rPr lang="en-US" sz="3600" b="0" dirty="0">
                <a:latin typeface="Consolas" panose="020B0609020204030204" pitchFamily="49" charset="0"/>
              </a:rPr>
              <a:t> = </a:t>
            </a:r>
            <a:r>
              <a:rPr lang="en-US" sz="3600" b="0" dirty="0">
                <a:solidFill>
                  <a:srgbClr val="0000FF"/>
                </a:solidFill>
                <a:latin typeface="Consolas" panose="020B0609020204030204" pitchFamily="49" charset="0"/>
              </a:rPr>
              <a:t>new</a:t>
            </a:r>
            <a:r>
              <a:rPr lang="en-US" sz="3600" b="0" dirty="0">
                <a:latin typeface="Consolas" panose="020B0609020204030204" pitchFamily="49" charset="0"/>
              </a:rPr>
              <a:t> </a:t>
            </a:r>
            <a:r>
              <a:rPr lang="en-US" sz="3600" b="0" dirty="0" err="1">
                <a:latin typeface="Consolas" panose="020B0609020204030204" pitchFamily="49" charset="0"/>
              </a:rPr>
              <a:t>SqlCommand</a:t>
            </a:r>
            <a:r>
              <a:rPr lang="en-US" sz="3600" b="0" dirty="0">
                <a:latin typeface="Consolas" panose="020B0609020204030204" pitchFamily="49" charset="0"/>
              </a:rPr>
              <a:t>();</a:t>
            </a:r>
          </a:p>
          <a:p>
            <a:pPr algn="l"/>
            <a:r>
              <a:rPr lang="en-US" sz="3600" b="0" dirty="0" err="1" smtClean="0">
                <a:latin typeface="Consolas" panose="020B0609020204030204" pitchFamily="49" charset="0"/>
              </a:rPr>
              <a:t>cmd.CommandText</a:t>
            </a:r>
            <a:r>
              <a:rPr lang="en-US" sz="3600" b="0" dirty="0" smtClean="0">
                <a:latin typeface="Consolas" panose="020B0609020204030204" pitchFamily="49" charset="0"/>
              </a:rPr>
              <a:t> </a:t>
            </a:r>
            <a:r>
              <a:rPr lang="en-US" sz="3600" b="0" dirty="0">
                <a:latin typeface="Consolas" panose="020B0609020204030204" pitchFamily="49" charset="0"/>
              </a:rPr>
              <a:t>= </a:t>
            </a:r>
            <a:r>
              <a:rPr lang="en-US" sz="3600" b="0" dirty="0">
                <a:solidFill>
                  <a:srgbClr val="A31515"/>
                </a:solidFill>
                <a:latin typeface="Consolas" panose="020B0609020204030204" pitchFamily="49" charset="0"/>
              </a:rPr>
              <a:t>"select * from </a:t>
            </a:r>
            <a:r>
              <a:rPr lang="en-US" sz="3600" b="0" dirty="0" err="1">
                <a:solidFill>
                  <a:srgbClr val="A31515"/>
                </a:solidFill>
                <a:latin typeface="Consolas" panose="020B0609020204030204" pitchFamily="49" charset="0"/>
              </a:rPr>
              <a:t>tblBranch</a:t>
            </a:r>
            <a:r>
              <a:rPr lang="en-US" sz="3600" b="0" dirty="0">
                <a:solidFill>
                  <a:srgbClr val="A31515"/>
                </a:solidFill>
                <a:latin typeface="Consolas" panose="020B0609020204030204" pitchFamily="49" charset="0"/>
              </a:rPr>
              <a:t>"</a:t>
            </a:r>
            <a:r>
              <a:rPr lang="en-US" sz="3600" b="0" dirty="0">
                <a:latin typeface="Consolas" panose="020B0609020204030204" pitchFamily="49" charset="0"/>
              </a:rPr>
              <a:t>;</a:t>
            </a:r>
          </a:p>
          <a:p>
            <a:pPr algn="l"/>
            <a:r>
              <a:rPr lang="en-US" sz="3600" b="0" dirty="0" err="1" smtClean="0">
                <a:latin typeface="Consolas" panose="020B0609020204030204" pitchFamily="49" charset="0"/>
              </a:rPr>
              <a:t>cmd.CommandType</a:t>
            </a:r>
            <a:r>
              <a:rPr lang="en-US" sz="3600" b="0" dirty="0" smtClean="0">
                <a:latin typeface="Consolas" panose="020B0609020204030204" pitchFamily="49" charset="0"/>
              </a:rPr>
              <a:t> </a:t>
            </a:r>
            <a:r>
              <a:rPr lang="en-US" sz="3600" b="0" dirty="0">
                <a:latin typeface="Consolas" panose="020B0609020204030204" pitchFamily="49" charset="0"/>
              </a:rPr>
              <a:t>= </a:t>
            </a:r>
            <a:r>
              <a:rPr lang="en-US" sz="3600" b="0" dirty="0" err="1">
                <a:latin typeface="Consolas" panose="020B0609020204030204" pitchFamily="49" charset="0"/>
              </a:rPr>
              <a:t>CommandType.Text</a:t>
            </a:r>
            <a:r>
              <a:rPr lang="en-US" sz="3600" b="0" dirty="0">
                <a:latin typeface="Consolas" panose="020B0609020204030204" pitchFamily="49" charset="0"/>
              </a:rPr>
              <a:t>;</a:t>
            </a:r>
          </a:p>
          <a:p>
            <a:pPr algn="l"/>
            <a:r>
              <a:rPr lang="en-US" sz="3600" b="0" dirty="0" err="1" smtClean="0">
                <a:latin typeface="Consolas" panose="020B0609020204030204" pitchFamily="49" charset="0"/>
              </a:rPr>
              <a:t>cmd.Connection</a:t>
            </a:r>
            <a:r>
              <a:rPr lang="en-US" sz="3600" b="0" dirty="0" smtClean="0">
                <a:latin typeface="Consolas" panose="020B0609020204030204" pitchFamily="49" charset="0"/>
              </a:rPr>
              <a:t> </a:t>
            </a:r>
            <a:r>
              <a:rPr lang="en-US" sz="3600" b="0" dirty="0">
                <a:latin typeface="Consolas" panose="020B0609020204030204" pitchFamily="49" charset="0"/>
              </a:rPr>
              <a:t>= conn;</a:t>
            </a:r>
          </a:p>
          <a:p>
            <a:pPr algn="l"/>
            <a:r>
              <a:rPr lang="en-US" sz="3600" b="0" dirty="0" smtClean="0">
                <a:latin typeface="Consolas" panose="020B0609020204030204" pitchFamily="49" charset="0"/>
              </a:rPr>
              <a:t>SqlDataReader </a:t>
            </a:r>
            <a:r>
              <a:rPr lang="en-US" sz="3600" b="0" dirty="0">
                <a:latin typeface="Consolas" panose="020B0609020204030204" pitchFamily="49" charset="0"/>
              </a:rPr>
              <a:t>reader = </a:t>
            </a:r>
            <a:r>
              <a:rPr lang="en-US" sz="3600" b="0" dirty="0" err="1">
                <a:latin typeface="Consolas" panose="020B0609020204030204" pitchFamily="49" charset="0"/>
              </a:rPr>
              <a:t>cmd.ExecuteReader</a:t>
            </a:r>
            <a:r>
              <a:rPr lang="en-US" sz="3600" b="0" dirty="0">
                <a:latin typeface="Consolas" panose="020B0609020204030204" pitchFamily="49" charset="0"/>
              </a:rPr>
              <a:t>();</a:t>
            </a:r>
          </a:p>
          <a:p>
            <a:pPr algn="l"/>
            <a:r>
              <a:rPr lang="en-US" sz="3600" b="0" dirty="0" smtClean="0">
                <a:solidFill>
                  <a:srgbClr val="0000FF"/>
                </a:solidFill>
                <a:latin typeface="Consolas" panose="020B0609020204030204" pitchFamily="49" charset="0"/>
              </a:rPr>
              <a:t>while</a:t>
            </a:r>
            <a:r>
              <a:rPr lang="en-US" sz="3600" b="0" dirty="0" smtClean="0">
                <a:latin typeface="Consolas" panose="020B0609020204030204" pitchFamily="49" charset="0"/>
              </a:rPr>
              <a:t> </a:t>
            </a:r>
            <a:r>
              <a:rPr lang="en-US" sz="3600" b="0" dirty="0">
                <a:latin typeface="Consolas" panose="020B0609020204030204" pitchFamily="49" charset="0"/>
              </a:rPr>
              <a:t>(</a:t>
            </a:r>
            <a:r>
              <a:rPr lang="en-US" sz="3600" b="0" dirty="0" err="1">
                <a:latin typeface="Consolas" panose="020B0609020204030204" pitchFamily="49" charset="0"/>
              </a:rPr>
              <a:t>reader.Read</a:t>
            </a:r>
            <a:r>
              <a:rPr lang="en-US" sz="3600" b="0" dirty="0">
                <a:latin typeface="Consolas" panose="020B0609020204030204" pitchFamily="49" charset="0"/>
              </a:rPr>
              <a:t>())</a:t>
            </a:r>
          </a:p>
          <a:p>
            <a:pPr algn="l"/>
            <a:r>
              <a:rPr lang="en-US" sz="3600" b="0" dirty="0" smtClean="0">
                <a:latin typeface="Consolas" panose="020B0609020204030204" pitchFamily="49" charset="0"/>
              </a:rPr>
              <a:t>{</a:t>
            </a:r>
            <a:endParaRPr lang="en-US" sz="3600" b="0" dirty="0">
              <a:latin typeface="Consolas" panose="020B0609020204030204" pitchFamily="49" charset="0"/>
            </a:endParaRPr>
          </a:p>
          <a:p>
            <a:pPr algn="l"/>
            <a:r>
              <a:rPr lang="en-US" sz="3600" b="0" dirty="0" smtClean="0">
                <a:latin typeface="Consolas" panose="020B0609020204030204" pitchFamily="49" charset="0"/>
              </a:rPr>
              <a:t>	</a:t>
            </a:r>
            <a:r>
              <a:rPr lang="en-US" sz="3600" b="0" dirty="0" err="1" smtClean="0">
                <a:latin typeface="Consolas" panose="020B0609020204030204" pitchFamily="49" charset="0"/>
              </a:rPr>
              <a:t>lstKey.Items.Add</a:t>
            </a:r>
            <a:r>
              <a:rPr lang="en-US" sz="3600" b="0" dirty="0" smtClean="0">
                <a:latin typeface="Consolas" panose="020B0609020204030204" pitchFamily="49" charset="0"/>
              </a:rPr>
              <a:t>(reader[0</a:t>
            </a:r>
            <a:r>
              <a:rPr lang="en-US" sz="3600" b="0" dirty="0">
                <a:latin typeface="Consolas" panose="020B0609020204030204" pitchFamily="49" charset="0"/>
              </a:rPr>
              <a:t>]);</a:t>
            </a:r>
          </a:p>
          <a:p>
            <a:pPr algn="l"/>
            <a:r>
              <a:rPr lang="en-US" sz="3600" b="0" dirty="0" smtClean="0">
                <a:latin typeface="Consolas" panose="020B0609020204030204" pitchFamily="49" charset="0"/>
              </a:rPr>
              <a:t>	</a:t>
            </a:r>
            <a:r>
              <a:rPr lang="en-US" sz="3600" b="0" dirty="0" err="1" smtClean="0">
                <a:latin typeface="Consolas" panose="020B0609020204030204" pitchFamily="49" charset="0"/>
              </a:rPr>
              <a:t>lstName.Items.Add</a:t>
            </a:r>
            <a:r>
              <a:rPr lang="en-US" sz="3600" b="0" dirty="0" smtClean="0">
                <a:latin typeface="Consolas" panose="020B0609020204030204" pitchFamily="49" charset="0"/>
              </a:rPr>
              <a:t>(reader[1</a:t>
            </a:r>
            <a:r>
              <a:rPr lang="en-US" sz="3600" b="0" dirty="0">
                <a:latin typeface="Consolas" panose="020B0609020204030204" pitchFamily="49" charset="0"/>
              </a:rPr>
              <a:t>]);</a:t>
            </a:r>
          </a:p>
          <a:p>
            <a:pPr algn="l"/>
            <a:r>
              <a:rPr lang="en-US" sz="3600" b="0" dirty="0" smtClean="0">
                <a:latin typeface="Consolas" panose="020B0609020204030204" pitchFamily="49" charset="0"/>
              </a:rPr>
              <a:t>	</a:t>
            </a:r>
            <a:r>
              <a:rPr lang="en-US" sz="3600" b="0" dirty="0" err="1" smtClean="0">
                <a:latin typeface="Consolas" panose="020B0609020204030204" pitchFamily="49" charset="0"/>
              </a:rPr>
              <a:t>lstAlias.Items.Add</a:t>
            </a:r>
            <a:r>
              <a:rPr lang="en-US" sz="3600" b="0" dirty="0" smtClean="0">
                <a:latin typeface="Consolas" panose="020B0609020204030204" pitchFamily="49" charset="0"/>
              </a:rPr>
              <a:t>(reader[2</a:t>
            </a:r>
            <a:r>
              <a:rPr lang="en-US" sz="3600" b="0" dirty="0">
                <a:latin typeface="Consolas" panose="020B0609020204030204" pitchFamily="49" charset="0"/>
              </a:rPr>
              <a:t>]);</a:t>
            </a:r>
          </a:p>
          <a:p>
            <a:pPr algn="l"/>
            <a:r>
              <a:rPr lang="en-US" sz="3600" b="0" dirty="0" smtClean="0">
                <a:latin typeface="Consolas" panose="020B0609020204030204" pitchFamily="49" charset="0"/>
              </a:rPr>
              <a:t>}</a:t>
            </a:r>
            <a:endParaRPr lang="en-US" sz="3600" b="0" dirty="0">
              <a:latin typeface="Consolas" panose="020B0609020204030204" pitchFamily="49" charset="0"/>
            </a:endParaRPr>
          </a:p>
          <a:p>
            <a:pPr algn="l"/>
            <a:r>
              <a:rPr lang="en-US" sz="3600" b="0" dirty="0" err="1" smtClean="0">
                <a:latin typeface="Consolas" panose="020B0609020204030204" pitchFamily="49" charset="0"/>
              </a:rPr>
              <a:t>cmd.Dispose</a:t>
            </a:r>
            <a:r>
              <a:rPr lang="en-US" sz="3600" b="0" dirty="0">
                <a:latin typeface="Consolas" panose="020B0609020204030204" pitchFamily="49" charset="0"/>
              </a:rPr>
              <a:t>();</a:t>
            </a:r>
          </a:p>
          <a:p>
            <a:pPr algn="l"/>
            <a:r>
              <a:rPr lang="en-US" sz="3600" b="0" dirty="0" err="1" smtClean="0">
                <a:latin typeface="Consolas" panose="020B0609020204030204" pitchFamily="49" charset="0"/>
              </a:rPr>
              <a:t>conn.Close</a:t>
            </a:r>
            <a:r>
              <a:rPr lang="en-US" sz="3600" b="0" dirty="0">
                <a:latin typeface="Consolas" panose="020B0609020204030204" pitchFamily="49" charset="0"/>
              </a:rPr>
              <a:t>();</a:t>
            </a:r>
            <a:endParaRPr lang="en-US" sz="11500" b="0" dirty="0"/>
          </a:p>
        </p:txBody>
      </p:sp>
    </p:spTree>
    <p:extLst>
      <p:ext uri="{BB962C8B-B14F-4D97-AF65-F5344CB8AC3E}">
        <p14:creationId xmlns:p14="http://schemas.microsoft.com/office/powerpoint/2010/main" val="328396195"/>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622052" cy="1200329"/>
          </a:xfrm>
          <a:prstGeom prst="rect">
            <a:avLst/>
          </a:prstGeom>
        </p:spPr>
        <p:txBody>
          <a:bodyPr wrap="none">
            <a:spAutoFit/>
          </a:bodyPr>
          <a:lstStyle/>
          <a:p>
            <a:pPr algn="l"/>
            <a:r>
              <a:rPr lang="en-US" sz="7200" dirty="0" smtClean="0">
                <a:latin typeface="+mn-lt"/>
                <a:cs typeface="Courier New" panose="02070309020205020404" pitchFamily="49" charset="0"/>
              </a:rPr>
              <a:t>Architecture</a:t>
            </a:r>
            <a:endParaRPr lang="en-US" sz="7200" dirty="0">
              <a:latin typeface="+mn-lt"/>
              <a:cs typeface="Courier New" panose="02070309020205020404" pitchFamily="49" charset="0"/>
            </a:endParaRPr>
          </a:p>
        </p:txBody>
      </p:sp>
      <p:sp>
        <p:nvSpPr>
          <p:cNvPr id="4" name="TextBox 3"/>
          <p:cNvSpPr txBox="1"/>
          <p:nvPr/>
        </p:nvSpPr>
        <p:spPr>
          <a:xfrm>
            <a:off x="3510681" y="3031467"/>
            <a:ext cx="8671487"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smtClean="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rPr>
              <a:t>Data Reader</a:t>
            </a:r>
            <a:endParaRPr kumimoji="0" lang="en-US" sz="4500" b="1" i="0" u="none" strike="noStrike" cap="none" spc="0" normalizeH="0" baseline="0" dirty="0">
              <a:ln>
                <a:noFill/>
              </a:ln>
              <a:solidFill>
                <a:schemeClr val="accent3">
                  <a:lumMod val="50000"/>
                </a:schemeClr>
              </a:solidFill>
              <a:effectLst/>
              <a:uFillTx/>
              <a:latin typeface="Calibri" panose="020F0502020204030204" pitchFamily="34" charset="0"/>
              <a:cs typeface="Calibri" panose="020F0502020204030204" pitchFamily="34" charset="0"/>
              <a:sym typeface="Helvetica Neue"/>
            </a:endParaRPr>
          </a:p>
        </p:txBody>
      </p:sp>
      <p:sp>
        <p:nvSpPr>
          <p:cNvPr id="3" name="Rectangle 2"/>
          <p:cNvSpPr/>
          <p:nvPr/>
        </p:nvSpPr>
        <p:spPr>
          <a:xfrm>
            <a:off x="6096000" y="6319391"/>
            <a:ext cx="12192000" cy="784830"/>
          </a:xfrm>
          <a:prstGeom prst="rect">
            <a:avLst/>
          </a:prstGeom>
        </p:spPr>
        <p:txBody>
          <a:bodyPr>
            <a:spAutoFit/>
          </a:bodyPr>
          <a:lstStyle/>
          <a:p>
            <a:pPr algn="l"/>
            <a:endParaRPr lang="en-US" sz="4500" dirty="0">
              <a:latin typeface="Calibri" panose="020F0502020204030204" pitchFamily="34" charset="0"/>
              <a:cs typeface="Calibri" panose="020F0502020204030204" pitchFamily="34" charset="0"/>
            </a:endParaRPr>
          </a:p>
        </p:txBody>
      </p:sp>
      <p:sp>
        <p:nvSpPr>
          <p:cNvPr id="10" name="Rectangle 9"/>
          <p:cNvSpPr/>
          <p:nvPr/>
        </p:nvSpPr>
        <p:spPr>
          <a:xfrm>
            <a:off x="4231250" y="4886884"/>
            <a:ext cx="20152750" cy="3139321"/>
          </a:xfrm>
          <a:prstGeom prst="rect">
            <a:avLst/>
          </a:prstGeom>
        </p:spPr>
        <p:txBody>
          <a:bodyPr wrap="square">
            <a:spAutoFit/>
          </a:bodyPr>
          <a:lstStyle/>
          <a:p>
            <a:pPr marL="571500" indent="-571500" algn="l">
              <a:lnSpc>
                <a:spcPct val="150000"/>
              </a:lnSpc>
              <a:buFont typeface="Arial" panose="020B0604020202020204" pitchFamily="34" charset="0"/>
              <a:buChar char="•"/>
            </a:pPr>
            <a:r>
              <a:rPr lang="en-US" sz="4400" b="0" dirty="0" smtClean="0">
                <a:latin typeface="Calibri" panose="020F0502020204030204" pitchFamily="34" charset="0"/>
                <a:cs typeface="Calibri" panose="020F0502020204030204" pitchFamily="34" charset="0"/>
              </a:rPr>
              <a:t>Read </a:t>
            </a:r>
            <a:r>
              <a:rPr lang="en-US" sz="4400" b="0" dirty="0">
                <a:latin typeface="Calibri" panose="020F0502020204030204" pitchFamily="34" charset="0"/>
                <a:cs typeface="Calibri" panose="020F0502020204030204" pitchFamily="34" charset="0"/>
              </a:rPr>
              <a:t>data from a </a:t>
            </a:r>
            <a:r>
              <a:rPr lang="en-US" sz="4400" b="0" dirty="0" smtClean="0">
                <a:latin typeface="Calibri" panose="020F0502020204030204" pitchFamily="34" charset="0"/>
                <a:cs typeface="Calibri" panose="020F0502020204030204" pitchFamily="34" charset="0"/>
              </a:rPr>
              <a:t>database</a:t>
            </a:r>
          </a:p>
          <a:p>
            <a:pPr marL="571500" indent="-571500" algn="l">
              <a:lnSpc>
                <a:spcPct val="150000"/>
              </a:lnSpc>
              <a:buFont typeface="Arial" panose="020B0604020202020204" pitchFamily="34" charset="0"/>
              <a:buChar char="•"/>
            </a:pPr>
            <a:r>
              <a:rPr lang="en-US" sz="4400" b="0" dirty="0" smtClean="0">
                <a:latin typeface="Calibri" panose="020F0502020204030204" pitchFamily="34" charset="0"/>
                <a:cs typeface="Calibri" panose="020F0502020204030204" pitchFamily="34" charset="0"/>
              </a:rPr>
              <a:t>Forward Read-only cursor</a:t>
            </a:r>
          </a:p>
          <a:p>
            <a:pPr marL="571500" indent="-571500" algn="l">
              <a:lnSpc>
                <a:spcPct val="150000"/>
              </a:lnSpc>
              <a:buFont typeface="Arial" panose="020B0604020202020204" pitchFamily="34" charset="0"/>
              <a:buChar char="•"/>
            </a:pPr>
            <a:r>
              <a:rPr lang="en-US" sz="4400" b="0" dirty="0">
                <a:latin typeface="Calibri" panose="020F0502020204030204" pitchFamily="34" charset="0"/>
                <a:cs typeface="Calibri" panose="020F0502020204030204" pitchFamily="34" charset="0"/>
              </a:rPr>
              <a:t>Allows to parse the data from each </a:t>
            </a:r>
            <a:r>
              <a:rPr lang="en-US" sz="4400" b="0" dirty="0" smtClean="0">
                <a:latin typeface="Calibri" panose="020F0502020204030204" pitchFamily="34" charset="0"/>
                <a:cs typeface="Calibri" panose="020F0502020204030204" pitchFamily="34" charset="0"/>
              </a:rPr>
              <a:t>column</a:t>
            </a:r>
          </a:p>
        </p:txBody>
      </p:sp>
      <p:sp>
        <p:nvSpPr>
          <p:cNvPr id="11" name="Rounded Rectangle 10"/>
          <p:cNvSpPr/>
          <p:nvPr/>
        </p:nvSpPr>
        <p:spPr>
          <a:xfrm>
            <a:off x="3845859" y="10325220"/>
            <a:ext cx="20107837" cy="2055711"/>
          </a:xfrm>
          <a:prstGeom prst="round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2" name="Rectangle 11"/>
          <p:cNvSpPr/>
          <p:nvPr/>
        </p:nvSpPr>
        <p:spPr>
          <a:xfrm>
            <a:off x="4231250" y="9645020"/>
            <a:ext cx="19722446" cy="2123658"/>
          </a:xfrm>
          <a:prstGeom prst="rect">
            <a:avLst/>
          </a:prstGeom>
        </p:spPr>
        <p:txBody>
          <a:bodyPr wrap="square">
            <a:spAutoFit/>
          </a:bodyPr>
          <a:lstStyle/>
          <a:p>
            <a:pPr algn="l">
              <a:lnSpc>
                <a:spcPct val="150000"/>
              </a:lnSpc>
            </a:pPr>
            <a:endParaRPr lang="en-US" sz="4400" b="0" dirty="0" smtClean="0">
              <a:solidFill>
                <a:srgbClr val="0000FF"/>
              </a:solidFill>
              <a:latin typeface="Consolas" panose="020B0609020204030204" pitchFamily="49" charset="0"/>
            </a:endParaRPr>
          </a:p>
          <a:p>
            <a:pPr marL="5432425" indent="-5432425" algn="l">
              <a:lnSpc>
                <a:spcPct val="150000"/>
              </a:lnSpc>
            </a:pPr>
            <a:r>
              <a:rPr lang="en-US" sz="4400" dirty="0">
                <a:latin typeface="Consolas" panose="020B0609020204030204" pitchFamily="49" charset="0"/>
              </a:rPr>
              <a:t> SqlDataReader reader = </a:t>
            </a:r>
            <a:r>
              <a:rPr lang="en-US" sz="4400" dirty="0" err="1">
                <a:latin typeface="Consolas" panose="020B0609020204030204" pitchFamily="49" charset="0"/>
              </a:rPr>
              <a:t>cmd.ExecuteReader</a:t>
            </a:r>
            <a:r>
              <a:rPr lang="en-US" sz="4400" dirty="0">
                <a:latin typeface="Consolas" panose="020B0609020204030204" pitchFamily="49" charset="0"/>
              </a:rPr>
              <a:t>();</a:t>
            </a:r>
            <a:endParaRPr lang="en-US" sz="4400" dirty="0" smtClean="0">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254880857"/>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724644" cy="1200329"/>
          </a:xfrm>
          <a:prstGeom prst="rect">
            <a:avLst/>
          </a:prstGeom>
        </p:spPr>
        <p:txBody>
          <a:bodyPr wrap="none">
            <a:spAutoFit/>
          </a:bodyPr>
          <a:lstStyle/>
          <a:p>
            <a:pPr algn="l"/>
            <a:r>
              <a:rPr lang="en-US" sz="7200" dirty="0" smtClean="0">
                <a:latin typeface="+mn-lt"/>
                <a:cs typeface="Courier New" panose="02070309020205020404" pitchFamily="49" charset="0"/>
              </a:rPr>
              <a:t>Brief History</a:t>
            </a:r>
            <a:endParaRPr lang="en-US" sz="7200" dirty="0">
              <a:latin typeface="+mn-lt"/>
              <a:cs typeface="Courier New" panose="02070309020205020404" pitchFamily="49" charset="0"/>
            </a:endParaRPr>
          </a:p>
        </p:txBody>
      </p:sp>
      <p:sp>
        <p:nvSpPr>
          <p:cNvPr id="3" name="Rectangle 2"/>
          <p:cNvSpPr/>
          <p:nvPr/>
        </p:nvSpPr>
        <p:spPr>
          <a:xfrm>
            <a:off x="3737653" y="3163824"/>
            <a:ext cx="5880136" cy="10292818"/>
          </a:xfrm>
          <a:prstGeom prst="rect">
            <a:avLst/>
          </a:prstGeom>
        </p:spPr>
        <p:txBody>
          <a:bodyPr wrap="none">
            <a:spAutoFit/>
          </a:bodyPr>
          <a:lstStyle/>
          <a:p>
            <a:pPr algn="l" hangingPunct="1">
              <a:lnSpc>
                <a:spcPct val="200000"/>
              </a:lnSpc>
              <a:spcBef>
                <a:spcPts val="700"/>
              </a:spcBef>
              <a:buClr>
                <a:srgbClr val="DA1F28"/>
              </a:buClr>
              <a:buSzPct val="60000"/>
              <a:defRPr/>
            </a:pPr>
            <a:r>
              <a:rPr lang="en-US" sz="6600" dirty="0" smtClean="0">
                <a:solidFill>
                  <a:schemeClr val="tx1">
                    <a:lumMod val="50000"/>
                  </a:schemeClr>
                </a:solidFill>
              </a:rPr>
              <a:t>Native Drivers</a:t>
            </a:r>
          </a:p>
          <a:p>
            <a:pPr algn="l" hangingPunct="1">
              <a:lnSpc>
                <a:spcPct val="200000"/>
              </a:lnSpc>
              <a:spcBef>
                <a:spcPts val="700"/>
              </a:spcBef>
              <a:buClr>
                <a:srgbClr val="DA1F28"/>
              </a:buClr>
              <a:buSzPct val="60000"/>
              <a:defRPr/>
            </a:pPr>
            <a:r>
              <a:rPr lang="en-US" sz="6600" dirty="0" smtClean="0">
                <a:solidFill>
                  <a:schemeClr val="tx1">
                    <a:lumMod val="50000"/>
                  </a:schemeClr>
                </a:solidFill>
              </a:rPr>
              <a:t>ODBC Drivers</a:t>
            </a:r>
          </a:p>
          <a:p>
            <a:pPr algn="l" hangingPunct="1">
              <a:lnSpc>
                <a:spcPct val="200000"/>
              </a:lnSpc>
              <a:spcBef>
                <a:spcPts val="700"/>
              </a:spcBef>
              <a:buClr>
                <a:srgbClr val="DA1F28"/>
              </a:buClr>
              <a:buSzPct val="60000"/>
              <a:defRPr/>
            </a:pPr>
            <a:r>
              <a:rPr lang="en-US" sz="6600" dirty="0" smtClean="0">
                <a:solidFill>
                  <a:schemeClr val="tx1">
                    <a:lumMod val="50000"/>
                  </a:schemeClr>
                </a:solidFill>
              </a:rPr>
              <a:t>DAO/RDO</a:t>
            </a:r>
          </a:p>
          <a:p>
            <a:pPr algn="l" hangingPunct="1">
              <a:lnSpc>
                <a:spcPct val="200000"/>
              </a:lnSpc>
              <a:spcBef>
                <a:spcPts val="700"/>
              </a:spcBef>
              <a:buClr>
                <a:srgbClr val="DA1F28"/>
              </a:buClr>
              <a:buSzPct val="60000"/>
              <a:defRPr/>
            </a:pPr>
            <a:r>
              <a:rPr lang="en-US" sz="6600" dirty="0" smtClean="0">
                <a:solidFill>
                  <a:schemeClr val="tx1">
                    <a:lumMod val="50000"/>
                  </a:schemeClr>
                </a:solidFill>
              </a:rPr>
              <a:t>ADO</a:t>
            </a:r>
          </a:p>
          <a:p>
            <a:pPr algn="l" hangingPunct="1">
              <a:lnSpc>
                <a:spcPct val="200000"/>
              </a:lnSpc>
              <a:spcBef>
                <a:spcPts val="700"/>
              </a:spcBef>
              <a:buClr>
                <a:srgbClr val="DA1F28"/>
              </a:buClr>
              <a:buSzPct val="60000"/>
              <a:defRPr/>
            </a:pPr>
            <a:r>
              <a:rPr lang="en-US" sz="6600" dirty="0" smtClean="0">
                <a:solidFill>
                  <a:schemeClr val="tx1">
                    <a:lumMod val="50000"/>
                  </a:schemeClr>
                </a:solidFill>
              </a:rPr>
              <a:t>ADO.NET</a:t>
            </a:r>
            <a:endParaRPr lang="en-US" sz="6600" dirty="0">
              <a:solidFill>
                <a:schemeClr val="tx1">
                  <a:lumMod val="50000"/>
                </a:schemeClr>
              </a:solidFill>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724644" cy="1200329"/>
          </a:xfrm>
          <a:prstGeom prst="rect">
            <a:avLst/>
          </a:prstGeom>
        </p:spPr>
        <p:txBody>
          <a:bodyPr wrap="none">
            <a:spAutoFit/>
          </a:bodyPr>
          <a:lstStyle/>
          <a:p>
            <a:pPr algn="l"/>
            <a:r>
              <a:rPr lang="en-US" sz="7200" dirty="0" smtClean="0">
                <a:latin typeface="+mn-lt"/>
                <a:cs typeface="Courier New" panose="02070309020205020404" pitchFamily="49" charset="0"/>
              </a:rPr>
              <a:t>Brief History</a:t>
            </a:r>
            <a:endParaRPr lang="en-US" sz="7200" dirty="0">
              <a:latin typeface="+mn-lt"/>
              <a:cs typeface="Courier New" panose="02070309020205020404" pitchFamily="49" charset="0"/>
            </a:endParaRPr>
          </a:p>
        </p:txBody>
      </p:sp>
      <p:sp>
        <p:nvSpPr>
          <p:cNvPr id="3" name="Rectangle 2"/>
          <p:cNvSpPr/>
          <p:nvPr/>
        </p:nvSpPr>
        <p:spPr>
          <a:xfrm>
            <a:off x="3737653" y="3163824"/>
            <a:ext cx="5880136" cy="10608032"/>
          </a:xfrm>
          <a:prstGeom prst="rect">
            <a:avLst/>
          </a:prstGeom>
        </p:spPr>
        <p:txBody>
          <a:bodyPr wrap="none">
            <a:spAutoFit/>
          </a:bodyPr>
          <a:lstStyle/>
          <a:p>
            <a:pPr algn="l" hangingPunct="1">
              <a:lnSpc>
                <a:spcPct val="200000"/>
              </a:lnSpc>
              <a:spcBef>
                <a:spcPts val="700"/>
              </a:spcBef>
              <a:buClr>
                <a:srgbClr val="DA1F28"/>
              </a:buClr>
              <a:buSzPct val="60000"/>
              <a:defRPr/>
            </a:pPr>
            <a:r>
              <a:rPr lang="en-US" sz="6600" dirty="0" smtClean="0">
                <a:solidFill>
                  <a:schemeClr val="tx1"/>
                </a:solidFill>
              </a:rPr>
              <a:t>Native Drivers</a:t>
            </a:r>
          </a:p>
          <a:p>
            <a:pPr algn="l" hangingPunct="1">
              <a:lnSpc>
                <a:spcPct val="200000"/>
              </a:lnSpc>
              <a:spcBef>
                <a:spcPts val="700"/>
              </a:spcBef>
              <a:buClr>
                <a:srgbClr val="DA1F28"/>
              </a:buClr>
              <a:buSzPct val="60000"/>
              <a:defRPr/>
            </a:pPr>
            <a:r>
              <a:rPr lang="en-US" sz="6600" dirty="0" smtClean="0">
                <a:solidFill>
                  <a:schemeClr val="bg1">
                    <a:lumMod val="85000"/>
                  </a:schemeClr>
                </a:solidFill>
              </a:rPr>
              <a:t>ODBC Drivers</a:t>
            </a:r>
          </a:p>
          <a:p>
            <a:pPr algn="l" hangingPunct="1">
              <a:lnSpc>
                <a:spcPct val="200000"/>
              </a:lnSpc>
              <a:spcBef>
                <a:spcPts val="700"/>
              </a:spcBef>
              <a:buClr>
                <a:srgbClr val="DA1F28"/>
              </a:buClr>
              <a:buSzPct val="60000"/>
              <a:defRPr/>
            </a:pPr>
            <a:r>
              <a:rPr lang="en-US" sz="6600" dirty="0" smtClean="0">
                <a:solidFill>
                  <a:schemeClr val="bg1">
                    <a:lumMod val="85000"/>
                  </a:schemeClr>
                </a:solidFill>
              </a:rPr>
              <a:t>DAO/RDO</a:t>
            </a:r>
          </a:p>
          <a:p>
            <a:pPr algn="l" hangingPunct="1">
              <a:lnSpc>
                <a:spcPct val="200000"/>
              </a:lnSpc>
              <a:spcBef>
                <a:spcPts val="700"/>
              </a:spcBef>
              <a:buClr>
                <a:srgbClr val="DA1F28"/>
              </a:buClr>
              <a:buSzPct val="60000"/>
              <a:defRPr/>
            </a:pPr>
            <a:r>
              <a:rPr lang="en-US" sz="6600" dirty="0" smtClean="0">
                <a:solidFill>
                  <a:schemeClr val="bg1">
                    <a:lumMod val="85000"/>
                  </a:schemeClr>
                </a:solidFill>
              </a:rPr>
              <a:t>ADO</a:t>
            </a:r>
          </a:p>
          <a:p>
            <a:pPr algn="l" hangingPunct="1">
              <a:lnSpc>
                <a:spcPct val="200000"/>
              </a:lnSpc>
              <a:spcBef>
                <a:spcPts val="700"/>
              </a:spcBef>
              <a:buClr>
                <a:srgbClr val="DA1F28"/>
              </a:buClr>
              <a:buSzPct val="60000"/>
              <a:defRPr/>
            </a:pPr>
            <a:r>
              <a:rPr lang="en-US" sz="6600" dirty="0" smtClean="0">
                <a:solidFill>
                  <a:schemeClr val="bg1">
                    <a:lumMod val="85000"/>
                  </a:schemeClr>
                </a:solidFill>
              </a:rPr>
              <a:t>ADO.NET</a:t>
            </a:r>
            <a:endParaRPr lang="en-US" sz="6600" dirty="0">
              <a:solidFill>
                <a:schemeClr val="bg1">
                  <a:lumMod val="85000"/>
                </a:schemeClr>
              </a:solidFill>
            </a:endParaRPr>
          </a:p>
        </p:txBody>
      </p:sp>
      <p:sp>
        <p:nvSpPr>
          <p:cNvPr id="4" name="TextBox 3"/>
          <p:cNvSpPr txBox="1"/>
          <p:nvPr/>
        </p:nvSpPr>
        <p:spPr>
          <a:xfrm>
            <a:off x="12335435" y="3773829"/>
            <a:ext cx="12048565" cy="3468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marL="685800" marR="0" indent="-685800" algn="l" defTabSz="821531" rtl="0" fontAlgn="auto" latinLnBrk="0" hangingPunct="0">
              <a:lnSpc>
                <a:spcPct val="15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Available in the form of Win32 Library</a:t>
            </a:r>
          </a:p>
          <a:p>
            <a:pPr marL="685800" marR="0" indent="-685800" algn="l" defTabSz="821531" rtl="0" fontAlgn="auto" latinLnBrk="0" hangingPunct="0">
              <a:lnSpc>
                <a:spcPct val="150000"/>
              </a:lnSpc>
              <a:spcBef>
                <a:spcPts val="0"/>
              </a:spcBef>
              <a:spcAft>
                <a:spcPts val="0"/>
              </a:spcAft>
              <a:buClrTx/>
              <a:buSzTx/>
              <a:buFont typeface="Arial" panose="020B0604020202020204" pitchFamily="34" charset="0"/>
              <a:buChar char="•"/>
              <a:tabLst/>
            </a:pPr>
            <a:r>
              <a:rPr lang="en-US" sz="4800" b="0" dirty="0" smtClean="0">
                <a:latin typeface="Calibri" panose="020F0502020204030204" pitchFamily="34" charset="0"/>
                <a:cs typeface="Calibri" panose="020F0502020204030204" pitchFamily="34" charset="0"/>
              </a:rPr>
              <a:t>Specific to given Database</a:t>
            </a:r>
          </a:p>
          <a:p>
            <a:pPr marL="685800" marR="0" indent="-685800" algn="l" defTabSz="821531" rtl="0" fontAlgn="auto" latinLnBrk="0" hangingPunct="0">
              <a:lnSpc>
                <a:spcPct val="15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Different</a:t>
            </a:r>
            <a:r>
              <a:rPr kumimoji="0" lang="en-US" sz="4800" b="0" i="0" u="none" strike="noStrike" cap="none" spc="0" normalizeH="0" dirty="0" smtClean="0">
                <a:ln>
                  <a:noFill/>
                </a:ln>
                <a:solidFill>
                  <a:srgbClr val="000000"/>
                </a:solidFill>
                <a:effectLst/>
                <a:uFillTx/>
                <a:latin typeface="Calibri" panose="020F0502020204030204" pitchFamily="34" charset="0"/>
                <a:cs typeface="Calibri" panose="020F0502020204030204" pitchFamily="34" charset="0"/>
                <a:sym typeface="Helvetica Neue"/>
              </a:rPr>
              <a:t> API for every new Database</a:t>
            </a:r>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cxnSp>
        <p:nvCxnSpPr>
          <p:cNvPr id="6" name="Straight Connector 5"/>
          <p:cNvCxnSpPr/>
          <p:nvPr/>
        </p:nvCxnSpPr>
        <p:spPr>
          <a:xfrm>
            <a:off x="10811435" y="4168589"/>
            <a:ext cx="0" cy="9466729"/>
          </a:xfrm>
          <a:prstGeom prst="line">
            <a:avLst/>
          </a:prstGeom>
          <a:noFill/>
          <a:ln w="25400" cap="flat">
            <a:solidFill>
              <a:schemeClr val="accent1">
                <a:lumMod val="50000"/>
              </a:schemeClr>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379578274"/>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724644" cy="1200329"/>
          </a:xfrm>
          <a:prstGeom prst="rect">
            <a:avLst/>
          </a:prstGeom>
        </p:spPr>
        <p:txBody>
          <a:bodyPr wrap="none">
            <a:spAutoFit/>
          </a:bodyPr>
          <a:lstStyle/>
          <a:p>
            <a:pPr algn="l"/>
            <a:r>
              <a:rPr lang="en-US" sz="7200" dirty="0" smtClean="0">
                <a:latin typeface="+mn-lt"/>
                <a:cs typeface="Courier New" panose="02070309020205020404" pitchFamily="49" charset="0"/>
              </a:rPr>
              <a:t>Brief History</a:t>
            </a:r>
            <a:endParaRPr lang="en-US" sz="7200" dirty="0">
              <a:latin typeface="+mn-lt"/>
              <a:cs typeface="Courier New" panose="02070309020205020404" pitchFamily="49" charset="0"/>
            </a:endParaRPr>
          </a:p>
        </p:txBody>
      </p:sp>
      <p:sp>
        <p:nvSpPr>
          <p:cNvPr id="3" name="Rectangle 2"/>
          <p:cNvSpPr/>
          <p:nvPr/>
        </p:nvSpPr>
        <p:spPr>
          <a:xfrm>
            <a:off x="3737653" y="3163824"/>
            <a:ext cx="5880136" cy="10608032"/>
          </a:xfrm>
          <a:prstGeom prst="rect">
            <a:avLst/>
          </a:prstGeom>
        </p:spPr>
        <p:txBody>
          <a:bodyPr wrap="none">
            <a:spAutoFit/>
          </a:bodyPr>
          <a:lstStyle/>
          <a:p>
            <a:pPr algn="l" hangingPunct="1">
              <a:lnSpc>
                <a:spcPct val="200000"/>
              </a:lnSpc>
              <a:spcBef>
                <a:spcPts val="700"/>
              </a:spcBef>
              <a:buClr>
                <a:srgbClr val="DA1F28"/>
              </a:buClr>
              <a:buSzPct val="60000"/>
              <a:defRPr/>
            </a:pPr>
            <a:r>
              <a:rPr lang="en-US" sz="6600" dirty="0" smtClean="0">
                <a:solidFill>
                  <a:schemeClr val="bg1">
                    <a:lumMod val="85000"/>
                  </a:schemeClr>
                </a:solidFill>
              </a:rPr>
              <a:t>Native Drivers</a:t>
            </a:r>
          </a:p>
          <a:p>
            <a:pPr algn="l" hangingPunct="1">
              <a:lnSpc>
                <a:spcPct val="200000"/>
              </a:lnSpc>
              <a:spcBef>
                <a:spcPts val="700"/>
              </a:spcBef>
              <a:buClr>
                <a:srgbClr val="DA1F28"/>
              </a:buClr>
              <a:buSzPct val="60000"/>
              <a:defRPr/>
            </a:pPr>
            <a:r>
              <a:rPr lang="en-US" sz="6600" dirty="0" smtClean="0">
                <a:solidFill>
                  <a:schemeClr val="tx1"/>
                </a:solidFill>
              </a:rPr>
              <a:t>ODBC Drivers</a:t>
            </a:r>
          </a:p>
          <a:p>
            <a:pPr algn="l" hangingPunct="1">
              <a:lnSpc>
                <a:spcPct val="200000"/>
              </a:lnSpc>
              <a:spcBef>
                <a:spcPts val="700"/>
              </a:spcBef>
              <a:buClr>
                <a:srgbClr val="DA1F28"/>
              </a:buClr>
              <a:buSzPct val="60000"/>
              <a:defRPr/>
            </a:pPr>
            <a:r>
              <a:rPr lang="en-US" sz="6600" dirty="0" smtClean="0">
                <a:solidFill>
                  <a:schemeClr val="bg1">
                    <a:lumMod val="85000"/>
                  </a:schemeClr>
                </a:solidFill>
              </a:rPr>
              <a:t>DAO/RDO</a:t>
            </a:r>
          </a:p>
          <a:p>
            <a:pPr algn="l" hangingPunct="1">
              <a:lnSpc>
                <a:spcPct val="200000"/>
              </a:lnSpc>
              <a:spcBef>
                <a:spcPts val="700"/>
              </a:spcBef>
              <a:buClr>
                <a:srgbClr val="DA1F28"/>
              </a:buClr>
              <a:buSzPct val="60000"/>
              <a:defRPr/>
            </a:pPr>
            <a:r>
              <a:rPr lang="en-US" sz="6600" dirty="0" smtClean="0">
                <a:solidFill>
                  <a:schemeClr val="bg1">
                    <a:lumMod val="85000"/>
                  </a:schemeClr>
                </a:solidFill>
              </a:rPr>
              <a:t>ADO</a:t>
            </a:r>
          </a:p>
          <a:p>
            <a:pPr algn="l" hangingPunct="1">
              <a:lnSpc>
                <a:spcPct val="200000"/>
              </a:lnSpc>
              <a:spcBef>
                <a:spcPts val="700"/>
              </a:spcBef>
              <a:buClr>
                <a:srgbClr val="DA1F28"/>
              </a:buClr>
              <a:buSzPct val="60000"/>
              <a:defRPr/>
            </a:pPr>
            <a:r>
              <a:rPr lang="en-US" sz="6600" dirty="0" smtClean="0">
                <a:solidFill>
                  <a:schemeClr val="bg1">
                    <a:lumMod val="85000"/>
                  </a:schemeClr>
                </a:solidFill>
              </a:rPr>
              <a:t>ADO.NET</a:t>
            </a:r>
            <a:endParaRPr lang="en-US" sz="6600" dirty="0">
              <a:solidFill>
                <a:schemeClr val="bg1">
                  <a:lumMod val="85000"/>
                </a:schemeClr>
              </a:solidFill>
            </a:endParaRPr>
          </a:p>
        </p:txBody>
      </p:sp>
      <p:cxnSp>
        <p:nvCxnSpPr>
          <p:cNvPr id="7" name="Straight Connector 6"/>
          <p:cNvCxnSpPr/>
          <p:nvPr/>
        </p:nvCxnSpPr>
        <p:spPr>
          <a:xfrm>
            <a:off x="10811435" y="4168589"/>
            <a:ext cx="0" cy="9466729"/>
          </a:xfrm>
          <a:prstGeom prst="line">
            <a:avLst/>
          </a:prstGeom>
          <a:noFill/>
          <a:ln w="25400" cap="flat">
            <a:solidFill>
              <a:schemeClr val="accent1">
                <a:lumMod val="50000"/>
              </a:schemeClr>
            </a:solidFill>
            <a:prstDash val="solid"/>
            <a:miter lim="400000"/>
          </a:ln>
          <a:effectLst/>
          <a:sp3d/>
        </p:spPr>
        <p:style>
          <a:lnRef idx="0">
            <a:scrgbClr r="0" g="0" b="0"/>
          </a:lnRef>
          <a:fillRef idx="0">
            <a:scrgbClr r="0" g="0" b="0"/>
          </a:fillRef>
          <a:effectRef idx="0">
            <a:scrgbClr r="0" g="0" b="0"/>
          </a:effectRef>
          <a:fontRef idx="none"/>
        </p:style>
      </p:cxnSp>
      <p:sp>
        <p:nvSpPr>
          <p:cNvPr id="9" name="TextBox 8"/>
          <p:cNvSpPr txBox="1"/>
          <p:nvPr/>
        </p:nvSpPr>
        <p:spPr>
          <a:xfrm>
            <a:off x="12335435" y="3773829"/>
            <a:ext cx="12048565" cy="4576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marL="685800" marR="0" indent="-685800" algn="l" defTabSz="821531" rtl="0" fontAlgn="auto" latinLnBrk="0" hangingPunct="0">
              <a:lnSpc>
                <a:spcPct val="15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Available in the form of Win32 Library</a:t>
            </a:r>
          </a:p>
          <a:p>
            <a:pPr marL="685800" marR="0" indent="-685800" algn="l" defTabSz="821531" rtl="0" fontAlgn="auto" latinLnBrk="0" hangingPunct="0">
              <a:lnSpc>
                <a:spcPct val="150000"/>
              </a:lnSpc>
              <a:spcBef>
                <a:spcPts val="0"/>
              </a:spcBef>
              <a:spcAft>
                <a:spcPts val="0"/>
              </a:spcAft>
              <a:buClrTx/>
              <a:buSzTx/>
              <a:buFont typeface="Arial" panose="020B0604020202020204" pitchFamily="34" charset="0"/>
              <a:buChar char="•"/>
              <a:tabLst/>
            </a:pPr>
            <a:r>
              <a:rPr lang="en-US" sz="4800" b="0" dirty="0" smtClean="0">
                <a:latin typeface="Calibri" panose="020F0502020204030204" pitchFamily="34" charset="0"/>
                <a:cs typeface="Calibri" panose="020F0502020204030204" pitchFamily="34" charset="0"/>
              </a:rPr>
              <a:t>Database independent API</a:t>
            </a:r>
          </a:p>
          <a:p>
            <a:pPr marL="685800" marR="0" indent="-685800" algn="l" defTabSz="821531" rtl="0" fontAlgn="auto" latinLnBrk="0" hangingPunct="0">
              <a:lnSpc>
                <a:spcPct val="15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Same API Implemented differently for every database</a:t>
            </a:r>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val="211073389"/>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724644" cy="1200329"/>
          </a:xfrm>
          <a:prstGeom prst="rect">
            <a:avLst/>
          </a:prstGeom>
        </p:spPr>
        <p:txBody>
          <a:bodyPr wrap="none">
            <a:spAutoFit/>
          </a:bodyPr>
          <a:lstStyle/>
          <a:p>
            <a:pPr algn="l"/>
            <a:r>
              <a:rPr lang="en-US" sz="7200" dirty="0" smtClean="0">
                <a:latin typeface="+mn-lt"/>
                <a:cs typeface="Courier New" panose="02070309020205020404" pitchFamily="49" charset="0"/>
              </a:rPr>
              <a:t>Brief History</a:t>
            </a:r>
            <a:endParaRPr lang="en-US" sz="7200" dirty="0">
              <a:latin typeface="+mn-lt"/>
              <a:cs typeface="Courier New" panose="02070309020205020404" pitchFamily="49" charset="0"/>
            </a:endParaRPr>
          </a:p>
        </p:txBody>
      </p:sp>
      <p:sp>
        <p:nvSpPr>
          <p:cNvPr id="3" name="Rectangle 2"/>
          <p:cNvSpPr/>
          <p:nvPr/>
        </p:nvSpPr>
        <p:spPr>
          <a:xfrm>
            <a:off x="3737653" y="3163824"/>
            <a:ext cx="5880136" cy="10608032"/>
          </a:xfrm>
          <a:prstGeom prst="rect">
            <a:avLst/>
          </a:prstGeom>
        </p:spPr>
        <p:txBody>
          <a:bodyPr wrap="none">
            <a:spAutoFit/>
          </a:bodyPr>
          <a:lstStyle/>
          <a:p>
            <a:pPr algn="l" hangingPunct="1">
              <a:lnSpc>
                <a:spcPct val="200000"/>
              </a:lnSpc>
              <a:spcBef>
                <a:spcPts val="700"/>
              </a:spcBef>
              <a:buClr>
                <a:srgbClr val="DA1F28"/>
              </a:buClr>
              <a:buSzPct val="60000"/>
              <a:defRPr/>
            </a:pPr>
            <a:r>
              <a:rPr lang="en-US" sz="6600" dirty="0" smtClean="0">
                <a:solidFill>
                  <a:schemeClr val="bg1">
                    <a:lumMod val="85000"/>
                  </a:schemeClr>
                </a:solidFill>
              </a:rPr>
              <a:t>Native Drivers</a:t>
            </a:r>
          </a:p>
          <a:p>
            <a:pPr algn="l" hangingPunct="1">
              <a:lnSpc>
                <a:spcPct val="200000"/>
              </a:lnSpc>
              <a:spcBef>
                <a:spcPts val="700"/>
              </a:spcBef>
              <a:buClr>
                <a:srgbClr val="DA1F28"/>
              </a:buClr>
              <a:buSzPct val="60000"/>
              <a:defRPr/>
            </a:pPr>
            <a:r>
              <a:rPr lang="en-US" sz="6600" dirty="0" smtClean="0">
                <a:solidFill>
                  <a:schemeClr val="bg1">
                    <a:lumMod val="85000"/>
                  </a:schemeClr>
                </a:solidFill>
              </a:rPr>
              <a:t>ODBC Drivers</a:t>
            </a:r>
          </a:p>
          <a:p>
            <a:pPr algn="l" hangingPunct="1">
              <a:lnSpc>
                <a:spcPct val="200000"/>
              </a:lnSpc>
              <a:spcBef>
                <a:spcPts val="700"/>
              </a:spcBef>
              <a:buClr>
                <a:srgbClr val="DA1F28"/>
              </a:buClr>
              <a:buSzPct val="60000"/>
              <a:defRPr/>
            </a:pPr>
            <a:r>
              <a:rPr lang="en-US" sz="6600" dirty="0" smtClean="0">
                <a:solidFill>
                  <a:schemeClr val="tx1"/>
                </a:solidFill>
              </a:rPr>
              <a:t>DAO/RDO</a:t>
            </a:r>
          </a:p>
          <a:p>
            <a:pPr algn="l" hangingPunct="1">
              <a:lnSpc>
                <a:spcPct val="200000"/>
              </a:lnSpc>
              <a:spcBef>
                <a:spcPts val="700"/>
              </a:spcBef>
              <a:buClr>
                <a:srgbClr val="DA1F28"/>
              </a:buClr>
              <a:buSzPct val="60000"/>
              <a:defRPr/>
            </a:pPr>
            <a:r>
              <a:rPr lang="en-US" sz="6600" dirty="0" smtClean="0">
                <a:solidFill>
                  <a:schemeClr val="bg1">
                    <a:lumMod val="85000"/>
                  </a:schemeClr>
                </a:solidFill>
              </a:rPr>
              <a:t>ADO</a:t>
            </a:r>
          </a:p>
          <a:p>
            <a:pPr algn="l" hangingPunct="1">
              <a:lnSpc>
                <a:spcPct val="200000"/>
              </a:lnSpc>
              <a:spcBef>
                <a:spcPts val="700"/>
              </a:spcBef>
              <a:buClr>
                <a:srgbClr val="DA1F28"/>
              </a:buClr>
              <a:buSzPct val="60000"/>
              <a:defRPr/>
            </a:pPr>
            <a:r>
              <a:rPr lang="en-US" sz="6600" dirty="0" smtClean="0">
                <a:solidFill>
                  <a:schemeClr val="bg1">
                    <a:lumMod val="85000"/>
                  </a:schemeClr>
                </a:solidFill>
              </a:rPr>
              <a:t>ADO.NET</a:t>
            </a:r>
            <a:endParaRPr lang="en-US" sz="6600" dirty="0">
              <a:solidFill>
                <a:schemeClr val="bg1">
                  <a:lumMod val="85000"/>
                </a:schemeClr>
              </a:solidFill>
            </a:endParaRPr>
          </a:p>
        </p:txBody>
      </p:sp>
      <p:cxnSp>
        <p:nvCxnSpPr>
          <p:cNvPr id="7" name="Straight Connector 6"/>
          <p:cNvCxnSpPr/>
          <p:nvPr/>
        </p:nvCxnSpPr>
        <p:spPr>
          <a:xfrm>
            <a:off x="10811435" y="4168589"/>
            <a:ext cx="0" cy="9466729"/>
          </a:xfrm>
          <a:prstGeom prst="line">
            <a:avLst/>
          </a:prstGeom>
          <a:noFill/>
          <a:ln w="25400" cap="flat">
            <a:solidFill>
              <a:schemeClr val="accent1">
                <a:lumMod val="50000"/>
              </a:schemeClr>
            </a:solidFill>
            <a:prstDash val="solid"/>
            <a:miter lim="400000"/>
          </a:ln>
          <a:effectLst/>
          <a:sp3d/>
        </p:spPr>
        <p:style>
          <a:lnRef idx="0">
            <a:scrgbClr r="0" g="0" b="0"/>
          </a:lnRef>
          <a:fillRef idx="0">
            <a:scrgbClr r="0" g="0" b="0"/>
          </a:fillRef>
          <a:effectRef idx="0">
            <a:scrgbClr r="0" g="0" b="0"/>
          </a:effectRef>
          <a:fontRef idx="none"/>
        </p:style>
      </p:cxnSp>
      <p:sp>
        <p:nvSpPr>
          <p:cNvPr id="9" name="TextBox 8"/>
          <p:cNvSpPr txBox="1"/>
          <p:nvPr/>
        </p:nvSpPr>
        <p:spPr>
          <a:xfrm>
            <a:off x="12335435" y="3773829"/>
            <a:ext cx="12048565" cy="67922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marL="685800" marR="0" indent="-685800" algn="l" defTabSz="821531" rtl="0" fontAlgn="auto" latinLnBrk="0" hangingPunct="0">
              <a:lnSpc>
                <a:spcPct val="15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Object based</a:t>
            </a:r>
            <a:r>
              <a:rPr kumimoji="0" lang="en-US" sz="4800" b="0" i="0" u="none" strike="noStrike" cap="none" spc="0" normalizeH="0" dirty="0" smtClean="0">
                <a:ln>
                  <a:noFill/>
                </a:ln>
                <a:solidFill>
                  <a:srgbClr val="000000"/>
                </a:solidFill>
                <a:effectLst/>
                <a:uFillTx/>
                <a:latin typeface="Calibri" panose="020F0502020204030204" pitchFamily="34" charset="0"/>
                <a:cs typeface="Calibri" panose="020F0502020204030204" pitchFamily="34" charset="0"/>
                <a:sym typeface="Helvetica Neue"/>
              </a:rPr>
              <a:t> approach</a:t>
            </a:r>
          </a:p>
          <a:p>
            <a:pPr marL="685800" marR="0" indent="-685800" algn="l" defTabSz="821531" rtl="0" fontAlgn="auto" latinLnBrk="0" hangingPunct="0">
              <a:lnSpc>
                <a:spcPct val="150000"/>
              </a:lnSpc>
              <a:spcBef>
                <a:spcPts val="0"/>
              </a:spcBef>
              <a:spcAft>
                <a:spcPts val="0"/>
              </a:spcAft>
              <a:buClrTx/>
              <a:buSzTx/>
              <a:buFont typeface="Arial" panose="020B0604020202020204" pitchFamily="34" charset="0"/>
              <a:buChar char="•"/>
              <a:tabLst/>
            </a:pPr>
            <a:r>
              <a:rPr lang="en-US" sz="4800" b="0" baseline="0" dirty="0" smtClean="0">
                <a:latin typeface="Calibri" panose="020F0502020204030204" pitchFamily="34" charset="0"/>
                <a:cs typeface="Calibri" panose="020F0502020204030204" pitchFamily="34" charset="0"/>
              </a:rPr>
              <a:t>DAO</a:t>
            </a:r>
            <a:r>
              <a:rPr lang="en-US" sz="4800" b="0" dirty="0" smtClean="0">
                <a:latin typeface="Calibri" panose="020F0502020204030204" pitchFamily="34" charset="0"/>
                <a:cs typeface="Calibri" panose="020F0502020204030204" pitchFamily="34" charset="0"/>
              </a:rPr>
              <a:t> – Data Access Object – for MS Access</a:t>
            </a:r>
          </a:p>
          <a:p>
            <a:pPr marL="685800" indent="-685800" algn="l">
              <a:lnSpc>
                <a:spcPct val="150000"/>
              </a:lnSpc>
              <a:buFont typeface="Arial" panose="020B0604020202020204" pitchFamily="34" charset="0"/>
              <a:buChar char="•"/>
            </a:pPr>
            <a:r>
              <a:rPr kumimoji="0" lang="en-US" sz="48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RDO</a:t>
            </a:r>
            <a:r>
              <a:rPr lang="en-US" sz="4800" b="0" dirty="0">
                <a:latin typeface="Calibri" panose="020F0502020204030204" pitchFamily="34" charset="0"/>
                <a:cs typeface="Calibri" panose="020F0502020204030204" pitchFamily="34" charset="0"/>
              </a:rPr>
              <a:t> </a:t>
            </a:r>
            <a:r>
              <a:rPr lang="en-US" sz="4800" b="0" dirty="0" smtClean="0">
                <a:latin typeface="Calibri" panose="020F0502020204030204" pitchFamily="34" charset="0"/>
                <a:cs typeface="Calibri" panose="020F0502020204030204" pitchFamily="34" charset="0"/>
              </a:rPr>
              <a:t>– Remote Data Access Object – for Oracle and </a:t>
            </a:r>
            <a:r>
              <a:rPr lang="en-US" sz="4800" b="0" dirty="0" err="1" smtClean="0">
                <a:latin typeface="Calibri" panose="020F0502020204030204" pitchFamily="34" charset="0"/>
                <a:cs typeface="Calibri" panose="020F0502020204030204" pitchFamily="34" charset="0"/>
              </a:rPr>
              <a:t>SQLServer</a:t>
            </a:r>
            <a:endParaRPr lang="en-US" sz="4800" b="0" dirty="0" smtClean="0">
              <a:latin typeface="Calibri" panose="020F0502020204030204" pitchFamily="34" charset="0"/>
              <a:cs typeface="Calibri" panose="020F0502020204030204" pitchFamily="34" charset="0"/>
            </a:endParaRPr>
          </a:p>
          <a:p>
            <a:pPr marL="685800" indent="-685800" algn="l">
              <a:lnSpc>
                <a:spcPct val="150000"/>
              </a:lnSpc>
              <a:buFont typeface="Arial" panose="020B0604020202020204" pitchFamily="34" charset="0"/>
              <a:buChar char="•"/>
            </a:pPr>
            <a:r>
              <a:rPr kumimoji="0" lang="en-US" sz="48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Used only for Database Backend (not for csv, Excel </a:t>
            </a:r>
            <a:r>
              <a:rPr kumimoji="0" lang="en-US" sz="4800" b="0" i="0" u="none" strike="noStrike" cap="none" spc="0" normalizeH="0" baseline="0" dirty="0" err="1" smtClean="0">
                <a:ln>
                  <a:noFill/>
                </a:ln>
                <a:solidFill>
                  <a:srgbClr val="000000"/>
                </a:solidFill>
                <a:effectLst/>
                <a:uFillTx/>
                <a:latin typeface="Calibri" panose="020F0502020204030204" pitchFamily="34" charset="0"/>
                <a:cs typeface="Calibri" panose="020F0502020204030204" pitchFamily="34" charset="0"/>
                <a:sym typeface="Helvetica Neue"/>
              </a:rPr>
              <a:t>etc</a:t>
            </a:r>
            <a:r>
              <a:rPr kumimoji="0" lang="en-US" sz="48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a:t>
            </a:r>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val="290503699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724644" cy="1200329"/>
          </a:xfrm>
          <a:prstGeom prst="rect">
            <a:avLst/>
          </a:prstGeom>
        </p:spPr>
        <p:txBody>
          <a:bodyPr wrap="none">
            <a:spAutoFit/>
          </a:bodyPr>
          <a:lstStyle/>
          <a:p>
            <a:pPr algn="l"/>
            <a:r>
              <a:rPr lang="en-US" sz="7200" dirty="0" smtClean="0">
                <a:latin typeface="+mn-lt"/>
                <a:cs typeface="Courier New" panose="02070309020205020404" pitchFamily="49" charset="0"/>
              </a:rPr>
              <a:t>Brief History</a:t>
            </a:r>
            <a:endParaRPr lang="en-US" sz="7200" dirty="0">
              <a:latin typeface="+mn-lt"/>
              <a:cs typeface="Courier New" panose="02070309020205020404" pitchFamily="49" charset="0"/>
            </a:endParaRPr>
          </a:p>
        </p:txBody>
      </p:sp>
      <p:sp>
        <p:nvSpPr>
          <p:cNvPr id="3" name="Rectangle 2"/>
          <p:cNvSpPr/>
          <p:nvPr/>
        </p:nvSpPr>
        <p:spPr>
          <a:xfrm>
            <a:off x="3737653" y="3163824"/>
            <a:ext cx="5880136" cy="10608032"/>
          </a:xfrm>
          <a:prstGeom prst="rect">
            <a:avLst/>
          </a:prstGeom>
        </p:spPr>
        <p:txBody>
          <a:bodyPr wrap="none">
            <a:spAutoFit/>
          </a:bodyPr>
          <a:lstStyle/>
          <a:p>
            <a:pPr algn="l" hangingPunct="1">
              <a:lnSpc>
                <a:spcPct val="200000"/>
              </a:lnSpc>
              <a:spcBef>
                <a:spcPts val="700"/>
              </a:spcBef>
              <a:buClr>
                <a:srgbClr val="DA1F28"/>
              </a:buClr>
              <a:buSzPct val="60000"/>
              <a:defRPr/>
            </a:pPr>
            <a:r>
              <a:rPr lang="en-US" sz="6600" dirty="0" smtClean="0">
                <a:solidFill>
                  <a:schemeClr val="bg1">
                    <a:lumMod val="85000"/>
                  </a:schemeClr>
                </a:solidFill>
              </a:rPr>
              <a:t>Native Drivers</a:t>
            </a:r>
          </a:p>
          <a:p>
            <a:pPr algn="l" hangingPunct="1">
              <a:lnSpc>
                <a:spcPct val="200000"/>
              </a:lnSpc>
              <a:spcBef>
                <a:spcPts val="700"/>
              </a:spcBef>
              <a:buClr>
                <a:srgbClr val="DA1F28"/>
              </a:buClr>
              <a:buSzPct val="60000"/>
              <a:defRPr/>
            </a:pPr>
            <a:r>
              <a:rPr lang="en-US" sz="6600" dirty="0" smtClean="0">
                <a:solidFill>
                  <a:schemeClr val="bg1">
                    <a:lumMod val="85000"/>
                  </a:schemeClr>
                </a:solidFill>
              </a:rPr>
              <a:t>ODBC Drivers</a:t>
            </a:r>
          </a:p>
          <a:p>
            <a:pPr algn="l" hangingPunct="1">
              <a:lnSpc>
                <a:spcPct val="200000"/>
              </a:lnSpc>
              <a:spcBef>
                <a:spcPts val="700"/>
              </a:spcBef>
              <a:buClr>
                <a:srgbClr val="DA1F28"/>
              </a:buClr>
              <a:buSzPct val="60000"/>
              <a:defRPr/>
            </a:pPr>
            <a:r>
              <a:rPr lang="en-US" sz="6600" dirty="0" smtClean="0">
                <a:solidFill>
                  <a:schemeClr val="bg1">
                    <a:lumMod val="85000"/>
                  </a:schemeClr>
                </a:solidFill>
              </a:rPr>
              <a:t>DAO/RDO</a:t>
            </a:r>
          </a:p>
          <a:p>
            <a:pPr algn="l" hangingPunct="1">
              <a:lnSpc>
                <a:spcPct val="200000"/>
              </a:lnSpc>
              <a:spcBef>
                <a:spcPts val="700"/>
              </a:spcBef>
              <a:buClr>
                <a:srgbClr val="DA1F28"/>
              </a:buClr>
              <a:buSzPct val="60000"/>
              <a:defRPr/>
            </a:pPr>
            <a:r>
              <a:rPr lang="en-US" sz="6600" dirty="0" smtClean="0">
                <a:solidFill>
                  <a:schemeClr val="tx1"/>
                </a:solidFill>
              </a:rPr>
              <a:t>ADO</a:t>
            </a:r>
          </a:p>
          <a:p>
            <a:pPr algn="l" hangingPunct="1">
              <a:lnSpc>
                <a:spcPct val="200000"/>
              </a:lnSpc>
              <a:spcBef>
                <a:spcPts val="700"/>
              </a:spcBef>
              <a:buClr>
                <a:srgbClr val="DA1F28"/>
              </a:buClr>
              <a:buSzPct val="60000"/>
              <a:defRPr/>
            </a:pPr>
            <a:r>
              <a:rPr lang="en-US" sz="6600" dirty="0" smtClean="0">
                <a:solidFill>
                  <a:schemeClr val="bg1">
                    <a:lumMod val="85000"/>
                  </a:schemeClr>
                </a:solidFill>
              </a:rPr>
              <a:t>ADO.NET</a:t>
            </a:r>
            <a:endParaRPr lang="en-US" sz="6600" dirty="0">
              <a:solidFill>
                <a:schemeClr val="bg1">
                  <a:lumMod val="85000"/>
                </a:schemeClr>
              </a:solidFill>
            </a:endParaRPr>
          </a:p>
        </p:txBody>
      </p:sp>
      <p:cxnSp>
        <p:nvCxnSpPr>
          <p:cNvPr id="7" name="Straight Connector 6"/>
          <p:cNvCxnSpPr/>
          <p:nvPr/>
        </p:nvCxnSpPr>
        <p:spPr>
          <a:xfrm>
            <a:off x="10811435" y="4168589"/>
            <a:ext cx="0" cy="9466729"/>
          </a:xfrm>
          <a:prstGeom prst="line">
            <a:avLst/>
          </a:prstGeom>
          <a:noFill/>
          <a:ln w="25400" cap="flat">
            <a:solidFill>
              <a:schemeClr val="accent1">
                <a:lumMod val="50000"/>
              </a:schemeClr>
            </a:solidFill>
            <a:prstDash val="solid"/>
            <a:miter lim="400000"/>
          </a:ln>
          <a:effectLst/>
          <a:sp3d/>
        </p:spPr>
        <p:style>
          <a:lnRef idx="0">
            <a:scrgbClr r="0" g="0" b="0"/>
          </a:lnRef>
          <a:fillRef idx="0">
            <a:scrgbClr r="0" g="0" b="0"/>
          </a:fillRef>
          <a:effectRef idx="0">
            <a:scrgbClr r="0" g="0" b="0"/>
          </a:effectRef>
          <a:fontRef idx="none"/>
        </p:style>
      </p:cxnSp>
      <p:sp>
        <p:nvSpPr>
          <p:cNvPr id="9" name="TextBox 8"/>
          <p:cNvSpPr txBox="1"/>
          <p:nvPr/>
        </p:nvSpPr>
        <p:spPr>
          <a:xfrm>
            <a:off x="12335435" y="3773829"/>
            <a:ext cx="12048565" cy="5684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marL="685800" marR="0" indent="-685800" algn="l" defTabSz="821531" rtl="0" fontAlgn="auto" latinLnBrk="0" hangingPunct="0">
              <a:lnSpc>
                <a:spcPct val="15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ActiveX Data Object</a:t>
            </a:r>
          </a:p>
          <a:p>
            <a:pPr marL="685800" marR="0" indent="-685800" algn="l" defTabSz="821531" rtl="0" fontAlgn="auto" latinLnBrk="0" hangingPunct="0">
              <a:lnSpc>
                <a:spcPct val="15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Common Object Model for All Database</a:t>
            </a:r>
          </a:p>
          <a:p>
            <a:pPr marL="685800" indent="-685800" algn="l">
              <a:lnSpc>
                <a:spcPct val="150000"/>
              </a:lnSpc>
              <a:buFont typeface="Arial" panose="020B0604020202020204" pitchFamily="34" charset="0"/>
              <a:buChar char="•"/>
            </a:pPr>
            <a:r>
              <a:rPr lang="en-US" sz="4800" b="0" dirty="0" smtClean="0">
                <a:latin typeface="Calibri" panose="020F0502020204030204" pitchFamily="34" charset="0"/>
                <a:cs typeface="Calibri" panose="020F0502020204030204" pitchFamily="34" charset="0"/>
              </a:rPr>
              <a:t>Uses Ole-Db </a:t>
            </a:r>
            <a:r>
              <a:rPr lang="en-US" sz="4800" b="0" dirty="0">
                <a:latin typeface="Calibri" panose="020F0502020204030204" pitchFamily="34" charset="0"/>
                <a:cs typeface="Calibri" panose="020F0502020204030204" pitchFamily="34" charset="0"/>
              </a:rPr>
              <a:t>Provider </a:t>
            </a:r>
            <a:r>
              <a:rPr lang="en-US" sz="4800" b="0" i="1" dirty="0">
                <a:latin typeface="Calibri" panose="020F0502020204030204" pitchFamily="34" charset="0"/>
                <a:cs typeface="Calibri" panose="020F0502020204030204" pitchFamily="34" charset="0"/>
              </a:rPr>
              <a:t>(Object Linking and Embedding, Database)</a:t>
            </a:r>
            <a:endParaRPr lang="en-US" sz="4800" b="0" i="1" dirty="0" smtClean="0">
              <a:latin typeface="Calibri" panose="020F0502020204030204" pitchFamily="34" charset="0"/>
              <a:cs typeface="Calibri" panose="020F0502020204030204" pitchFamily="34" charset="0"/>
            </a:endParaRPr>
          </a:p>
          <a:p>
            <a:pPr marL="685800" marR="0" indent="-685800" algn="l" defTabSz="821531" rtl="0" fontAlgn="auto" latinLnBrk="0" hangingPunct="0">
              <a:lnSpc>
                <a:spcPct val="15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Can</a:t>
            </a:r>
            <a:r>
              <a:rPr kumimoji="0" lang="en-US" sz="4800" b="0" i="0" u="none" strike="noStrike" cap="none" spc="0" normalizeH="0" dirty="0" smtClean="0">
                <a:ln>
                  <a:noFill/>
                </a:ln>
                <a:solidFill>
                  <a:srgbClr val="000000"/>
                </a:solidFill>
                <a:effectLst/>
                <a:uFillTx/>
                <a:latin typeface="Calibri" panose="020F0502020204030204" pitchFamily="34" charset="0"/>
                <a:cs typeface="Calibri" panose="020F0502020204030204" pitchFamily="34" charset="0"/>
                <a:sym typeface="Helvetica Neue"/>
              </a:rPr>
              <a:t> be used with Excel, CSV.</a:t>
            </a:r>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val="227031188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5724644" cy="1200329"/>
          </a:xfrm>
          <a:prstGeom prst="rect">
            <a:avLst/>
          </a:prstGeom>
        </p:spPr>
        <p:txBody>
          <a:bodyPr wrap="none">
            <a:spAutoFit/>
          </a:bodyPr>
          <a:lstStyle/>
          <a:p>
            <a:pPr algn="l"/>
            <a:r>
              <a:rPr lang="en-US" sz="7200" dirty="0" smtClean="0">
                <a:latin typeface="+mn-lt"/>
                <a:cs typeface="Courier New" panose="02070309020205020404" pitchFamily="49" charset="0"/>
              </a:rPr>
              <a:t>Brief History</a:t>
            </a:r>
            <a:endParaRPr lang="en-US" sz="7200" dirty="0">
              <a:latin typeface="+mn-lt"/>
              <a:cs typeface="Courier New" panose="02070309020205020404" pitchFamily="49" charset="0"/>
            </a:endParaRPr>
          </a:p>
        </p:txBody>
      </p:sp>
      <p:sp>
        <p:nvSpPr>
          <p:cNvPr id="3" name="Rectangle 2"/>
          <p:cNvSpPr/>
          <p:nvPr/>
        </p:nvSpPr>
        <p:spPr>
          <a:xfrm>
            <a:off x="3737653" y="3163824"/>
            <a:ext cx="5880136" cy="10608032"/>
          </a:xfrm>
          <a:prstGeom prst="rect">
            <a:avLst/>
          </a:prstGeom>
        </p:spPr>
        <p:txBody>
          <a:bodyPr wrap="none">
            <a:spAutoFit/>
          </a:bodyPr>
          <a:lstStyle/>
          <a:p>
            <a:pPr algn="l" hangingPunct="1">
              <a:lnSpc>
                <a:spcPct val="200000"/>
              </a:lnSpc>
              <a:spcBef>
                <a:spcPts val="700"/>
              </a:spcBef>
              <a:buClr>
                <a:srgbClr val="DA1F28"/>
              </a:buClr>
              <a:buSzPct val="60000"/>
              <a:defRPr/>
            </a:pPr>
            <a:r>
              <a:rPr lang="en-US" sz="6600" dirty="0" smtClean="0">
                <a:solidFill>
                  <a:schemeClr val="bg1">
                    <a:lumMod val="85000"/>
                  </a:schemeClr>
                </a:solidFill>
              </a:rPr>
              <a:t>Native Drivers</a:t>
            </a:r>
          </a:p>
          <a:p>
            <a:pPr algn="l" hangingPunct="1">
              <a:lnSpc>
                <a:spcPct val="200000"/>
              </a:lnSpc>
              <a:spcBef>
                <a:spcPts val="700"/>
              </a:spcBef>
              <a:buClr>
                <a:srgbClr val="DA1F28"/>
              </a:buClr>
              <a:buSzPct val="60000"/>
              <a:defRPr/>
            </a:pPr>
            <a:r>
              <a:rPr lang="en-US" sz="6600" dirty="0" smtClean="0">
                <a:solidFill>
                  <a:schemeClr val="bg1">
                    <a:lumMod val="85000"/>
                  </a:schemeClr>
                </a:solidFill>
              </a:rPr>
              <a:t>ODBC Drivers</a:t>
            </a:r>
          </a:p>
          <a:p>
            <a:pPr algn="l" hangingPunct="1">
              <a:lnSpc>
                <a:spcPct val="200000"/>
              </a:lnSpc>
              <a:spcBef>
                <a:spcPts val="700"/>
              </a:spcBef>
              <a:buClr>
                <a:srgbClr val="DA1F28"/>
              </a:buClr>
              <a:buSzPct val="60000"/>
              <a:defRPr/>
            </a:pPr>
            <a:r>
              <a:rPr lang="en-US" sz="6600" dirty="0" smtClean="0">
                <a:solidFill>
                  <a:schemeClr val="bg1">
                    <a:lumMod val="85000"/>
                  </a:schemeClr>
                </a:solidFill>
              </a:rPr>
              <a:t>DAO/RDO</a:t>
            </a:r>
          </a:p>
          <a:p>
            <a:pPr algn="l" hangingPunct="1">
              <a:lnSpc>
                <a:spcPct val="200000"/>
              </a:lnSpc>
              <a:spcBef>
                <a:spcPts val="700"/>
              </a:spcBef>
              <a:buClr>
                <a:srgbClr val="DA1F28"/>
              </a:buClr>
              <a:buSzPct val="60000"/>
              <a:defRPr/>
            </a:pPr>
            <a:r>
              <a:rPr lang="en-US" sz="6600" dirty="0" smtClean="0">
                <a:solidFill>
                  <a:schemeClr val="bg1">
                    <a:lumMod val="85000"/>
                  </a:schemeClr>
                </a:solidFill>
              </a:rPr>
              <a:t>ADO</a:t>
            </a:r>
          </a:p>
          <a:p>
            <a:pPr algn="l" hangingPunct="1">
              <a:lnSpc>
                <a:spcPct val="200000"/>
              </a:lnSpc>
              <a:spcBef>
                <a:spcPts val="700"/>
              </a:spcBef>
              <a:buClr>
                <a:srgbClr val="DA1F28"/>
              </a:buClr>
              <a:buSzPct val="60000"/>
              <a:defRPr/>
            </a:pPr>
            <a:r>
              <a:rPr lang="en-US" sz="6600" dirty="0" smtClean="0">
                <a:solidFill>
                  <a:schemeClr val="tx1"/>
                </a:solidFill>
              </a:rPr>
              <a:t>ADO.NET</a:t>
            </a:r>
            <a:endParaRPr lang="en-US" sz="6600" dirty="0">
              <a:solidFill>
                <a:schemeClr val="tx1"/>
              </a:solidFill>
            </a:endParaRPr>
          </a:p>
        </p:txBody>
      </p:sp>
      <p:cxnSp>
        <p:nvCxnSpPr>
          <p:cNvPr id="7" name="Straight Connector 6"/>
          <p:cNvCxnSpPr/>
          <p:nvPr/>
        </p:nvCxnSpPr>
        <p:spPr>
          <a:xfrm>
            <a:off x="10811435" y="4168589"/>
            <a:ext cx="0" cy="9466729"/>
          </a:xfrm>
          <a:prstGeom prst="line">
            <a:avLst/>
          </a:prstGeom>
          <a:noFill/>
          <a:ln w="25400" cap="flat">
            <a:solidFill>
              <a:schemeClr val="accent1">
                <a:lumMod val="50000"/>
              </a:schemeClr>
            </a:solidFill>
            <a:prstDash val="solid"/>
            <a:miter lim="400000"/>
          </a:ln>
          <a:effectLst/>
          <a:sp3d/>
        </p:spPr>
        <p:style>
          <a:lnRef idx="0">
            <a:scrgbClr r="0" g="0" b="0"/>
          </a:lnRef>
          <a:fillRef idx="0">
            <a:scrgbClr r="0" g="0" b="0"/>
          </a:fillRef>
          <a:effectRef idx="0">
            <a:scrgbClr r="0" g="0" b="0"/>
          </a:effectRef>
          <a:fontRef idx="none"/>
        </p:style>
      </p:cxnSp>
      <p:sp>
        <p:nvSpPr>
          <p:cNvPr id="9" name="TextBox 8"/>
          <p:cNvSpPr txBox="1"/>
          <p:nvPr/>
        </p:nvSpPr>
        <p:spPr>
          <a:xfrm>
            <a:off x="12335435" y="3773829"/>
            <a:ext cx="12048565" cy="19909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algn="l">
              <a:lnSpc>
                <a:spcPct val="150000"/>
              </a:lnSpc>
            </a:pPr>
            <a:r>
              <a:rPr lang="en-US" sz="4000" b="0" dirty="0"/>
              <a:t>ADO.NET is an object-oriented set of libraries that allows you to interact with data </a:t>
            </a:r>
            <a:r>
              <a:rPr lang="en-US" sz="4000" b="0" dirty="0" smtClean="0"/>
              <a:t>sources like….</a:t>
            </a:r>
            <a:endParaRPr kumimoji="0" lang="en-US" sz="60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
        <p:nvSpPr>
          <p:cNvPr id="4" name="Rounded Rectangle 3"/>
          <p:cNvSpPr/>
          <p:nvPr/>
        </p:nvSpPr>
        <p:spPr>
          <a:xfrm>
            <a:off x="12327416" y="6045116"/>
            <a:ext cx="2567682" cy="772551"/>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Neue Medium"/>
              </a:rPr>
              <a:t>Database</a:t>
            </a:r>
            <a:endParaRPr kumimoji="0" lang="en-US" sz="36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0" name="Rounded Rectangle 9"/>
          <p:cNvSpPr/>
          <p:nvPr/>
        </p:nvSpPr>
        <p:spPr>
          <a:xfrm>
            <a:off x="15247079" y="6045116"/>
            <a:ext cx="2567682" cy="772551"/>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Neue Medium"/>
              </a:rPr>
              <a:t>XML</a:t>
            </a:r>
            <a:endParaRPr kumimoji="0" lang="en-US" sz="36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1" name="Rounded Rectangle 10"/>
          <p:cNvSpPr/>
          <p:nvPr/>
        </p:nvSpPr>
        <p:spPr>
          <a:xfrm>
            <a:off x="18166742" y="6045116"/>
            <a:ext cx="2567682" cy="772551"/>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Neue Medium"/>
              </a:rPr>
              <a:t>Excel</a:t>
            </a:r>
            <a:endParaRPr kumimoji="0" lang="en-US" sz="36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2" name="Rounded Rectangle 11"/>
          <p:cNvSpPr/>
          <p:nvPr/>
        </p:nvSpPr>
        <p:spPr>
          <a:xfrm>
            <a:off x="21086405" y="6045116"/>
            <a:ext cx="2567682" cy="772551"/>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Neue Medium"/>
              </a:rPr>
              <a:t>CSV</a:t>
            </a:r>
            <a:endParaRPr kumimoji="0" lang="en-US" sz="3600" b="0" i="0" u="none" strike="noStrike" cap="none" spc="0" normalizeH="0" baseline="0" dirty="0">
              <a:ln>
                <a:noFill/>
              </a:ln>
              <a:solidFill>
                <a:srgbClr val="FFFFFF"/>
              </a:solidFill>
              <a:effectLst/>
              <a:uFillTx/>
              <a:latin typeface="+mn-lt"/>
              <a:ea typeface="+mn-ea"/>
              <a:cs typeface="+mn-cs"/>
              <a:sym typeface="Helvetica Neue Medium"/>
            </a:endParaRPr>
          </a:p>
        </p:txBody>
      </p:sp>
      <p:grpSp>
        <p:nvGrpSpPr>
          <p:cNvPr id="15" name="Group 14"/>
          <p:cNvGrpSpPr/>
          <p:nvPr/>
        </p:nvGrpSpPr>
        <p:grpSpPr>
          <a:xfrm>
            <a:off x="13500313" y="6817667"/>
            <a:ext cx="5815800" cy="4325818"/>
            <a:chOff x="13500313" y="6817667"/>
            <a:chExt cx="5815800" cy="4325818"/>
          </a:xfrm>
        </p:grpSpPr>
        <p:cxnSp>
          <p:nvCxnSpPr>
            <p:cNvPr id="6" name="Straight Connector 5"/>
            <p:cNvCxnSpPr>
              <a:stCxn id="4" idx="2"/>
            </p:cNvCxnSpPr>
            <p:nvPr/>
          </p:nvCxnSpPr>
          <p:spPr>
            <a:xfrm>
              <a:off x="13611257" y="6817667"/>
              <a:ext cx="0" cy="3267627"/>
            </a:xfrm>
            <a:prstGeom prst="line">
              <a:avLst/>
            </a:prstGeom>
            <a:noFill/>
            <a:ln w="254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sp>
          <p:nvSpPr>
            <p:cNvPr id="13" name="TextBox 12"/>
            <p:cNvSpPr txBox="1"/>
            <p:nvPr/>
          </p:nvSpPr>
          <p:spPr>
            <a:xfrm>
              <a:off x="13500313" y="7305897"/>
              <a:ext cx="5815800" cy="3837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marR="0" indent="-571500" algn="l" defTabSz="821531" rtl="0" fontAlgn="auto" latinLnBrk="0" hangingPunct="0">
                <a:lnSpc>
                  <a:spcPct val="100000"/>
                </a:lnSpc>
                <a:spcBef>
                  <a:spcPts val="0"/>
                </a:spcBef>
                <a:spcAft>
                  <a:spcPts val="0"/>
                </a:spcAft>
                <a:buClr>
                  <a:schemeClr val="accent1"/>
                </a:buClr>
                <a:buSzTx/>
                <a:buFont typeface="Wingdings" panose="05000000000000000000" pitchFamily="2" charset="2"/>
                <a:buChar char="§"/>
                <a:tabLst/>
              </a:pPr>
              <a:r>
                <a:rPr kumimoji="0" lang="en-US" sz="40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MS SQL Server</a:t>
              </a:r>
            </a:p>
            <a:p>
              <a:pPr marL="571500" marR="0" indent="-571500" algn="l" defTabSz="821531" rtl="0" fontAlgn="auto" latinLnBrk="0" hangingPunct="0">
                <a:lnSpc>
                  <a:spcPct val="100000"/>
                </a:lnSpc>
                <a:spcBef>
                  <a:spcPts val="0"/>
                </a:spcBef>
                <a:spcAft>
                  <a:spcPts val="0"/>
                </a:spcAft>
                <a:buClr>
                  <a:schemeClr val="accent1"/>
                </a:buClr>
                <a:buSzTx/>
                <a:buFont typeface="Wingdings" panose="05000000000000000000" pitchFamily="2" charset="2"/>
                <a:buChar char="§"/>
                <a:tabLst/>
              </a:pPr>
              <a:r>
                <a:rPr lang="en-US" sz="4000" b="0" dirty="0" smtClean="0">
                  <a:latin typeface="Calibri" panose="020F0502020204030204" pitchFamily="34" charset="0"/>
                  <a:cs typeface="Calibri" panose="020F0502020204030204" pitchFamily="34" charset="0"/>
                </a:rPr>
                <a:t>Oracle</a:t>
              </a:r>
            </a:p>
            <a:p>
              <a:pPr marL="571500" marR="0" indent="-571500" algn="l" defTabSz="821531" rtl="0" fontAlgn="auto" latinLnBrk="0" hangingPunct="0">
                <a:lnSpc>
                  <a:spcPct val="100000"/>
                </a:lnSpc>
                <a:spcBef>
                  <a:spcPts val="0"/>
                </a:spcBef>
                <a:spcAft>
                  <a:spcPts val="0"/>
                </a:spcAft>
                <a:buClr>
                  <a:schemeClr val="accent1"/>
                </a:buClr>
                <a:buSzTx/>
                <a:buFont typeface="Wingdings" panose="05000000000000000000" pitchFamily="2" charset="2"/>
                <a:buChar char="§"/>
                <a:tabLst/>
              </a:pPr>
              <a:r>
                <a:rPr kumimoji="0" lang="en-US" sz="40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IBM DB2</a:t>
              </a:r>
            </a:p>
            <a:p>
              <a:pPr marL="571500" marR="0" indent="-571500" algn="l" defTabSz="821531" rtl="0" fontAlgn="auto" latinLnBrk="0" hangingPunct="0">
                <a:lnSpc>
                  <a:spcPct val="100000"/>
                </a:lnSpc>
                <a:spcBef>
                  <a:spcPts val="0"/>
                </a:spcBef>
                <a:spcAft>
                  <a:spcPts val="0"/>
                </a:spcAft>
                <a:buClr>
                  <a:schemeClr val="accent1"/>
                </a:buClr>
                <a:buSzTx/>
                <a:buFont typeface="Wingdings" panose="05000000000000000000" pitchFamily="2" charset="2"/>
                <a:buChar char="§"/>
                <a:tabLst/>
              </a:pPr>
              <a:r>
                <a:rPr lang="en-US" sz="4000" b="0" dirty="0" err="1" smtClean="0">
                  <a:latin typeface="Calibri" panose="020F0502020204030204" pitchFamily="34" charset="0"/>
                  <a:cs typeface="Calibri" panose="020F0502020204030204" pitchFamily="34" charset="0"/>
                </a:rPr>
                <a:t>MySql</a:t>
              </a:r>
              <a:endParaRPr lang="en-US" sz="4000" b="0" dirty="0" smtClean="0">
                <a:latin typeface="Calibri" panose="020F0502020204030204" pitchFamily="34" charset="0"/>
                <a:cs typeface="Calibri" panose="020F0502020204030204" pitchFamily="34" charset="0"/>
              </a:endParaRPr>
            </a:p>
            <a:p>
              <a:pPr marL="571500" marR="0" indent="-571500" algn="l" defTabSz="821531" rtl="0" fontAlgn="auto" latinLnBrk="0" hangingPunct="0">
                <a:lnSpc>
                  <a:spcPct val="100000"/>
                </a:lnSpc>
                <a:spcBef>
                  <a:spcPts val="0"/>
                </a:spcBef>
                <a:spcAft>
                  <a:spcPts val="0"/>
                </a:spcAft>
                <a:buClr>
                  <a:schemeClr val="accent1"/>
                </a:buClr>
                <a:buSzTx/>
                <a:buFont typeface="Wingdings" panose="05000000000000000000" pitchFamily="2" charset="2"/>
                <a:buChar char="§"/>
                <a:tabLst/>
              </a:pPr>
              <a:r>
                <a:rPr kumimoji="0" lang="en-US" sz="40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Access</a:t>
              </a:r>
            </a:p>
            <a:p>
              <a:pPr marR="0" algn="l" defTabSz="821531" rtl="0" fontAlgn="auto" latinLnBrk="0" hangingPunct="0">
                <a:lnSpc>
                  <a:spcPct val="100000"/>
                </a:lnSpc>
                <a:spcBef>
                  <a:spcPts val="0"/>
                </a:spcBef>
                <a:spcAft>
                  <a:spcPts val="0"/>
                </a:spcAft>
                <a:buClrTx/>
                <a:buSzTx/>
                <a:tabLst/>
              </a:pPr>
              <a:r>
                <a:rPr lang="en-US" sz="4000" b="0" dirty="0" smtClean="0">
                  <a:latin typeface="Calibri" panose="020F0502020204030204" pitchFamily="34" charset="0"/>
                  <a:cs typeface="Calibri" panose="020F0502020204030204" pitchFamily="34" charset="0"/>
                </a:rPr>
                <a:t>…..… …… …..</a:t>
              </a:r>
              <a:endParaRPr kumimoji="0" lang="en-US" sz="40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grpSp>
    </p:spTree>
    <p:extLst>
      <p:ext uri="{BB962C8B-B14F-4D97-AF65-F5344CB8AC3E}">
        <p14:creationId xmlns:p14="http://schemas.microsoft.com/office/powerpoint/2010/main" val="176141490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392467" y="6047202"/>
            <a:ext cx="5684248"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ADO.NET</a:t>
            </a:r>
            <a:endParaRPr lang="en-US" sz="9600" dirty="0">
              <a:solidFill>
                <a:schemeClr val="tx2"/>
              </a:solidFill>
            </a:endParaRPr>
          </a:p>
        </p:txBody>
      </p:sp>
      <p:sp>
        <p:nvSpPr>
          <p:cNvPr id="2" name="Rectangle 1"/>
          <p:cNvSpPr/>
          <p:nvPr/>
        </p:nvSpPr>
        <p:spPr>
          <a:xfrm>
            <a:off x="3510681" y="1042306"/>
            <a:ext cx="9366667" cy="1200329"/>
          </a:xfrm>
          <a:prstGeom prst="rect">
            <a:avLst/>
          </a:prstGeom>
        </p:spPr>
        <p:txBody>
          <a:bodyPr wrap="none">
            <a:spAutoFit/>
          </a:bodyPr>
          <a:lstStyle/>
          <a:p>
            <a:pPr algn="l"/>
            <a:r>
              <a:rPr lang="en-US" sz="7200" dirty="0" smtClean="0">
                <a:latin typeface="+mn-lt"/>
                <a:cs typeface="Courier New" panose="02070309020205020404" pitchFamily="49" charset="0"/>
              </a:rPr>
              <a:t>Benefits of ADO.NET</a:t>
            </a:r>
            <a:endParaRPr lang="en-US" sz="7200" dirty="0">
              <a:latin typeface="+mn-lt"/>
              <a:cs typeface="Courier New" panose="02070309020205020404" pitchFamily="49" charset="0"/>
            </a:endParaRPr>
          </a:p>
        </p:txBody>
      </p:sp>
      <p:sp>
        <p:nvSpPr>
          <p:cNvPr id="16" name="Rounded Rectangle 15"/>
          <p:cNvSpPr/>
          <p:nvPr/>
        </p:nvSpPr>
        <p:spPr>
          <a:xfrm>
            <a:off x="3989505" y="3540517"/>
            <a:ext cx="3566160" cy="1097280"/>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Scalability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7" name="Rounded Rectangle 16"/>
          <p:cNvSpPr/>
          <p:nvPr/>
        </p:nvSpPr>
        <p:spPr>
          <a:xfrm>
            <a:off x="9412941" y="5408016"/>
            <a:ext cx="9092083" cy="976862"/>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Data Source Independence</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8" name="Rounded Rectangle 17"/>
          <p:cNvSpPr/>
          <p:nvPr/>
        </p:nvSpPr>
        <p:spPr>
          <a:xfrm>
            <a:off x="8041766" y="3517037"/>
            <a:ext cx="5400546" cy="1097280"/>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Interoperability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9" name="Rounded Rectangle 18"/>
          <p:cNvSpPr/>
          <p:nvPr/>
        </p:nvSpPr>
        <p:spPr>
          <a:xfrm>
            <a:off x="13928413" y="3561486"/>
            <a:ext cx="4576611" cy="1097280"/>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Performance</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0" name="Rounded Rectangle 19"/>
          <p:cNvSpPr/>
          <p:nvPr/>
        </p:nvSpPr>
        <p:spPr>
          <a:xfrm>
            <a:off x="3989505" y="5408016"/>
            <a:ext cx="4798325" cy="976862"/>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smtClean="0">
                <a:ln>
                  <a:noFill/>
                </a:ln>
                <a:solidFill>
                  <a:srgbClr val="FFFFFF"/>
                </a:solidFill>
                <a:effectLst/>
                <a:uFillTx/>
                <a:latin typeface="+mn-lt"/>
                <a:ea typeface="+mn-ea"/>
                <a:cs typeface="+mn-cs"/>
                <a:sym typeface="Helvetica Neue Medium"/>
              </a:rPr>
              <a:t>Maintainability</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1" name="Rounded Rectangle 20"/>
          <p:cNvSpPr/>
          <p:nvPr/>
        </p:nvSpPr>
        <p:spPr>
          <a:xfrm>
            <a:off x="13706699" y="7134128"/>
            <a:ext cx="4798325" cy="976862"/>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800" b="0" dirty="0" smtClean="0">
                <a:solidFill>
                  <a:srgbClr val="FFFFFF"/>
                </a:solidFill>
                <a:latin typeface="+mn-lt"/>
                <a:ea typeface="+mn-ea"/>
                <a:cs typeface="+mn-cs"/>
                <a:sym typeface="Helvetica Neue Medium"/>
              </a:rPr>
              <a:t>Disconnected</a:t>
            </a:r>
            <a:endParaRPr kumimoji="0" lang="en-US" sz="4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3" name="Rounded Rectangle 22"/>
          <p:cNvSpPr/>
          <p:nvPr/>
        </p:nvSpPr>
        <p:spPr>
          <a:xfrm>
            <a:off x="3989505" y="7155097"/>
            <a:ext cx="9092083" cy="976862"/>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800" b="0" dirty="0">
                <a:solidFill>
                  <a:srgbClr val="FFFFFF"/>
                </a:solidFill>
                <a:latin typeface="+mn-lt"/>
                <a:ea typeface="+mn-ea"/>
                <a:cs typeface="+mn-cs"/>
                <a:sym typeface="Helvetica Neue Medium"/>
              </a:rPr>
              <a:t>Optimized SQL Provider</a:t>
            </a:r>
          </a:p>
        </p:txBody>
      </p:sp>
    </p:spTree>
    <p:extLst>
      <p:ext uri="{BB962C8B-B14F-4D97-AF65-F5344CB8AC3E}">
        <p14:creationId xmlns:p14="http://schemas.microsoft.com/office/powerpoint/2010/main" val="3124563190"/>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4225</TotalTime>
  <Words>1493</Words>
  <Application>Microsoft Office PowerPoint</Application>
  <PresentationFormat>Custom</PresentationFormat>
  <Paragraphs>334</Paragraphs>
  <Slides>29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Arial</vt:lpstr>
      <vt:lpstr>Calibri</vt:lpstr>
      <vt:lpstr>Consolas</vt:lpstr>
      <vt:lpstr>Courier New</vt:lpstr>
      <vt:lpstr>Helvetica</vt:lpstr>
      <vt:lpstr>Helvetica Light</vt:lpstr>
      <vt:lpstr>Helvetica Neue</vt:lpstr>
      <vt:lpstr>Helvetica Neue Light</vt:lpstr>
      <vt:lpstr>Helvetica Neue Medium</vt:lpstr>
      <vt:lpstr>Helvetica Neue Thin</vt:lpstr>
      <vt:lpstr>Times</vt:lpstr>
      <vt:lpstr>Times New Roman</vt:lpstr>
      <vt:lpstr>Wingdings</vt:lpstr>
      <vt:lpstr>White</vt:lpstr>
      <vt:lpstr>.NET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dc:title>
  <cp:lastModifiedBy>Chirag Patel</cp:lastModifiedBy>
  <cp:revision>343</cp:revision>
  <dcterms:modified xsi:type="dcterms:W3CDTF">2019-02-04T04:29:31Z</dcterms:modified>
</cp:coreProperties>
</file>