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drawing5.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Default Extension="wdp" ContentType="image/vnd.ms-photo"/>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drawing6.xml" ContentType="application/vnd.ms-office.drawingml.diagramDrawing+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diagrams/drawing4.xml" ContentType="application/vnd.ms-office.drawingml.diagramDrawing+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256" r:id="rId2"/>
    <p:sldId id="257" r:id="rId3"/>
    <p:sldId id="259" r:id="rId4"/>
    <p:sldId id="260" r:id="rId5"/>
    <p:sldId id="261" r:id="rId6"/>
    <p:sldId id="262" r:id="rId7"/>
    <p:sldId id="264" r:id="rId8"/>
    <p:sldId id="263"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8" r:id="rId30"/>
    <p:sldId id="287" r:id="rId31"/>
    <p:sldId id="289" r:id="rId32"/>
    <p:sldId id="290" r:id="rId33"/>
    <p:sldId id="291" r:id="rId34"/>
    <p:sldId id="286" r:id="rId35"/>
    <p:sldId id="285"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85" autoAdjust="0"/>
    <p:restoredTop sz="84973" autoAdjust="0"/>
  </p:normalViewPr>
  <p:slideViewPr>
    <p:cSldViewPr snapToGrid="0">
      <p:cViewPr>
        <p:scale>
          <a:sx n="35" d="100"/>
          <a:sy n="35" d="100"/>
        </p:scale>
        <p:origin x="-402" y="-60"/>
      </p:cViewPr>
      <p:guideLst>
        <p:guide orient="horz" pos="4320"/>
        <p:guide pos="7680"/>
      </p:guideLst>
    </p:cSldViewPr>
  </p:slideViewPr>
  <p:outlineViewPr>
    <p:cViewPr>
      <p:scale>
        <a:sx n="33" d="100"/>
        <a:sy n="33" d="100"/>
      </p:scale>
      <p:origin x="0" y="354"/>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colorful1#1" csCatId="colorful" phldr="1"/>
      <dgm:spPr/>
      <dgm:t>
        <a:bodyPr/>
        <a:lstStyle/>
        <a:p>
          <a:endParaRPr lang="en-US"/>
        </a:p>
      </dgm:t>
    </dgm:pt>
    <dgm:pt modelId="{44F4053D-BF30-4926-B9BE-5DE3F4D01E2F}">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1.Page Request</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2.Start</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dirty="0" smtClean="0">
              <a:solidFill>
                <a:schemeClr val="accent1">
                  <a:lumMod val="50000"/>
                </a:schemeClr>
              </a:solidFill>
              <a:latin typeface="Calibri" panose="020F0502020204030204" pitchFamily="34" charset="0"/>
              <a:cs typeface="Calibri" panose="020F0502020204030204" pitchFamily="34" charset="0"/>
            </a:rPr>
            <a:t>3.Initialization</a:t>
          </a:r>
          <a:endParaRPr lang="en-US" sz="2000" b="1" dirty="0">
            <a:solidFill>
              <a:schemeClr val="accent1">
                <a:lumMod val="50000"/>
              </a:schemeClr>
            </a:solidFill>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4.Load</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dirty="0" smtClean="0">
              <a:solidFill>
                <a:schemeClr val="accent1">
                  <a:lumMod val="50000"/>
                </a:schemeClr>
              </a:solidFill>
              <a:latin typeface="Calibri" panose="020F0502020204030204" pitchFamily="34" charset="0"/>
              <a:cs typeface="Calibri" panose="020F0502020204030204" pitchFamily="34" charset="0"/>
            </a:rPr>
            <a:t>5.Postback Event Handling</a:t>
          </a:r>
          <a:endParaRPr lang="en-US" sz="2800" b="1" dirty="0">
            <a:solidFill>
              <a:schemeClr val="accent1">
                <a:lumMod val="50000"/>
              </a:schemeClr>
            </a:solidFill>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dirty="0" smtClean="0">
              <a:solidFill>
                <a:schemeClr val="accent1">
                  <a:lumMod val="50000"/>
                </a:schemeClr>
              </a:solidFill>
              <a:latin typeface="Calibri" panose="020F0502020204030204" pitchFamily="34" charset="0"/>
              <a:cs typeface="Calibri" panose="020F0502020204030204" pitchFamily="34" charset="0"/>
            </a:rPr>
            <a:t>6.Rendering</a:t>
          </a:r>
          <a:endParaRPr lang="en-US" sz="2800" b="1" dirty="0">
            <a:solidFill>
              <a:schemeClr val="accent1">
                <a:lumMod val="50000"/>
              </a:schemeClr>
            </a:solidFill>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dirty="0" smtClean="0">
              <a:solidFill>
                <a:schemeClr val="accent1">
                  <a:lumMod val="50000"/>
                </a:schemeClr>
              </a:solidFill>
              <a:latin typeface="Calibri" panose="020F0502020204030204" pitchFamily="34" charset="0"/>
              <a:cs typeface="Calibri" panose="020F0502020204030204" pitchFamily="34" charset="0"/>
            </a:rPr>
            <a:t>7.Unload</a:t>
          </a:r>
          <a:endParaRPr lang="en-US" sz="3200" b="1" dirty="0">
            <a:solidFill>
              <a:schemeClr val="accent1">
                <a:lumMod val="50000"/>
              </a:schemeClr>
            </a:solidFill>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1.Page Request</a:t>
          </a:r>
          <a:endParaRPr lang="en-US" sz="3200" b="1" dirty="0">
            <a:solidFill>
              <a:schemeClr val="bg1"/>
            </a:solidFill>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2.Start</a:t>
          </a:r>
          <a:endParaRPr lang="en-US" sz="3200" b="1" dirty="0">
            <a:solidFill>
              <a:schemeClr val="bg1"/>
            </a:solidFill>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a:solidFill>
          <a:schemeClr val="accent1">
            <a:lumMod val="50000"/>
          </a:schemeClr>
        </a:solidFill>
      </dgm:spPr>
      <dgm:t>
        <a:bodyPr/>
        <a:lstStyle/>
        <a:p>
          <a:r>
            <a:rPr lang="en-US" sz="2000" b="1" smtClean="0">
              <a:solidFill>
                <a:schemeClr val="bg1"/>
              </a:solidFill>
              <a:latin typeface="Calibri" panose="020F0502020204030204" pitchFamily="34" charset="0"/>
              <a:cs typeface="Calibri" panose="020F0502020204030204" pitchFamily="34" charset="0"/>
            </a:rPr>
            <a:t>3.Initialization</a:t>
          </a:r>
          <a:endParaRPr lang="en-US" sz="2000" b="1" dirty="0">
            <a:solidFill>
              <a:schemeClr val="bg1"/>
            </a:solidFill>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4.Load</a:t>
          </a:r>
          <a:endParaRPr lang="en-US" sz="3200" b="1" dirty="0">
            <a:solidFill>
              <a:schemeClr val="bg1"/>
            </a:solidFill>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a:solidFill>
          <a:schemeClr val="accent1">
            <a:lumMod val="50000"/>
          </a:schemeClr>
        </a:solidFill>
      </dgm:spPr>
      <dgm:t>
        <a:bodyPr/>
        <a:lstStyle/>
        <a:p>
          <a:r>
            <a:rPr lang="en-US" sz="2800" b="1" smtClean="0">
              <a:solidFill>
                <a:schemeClr val="bg1"/>
              </a:solidFill>
              <a:latin typeface="Calibri" panose="020F0502020204030204" pitchFamily="34" charset="0"/>
              <a:cs typeface="Calibri" panose="020F0502020204030204" pitchFamily="34" charset="0"/>
            </a:rPr>
            <a:t>5.Postback Event Handling</a:t>
          </a:r>
          <a:endParaRPr lang="en-US" sz="2800" b="1" dirty="0">
            <a:solidFill>
              <a:schemeClr val="bg1"/>
            </a:solidFill>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a:solidFill>
          <a:schemeClr val="accent1">
            <a:lumMod val="50000"/>
          </a:schemeClr>
        </a:solidFill>
      </dgm:spPr>
      <dgm:t>
        <a:bodyPr/>
        <a:lstStyle/>
        <a:p>
          <a:r>
            <a:rPr lang="en-US" sz="2400" b="1" smtClean="0">
              <a:solidFill>
                <a:schemeClr val="bg1"/>
              </a:solidFill>
              <a:latin typeface="Calibri" panose="020F0502020204030204" pitchFamily="34" charset="0"/>
              <a:cs typeface="Calibri" panose="020F0502020204030204" pitchFamily="34" charset="0"/>
            </a:rPr>
            <a:t>6.Rendering</a:t>
          </a:r>
          <a:endParaRPr lang="en-US" sz="2800" b="1" dirty="0">
            <a:solidFill>
              <a:schemeClr val="bg1"/>
            </a:solidFill>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dgm:t>
        <a:bodyPr/>
        <a:lstStyle/>
        <a:p>
          <a:r>
            <a:rPr lang="en-US" sz="3200" b="1" smtClean="0">
              <a:latin typeface="Calibri" panose="020F0502020204030204" pitchFamily="34" charset="0"/>
              <a:cs typeface="Calibri" panose="020F0502020204030204" pitchFamily="34" charset="0"/>
            </a:rPr>
            <a:t>7.Unload</a:t>
          </a:r>
          <a:endParaRPr lang="en-US" sz="3200" b="1" dirty="0">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B9BEBC-42C0-4E7E-A841-816213372BC3}" type="doc">
      <dgm:prSet loTypeId="urn:microsoft.com/office/officeart/2005/8/layout/cycle2" loCatId="cycle" qsTypeId="urn:microsoft.com/office/officeart/2005/8/quickstyle/simple1" qsCatId="simple" csTypeId="urn:microsoft.com/office/officeart/2005/8/colors/accent0_2" csCatId="mainScheme" phldr="1"/>
      <dgm:spPr/>
      <dgm:t>
        <a:bodyPr/>
        <a:lstStyle/>
        <a:p>
          <a:endParaRPr lang="en-US"/>
        </a:p>
      </dgm:t>
    </dgm:pt>
    <dgm:pt modelId="{44F4053D-BF30-4926-B9BE-5DE3F4D01E2F}">
      <dgm:prSet phldrT="[Text]" custT="1"/>
      <dgm:spPr/>
      <dgm:t>
        <a:bodyPr/>
        <a:lstStyle/>
        <a:p>
          <a:r>
            <a:rPr lang="en-US" sz="3200" b="1" smtClean="0">
              <a:latin typeface="Calibri" panose="020F0502020204030204" pitchFamily="34" charset="0"/>
              <a:cs typeface="Calibri" panose="020F0502020204030204" pitchFamily="34" charset="0"/>
            </a:rPr>
            <a:t>1.Page Request</a:t>
          </a:r>
          <a:endParaRPr lang="en-US" sz="3200" b="1" dirty="0">
            <a:latin typeface="Calibri" panose="020F0502020204030204" pitchFamily="34" charset="0"/>
            <a:cs typeface="Calibri" panose="020F0502020204030204" pitchFamily="34" charset="0"/>
          </a:endParaRPr>
        </a:p>
      </dgm:t>
    </dgm:pt>
    <dgm:pt modelId="{AAAAB513-46EB-417E-B11C-A71C4561D272}" type="parTrans" cxnId="{2F66D9F8-CC2D-4B82-8AF1-CADD590C2B4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D1A8EE2-E1FC-49C3-93C2-665343BB5EE4}" type="sibTrans" cxnId="{2F66D9F8-CC2D-4B82-8AF1-CADD590C2B4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E3134350-767A-4E36-B798-789832CAA598}">
      <dgm:prSet phldrT="[Text]" custT="1"/>
      <dgm:spPr/>
      <dgm:t>
        <a:bodyPr/>
        <a:lstStyle/>
        <a:p>
          <a:r>
            <a:rPr lang="en-US" sz="3200" b="1" smtClean="0">
              <a:latin typeface="Calibri" panose="020F0502020204030204" pitchFamily="34" charset="0"/>
              <a:cs typeface="Calibri" panose="020F0502020204030204" pitchFamily="34" charset="0"/>
            </a:rPr>
            <a:t>2.Start</a:t>
          </a:r>
          <a:endParaRPr lang="en-US" sz="3200" b="1" dirty="0">
            <a:latin typeface="Calibri" panose="020F0502020204030204" pitchFamily="34" charset="0"/>
            <a:cs typeface="Calibri" panose="020F0502020204030204" pitchFamily="34" charset="0"/>
          </a:endParaRPr>
        </a:p>
      </dgm:t>
    </dgm:pt>
    <dgm:pt modelId="{B20EB620-865B-4BFC-AD78-3AE9FBCCBC7A}" type="parTrans" cxnId="{0A2EA869-A92E-47E0-8530-ECB404AF4696}">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2794644A-1AB4-47E3-B0F4-BE66C8F68E83}" type="sibTrans" cxnId="{0A2EA869-A92E-47E0-8530-ECB404AF4696}">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43A8DD1-BE65-47EE-9148-7EE84FEBDF2A}">
      <dgm:prSet phldrT="[Text]" custT="1"/>
      <dgm:spPr/>
      <dgm:t>
        <a:bodyPr/>
        <a:lstStyle/>
        <a:p>
          <a:r>
            <a:rPr lang="en-US" sz="2000" b="1" smtClean="0">
              <a:latin typeface="Calibri" panose="020F0502020204030204" pitchFamily="34" charset="0"/>
              <a:cs typeface="Calibri" panose="020F0502020204030204" pitchFamily="34" charset="0"/>
            </a:rPr>
            <a:t>3.Initialization</a:t>
          </a:r>
          <a:endParaRPr lang="en-US" sz="2000" b="1" dirty="0">
            <a:latin typeface="Calibri" panose="020F0502020204030204" pitchFamily="34" charset="0"/>
            <a:cs typeface="Calibri" panose="020F0502020204030204" pitchFamily="34" charset="0"/>
          </a:endParaRPr>
        </a:p>
      </dgm:t>
    </dgm:pt>
    <dgm:pt modelId="{6195A7C0-2787-4E61-87E5-860CF80873D1}" type="parTrans" cxnId="{4CA9C582-B6A3-45A6-95DF-E1C0823987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07CF654D-7E55-4D1B-94B0-47B457FC5332}" type="sibTrans" cxnId="{4CA9C582-B6A3-45A6-95DF-E1C0823987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B5A16E74-4A85-44E6-B437-189BAB44565C}">
      <dgm:prSet phldrT="[Text]" custT="1"/>
      <dgm:spPr/>
      <dgm:t>
        <a:bodyPr/>
        <a:lstStyle/>
        <a:p>
          <a:r>
            <a:rPr lang="en-US" sz="3200" b="1" smtClean="0">
              <a:latin typeface="Calibri" panose="020F0502020204030204" pitchFamily="34" charset="0"/>
              <a:cs typeface="Calibri" panose="020F0502020204030204" pitchFamily="34" charset="0"/>
            </a:rPr>
            <a:t>4.Load</a:t>
          </a:r>
          <a:endParaRPr lang="en-US" sz="3200" b="1" dirty="0">
            <a:latin typeface="Calibri" panose="020F0502020204030204" pitchFamily="34" charset="0"/>
            <a:cs typeface="Calibri" panose="020F0502020204030204" pitchFamily="34" charset="0"/>
          </a:endParaRPr>
        </a:p>
      </dgm:t>
    </dgm:pt>
    <dgm:pt modelId="{91EB8202-2136-479F-BF77-9E248EFCC772}" type="parTrans" cxnId="{CA072B90-04C4-4813-AB45-EE95E6BCB063}">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347F2F63-BE53-4E35-8565-A59FDC077B93}" type="sibTrans" cxnId="{CA072B90-04C4-4813-AB45-EE95E6BCB063}">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BE5C8FF-5F9B-4B95-9952-9A78A517EAE4}">
      <dgm:prSet phldrT="[Text]" custT="1"/>
      <dgm:spPr/>
      <dgm:t>
        <a:bodyPr/>
        <a:lstStyle/>
        <a:p>
          <a:r>
            <a:rPr lang="en-US" sz="2800" b="1" smtClean="0">
              <a:latin typeface="Calibri" panose="020F0502020204030204" pitchFamily="34" charset="0"/>
              <a:cs typeface="Calibri" panose="020F0502020204030204" pitchFamily="34" charset="0"/>
            </a:rPr>
            <a:t>5.Postback Event Handling</a:t>
          </a:r>
          <a:endParaRPr lang="en-US" sz="2800" b="1" dirty="0">
            <a:latin typeface="Calibri" panose="020F0502020204030204" pitchFamily="34" charset="0"/>
            <a:cs typeface="Calibri" panose="020F0502020204030204" pitchFamily="34" charset="0"/>
          </a:endParaRPr>
        </a:p>
      </dgm:t>
    </dgm:pt>
    <dgm:pt modelId="{82169628-ED1F-4A9E-AA7A-63C72A6DD2CE}" type="parTrans" cxnId="{EA203618-D450-44F0-8607-93D644CF79D0}">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F161790-09D4-4C7E-83AF-1AAE806FC2B8}" type="sibTrans" cxnId="{EA203618-D450-44F0-8607-93D644CF79D0}">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9E33C9F4-73E0-456C-8912-06CAAE78922F}">
      <dgm:prSet phldrT="[Text]" custT="1"/>
      <dgm:spPr/>
      <dgm:t>
        <a:bodyPr/>
        <a:lstStyle/>
        <a:p>
          <a:r>
            <a:rPr lang="en-US" sz="2400" b="1" smtClean="0">
              <a:latin typeface="Calibri" panose="020F0502020204030204" pitchFamily="34" charset="0"/>
              <a:cs typeface="Calibri" panose="020F0502020204030204" pitchFamily="34" charset="0"/>
            </a:rPr>
            <a:t>6.Rendering</a:t>
          </a:r>
          <a:endParaRPr lang="en-US" sz="2800" b="1" dirty="0">
            <a:latin typeface="Calibri" panose="020F0502020204030204" pitchFamily="34" charset="0"/>
            <a:cs typeface="Calibri" panose="020F0502020204030204" pitchFamily="34" charset="0"/>
          </a:endParaRPr>
        </a:p>
      </dgm:t>
    </dgm:pt>
    <dgm:pt modelId="{AAE88834-475C-4AE6-8D3E-C444C673AF0B}" type="parTrans" cxnId="{12C6A270-565C-4D9C-AF45-D2BFBE1915BA}">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68662B8D-A95B-4455-9DAA-D7FF497E2A8E}" type="sibTrans" cxnId="{12C6A270-565C-4D9C-AF45-D2BFBE1915BA}">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D256F3EA-CB8C-4B40-9457-C316784FA4B3}">
      <dgm:prSet phldrT="[Text]" custT="1"/>
      <dgm:spPr>
        <a:solidFill>
          <a:schemeClr val="accent1">
            <a:lumMod val="50000"/>
          </a:schemeClr>
        </a:solidFill>
      </dgm:spPr>
      <dgm:t>
        <a:bodyPr/>
        <a:lstStyle/>
        <a:p>
          <a:r>
            <a:rPr lang="en-US" sz="3200" b="1" smtClean="0">
              <a:solidFill>
                <a:schemeClr val="bg1"/>
              </a:solidFill>
              <a:latin typeface="Calibri" panose="020F0502020204030204" pitchFamily="34" charset="0"/>
              <a:cs typeface="Calibri" panose="020F0502020204030204" pitchFamily="34" charset="0"/>
            </a:rPr>
            <a:t>7.Unload</a:t>
          </a:r>
          <a:endParaRPr lang="en-US" sz="3200" b="1" dirty="0">
            <a:solidFill>
              <a:schemeClr val="bg1"/>
            </a:solidFill>
            <a:latin typeface="Calibri" panose="020F0502020204030204" pitchFamily="34" charset="0"/>
            <a:cs typeface="Calibri" panose="020F0502020204030204" pitchFamily="34" charset="0"/>
          </a:endParaRPr>
        </a:p>
      </dgm:t>
    </dgm:pt>
    <dgm:pt modelId="{8CD1953A-751C-4649-9C33-9D4092C4CF58}" type="parTrans" cxnId="{285C8B3F-3406-4862-8804-30F296D4D289}">
      <dgm:prSet/>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870B5230-7DF9-421F-9ED4-45625CBEBF26}" type="sibTrans" cxnId="{285C8B3F-3406-4862-8804-30F296D4D289}">
      <dgm:prSet custT="1"/>
      <dgm:spPr/>
      <dgm:t>
        <a:bodyPr/>
        <a:lstStyle/>
        <a:p>
          <a:endParaRPr lang="en-US" sz="3200" b="1">
            <a:solidFill>
              <a:schemeClr val="accent1">
                <a:lumMod val="50000"/>
              </a:schemeClr>
            </a:solidFill>
            <a:latin typeface="Calibri" panose="020F0502020204030204" pitchFamily="34" charset="0"/>
            <a:cs typeface="Calibri" panose="020F0502020204030204" pitchFamily="34" charset="0"/>
          </a:endParaRPr>
        </a:p>
      </dgm:t>
    </dgm:pt>
    <dgm:pt modelId="{ABF0CF2A-E14F-4348-943F-ACAA823C2A20}" type="pres">
      <dgm:prSet presAssocID="{C2B9BEBC-42C0-4E7E-A841-816213372BC3}" presName="cycle" presStyleCnt="0">
        <dgm:presLayoutVars>
          <dgm:dir/>
          <dgm:resizeHandles val="exact"/>
        </dgm:presLayoutVars>
      </dgm:prSet>
      <dgm:spPr/>
      <dgm:t>
        <a:bodyPr/>
        <a:lstStyle/>
        <a:p>
          <a:endParaRPr lang="en-US"/>
        </a:p>
      </dgm:t>
    </dgm:pt>
    <dgm:pt modelId="{BD30BAC4-B949-4DA5-962D-D5448BC11463}" type="pres">
      <dgm:prSet presAssocID="{44F4053D-BF30-4926-B9BE-5DE3F4D01E2F}" presName="node" presStyleLbl="node1" presStyleIdx="0" presStyleCnt="7">
        <dgm:presLayoutVars>
          <dgm:bulletEnabled val="1"/>
        </dgm:presLayoutVars>
      </dgm:prSet>
      <dgm:spPr/>
      <dgm:t>
        <a:bodyPr/>
        <a:lstStyle/>
        <a:p>
          <a:endParaRPr lang="en-US"/>
        </a:p>
      </dgm:t>
    </dgm:pt>
    <dgm:pt modelId="{488519C6-CE7C-452B-92C4-3E635B79EE1C}" type="pres">
      <dgm:prSet presAssocID="{AD1A8EE2-E1FC-49C3-93C2-665343BB5EE4}" presName="sibTrans" presStyleLbl="sibTrans2D1" presStyleIdx="0" presStyleCnt="7"/>
      <dgm:spPr/>
      <dgm:t>
        <a:bodyPr/>
        <a:lstStyle/>
        <a:p>
          <a:endParaRPr lang="en-US"/>
        </a:p>
      </dgm:t>
    </dgm:pt>
    <dgm:pt modelId="{7D8EBBC7-18D1-45C7-B691-F867939146A7}" type="pres">
      <dgm:prSet presAssocID="{AD1A8EE2-E1FC-49C3-93C2-665343BB5EE4}" presName="connectorText" presStyleLbl="sibTrans2D1" presStyleIdx="0" presStyleCnt="7"/>
      <dgm:spPr/>
      <dgm:t>
        <a:bodyPr/>
        <a:lstStyle/>
        <a:p>
          <a:endParaRPr lang="en-US"/>
        </a:p>
      </dgm:t>
    </dgm:pt>
    <dgm:pt modelId="{E07D7F47-5C1D-4E41-B894-801E9E8D7721}" type="pres">
      <dgm:prSet presAssocID="{E3134350-767A-4E36-B798-789832CAA598}" presName="node" presStyleLbl="node1" presStyleIdx="1" presStyleCnt="7">
        <dgm:presLayoutVars>
          <dgm:bulletEnabled val="1"/>
        </dgm:presLayoutVars>
      </dgm:prSet>
      <dgm:spPr/>
      <dgm:t>
        <a:bodyPr/>
        <a:lstStyle/>
        <a:p>
          <a:endParaRPr lang="en-US"/>
        </a:p>
      </dgm:t>
    </dgm:pt>
    <dgm:pt modelId="{EE273BA6-CFA5-44C5-87A9-8F2787D83AB6}" type="pres">
      <dgm:prSet presAssocID="{2794644A-1AB4-47E3-B0F4-BE66C8F68E83}" presName="sibTrans" presStyleLbl="sibTrans2D1" presStyleIdx="1" presStyleCnt="7"/>
      <dgm:spPr/>
      <dgm:t>
        <a:bodyPr/>
        <a:lstStyle/>
        <a:p>
          <a:endParaRPr lang="en-US"/>
        </a:p>
      </dgm:t>
    </dgm:pt>
    <dgm:pt modelId="{5820568E-0B8E-4EC5-BFD2-871F59F6BE07}" type="pres">
      <dgm:prSet presAssocID="{2794644A-1AB4-47E3-B0F4-BE66C8F68E83}" presName="connectorText" presStyleLbl="sibTrans2D1" presStyleIdx="1" presStyleCnt="7"/>
      <dgm:spPr/>
      <dgm:t>
        <a:bodyPr/>
        <a:lstStyle/>
        <a:p>
          <a:endParaRPr lang="en-US"/>
        </a:p>
      </dgm:t>
    </dgm:pt>
    <dgm:pt modelId="{103C06A4-2880-442B-B389-5FC540CEF6B1}" type="pres">
      <dgm:prSet presAssocID="{A43A8DD1-BE65-47EE-9148-7EE84FEBDF2A}" presName="node" presStyleLbl="node1" presStyleIdx="2" presStyleCnt="7">
        <dgm:presLayoutVars>
          <dgm:bulletEnabled val="1"/>
        </dgm:presLayoutVars>
      </dgm:prSet>
      <dgm:spPr/>
      <dgm:t>
        <a:bodyPr/>
        <a:lstStyle/>
        <a:p>
          <a:endParaRPr lang="en-US"/>
        </a:p>
      </dgm:t>
    </dgm:pt>
    <dgm:pt modelId="{9BF0508F-052F-49A0-84DF-6D09EE10ADF1}" type="pres">
      <dgm:prSet presAssocID="{07CF654D-7E55-4D1B-94B0-47B457FC5332}" presName="sibTrans" presStyleLbl="sibTrans2D1" presStyleIdx="2" presStyleCnt="7"/>
      <dgm:spPr/>
      <dgm:t>
        <a:bodyPr/>
        <a:lstStyle/>
        <a:p>
          <a:endParaRPr lang="en-US"/>
        </a:p>
      </dgm:t>
    </dgm:pt>
    <dgm:pt modelId="{1B1A2027-E532-4927-87A8-834C639E9863}" type="pres">
      <dgm:prSet presAssocID="{07CF654D-7E55-4D1B-94B0-47B457FC5332}" presName="connectorText" presStyleLbl="sibTrans2D1" presStyleIdx="2" presStyleCnt="7"/>
      <dgm:spPr/>
      <dgm:t>
        <a:bodyPr/>
        <a:lstStyle/>
        <a:p>
          <a:endParaRPr lang="en-US"/>
        </a:p>
      </dgm:t>
    </dgm:pt>
    <dgm:pt modelId="{E17B01C0-7B46-473A-ADBF-E751F2679CD7}" type="pres">
      <dgm:prSet presAssocID="{B5A16E74-4A85-44E6-B437-189BAB44565C}" presName="node" presStyleLbl="node1" presStyleIdx="3" presStyleCnt="7">
        <dgm:presLayoutVars>
          <dgm:bulletEnabled val="1"/>
        </dgm:presLayoutVars>
      </dgm:prSet>
      <dgm:spPr/>
      <dgm:t>
        <a:bodyPr/>
        <a:lstStyle/>
        <a:p>
          <a:endParaRPr lang="en-US"/>
        </a:p>
      </dgm:t>
    </dgm:pt>
    <dgm:pt modelId="{7AD1823B-7509-40B4-9C34-29E950EF82BE}" type="pres">
      <dgm:prSet presAssocID="{347F2F63-BE53-4E35-8565-A59FDC077B93}" presName="sibTrans" presStyleLbl="sibTrans2D1" presStyleIdx="3" presStyleCnt="7"/>
      <dgm:spPr/>
      <dgm:t>
        <a:bodyPr/>
        <a:lstStyle/>
        <a:p>
          <a:endParaRPr lang="en-US"/>
        </a:p>
      </dgm:t>
    </dgm:pt>
    <dgm:pt modelId="{88581D5A-EB29-4865-A3EF-B76EB63E37D4}" type="pres">
      <dgm:prSet presAssocID="{347F2F63-BE53-4E35-8565-A59FDC077B93}" presName="connectorText" presStyleLbl="sibTrans2D1" presStyleIdx="3" presStyleCnt="7"/>
      <dgm:spPr/>
      <dgm:t>
        <a:bodyPr/>
        <a:lstStyle/>
        <a:p>
          <a:endParaRPr lang="en-US"/>
        </a:p>
      </dgm:t>
    </dgm:pt>
    <dgm:pt modelId="{CF9DBCFA-79FF-40A0-84CF-536CE1F08EC1}" type="pres">
      <dgm:prSet presAssocID="{8BE5C8FF-5F9B-4B95-9952-9A78A517EAE4}" presName="node" presStyleLbl="node1" presStyleIdx="4" presStyleCnt="7">
        <dgm:presLayoutVars>
          <dgm:bulletEnabled val="1"/>
        </dgm:presLayoutVars>
      </dgm:prSet>
      <dgm:spPr/>
      <dgm:t>
        <a:bodyPr/>
        <a:lstStyle/>
        <a:p>
          <a:endParaRPr lang="en-US"/>
        </a:p>
      </dgm:t>
    </dgm:pt>
    <dgm:pt modelId="{FD9EC4D1-3C94-4617-83D2-D40BBB4CCF48}" type="pres">
      <dgm:prSet presAssocID="{DF161790-09D4-4C7E-83AF-1AAE806FC2B8}" presName="sibTrans" presStyleLbl="sibTrans2D1" presStyleIdx="4" presStyleCnt="7"/>
      <dgm:spPr/>
      <dgm:t>
        <a:bodyPr/>
        <a:lstStyle/>
        <a:p>
          <a:endParaRPr lang="en-US"/>
        </a:p>
      </dgm:t>
    </dgm:pt>
    <dgm:pt modelId="{A3D86D7E-EE0B-4ECE-8366-0E516AB10F89}" type="pres">
      <dgm:prSet presAssocID="{DF161790-09D4-4C7E-83AF-1AAE806FC2B8}" presName="connectorText" presStyleLbl="sibTrans2D1" presStyleIdx="4" presStyleCnt="7"/>
      <dgm:spPr/>
      <dgm:t>
        <a:bodyPr/>
        <a:lstStyle/>
        <a:p>
          <a:endParaRPr lang="en-US"/>
        </a:p>
      </dgm:t>
    </dgm:pt>
    <dgm:pt modelId="{82AA379A-51B2-4359-A604-F6EA4A9741B4}" type="pres">
      <dgm:prSet presAssocID="{9E33C9F4-73E0-456C-8912-06CAAE78922F}" presName="node" presStyleLbl="node1" presStyleIdx="5" presStyleCnt="7">
        <dgm:presLayoutVars>
          <dgm:bulletEnabled val="1"/>
        </dgm:presLayoutVars>
      </dgm:prSet>
      <dgm:spPr/>
      <dgm:t>
        <a:bodyPr/>
        <a:lstStyle/>
        <a:p>
          <a:endParaRPr lang="en-US"/>
        </a:p>
      </dgm:t>
    </dgm:pt>
    <dgm:pt modelId="{1158DA7E-943B-4F48-BFB2-3D6804356794}" type="pres">
      <dgm:prSet presAssocID="{68662B8D-A95B-4455-9DAA-D7FF497E2A8E}" presName="sibTrans" presStyleLbl="sibTrans2D1" presStyleIdx="5" presStyleCnt="7"/>
      <dgm:spPr/>
      <dgm:t>
        <a:bodyPr/>
        <a:lstStyle/>
        <a:p>
          <a:endParaRPr lang="en-US"/>
        </a:p>
      </dgm:t>
    </dgm:pt>
    <dgm:pt modelId="{0D907177-AA35-4F23-AE6D-4360AFDC5912}" type="pres">
      <dgm:prSet presAssocID="{68662B8D-A95B-4455-9DAA-D7FF497E2A8E}" presName="connectorText" presStyleLbl="sibTrans2D1" presStyleIdx="5" presStyleCnt="7"/>
      <dgm:spPr/>
      <dgm:t>
        <a:bodyPr/>
        <a:lstStyle/>
        <a:p>
          <a:endParaRPr lang="en-US"/>
        </a:p>
      </dgm:t>
    </dgm:pt>
    <dgm:pt modelId="{32FDF942-65F4-40DD-ACAA-BBC6691A90F7}" type="pres">
      <dgm:prSet presAssocID="{D256F3EA-CB8C-4B40-9457-C316784FA4B3}" presName="node" presStyleLbl="node1" presStyleIdx="6" presStyleCnt="7">
        <dgm:presLayoutVars>
          <dgm:bulletEnabled val="1"/>
        </dgm:presLayoutVars>
      </dgm:prSet>
      <dgm:spPr/>
      <dgm:t>
        <a:bodyPr/>
        <a:lstStyle/>
        <a:p>
          <a:endParaRPr lang="en-US"/>
        </a:p>
      </dgm:t>
    </dgm:pt>
    <dgm:pt modelId="{54A5CC90-3A18-4D35-938A-798593B00CC9}" type="pres">
      <dgm:prSet presAssocID="{870B5230-7DF9-421F-9ED4-45625CBEBF26}" presName="sibTrans" presStyleLbl="sibTrans2D1" presStyleIdx="6" presStyleCnt="7"/>
      <dgm:spPr/>
      <dgm:t>
        <a:bodyPr/>
        <a:lstStyle/>
        <a:p>
          <a:endParaRPr lang="en-US"/>
        </a:p>
      </dgm:t>
    </dgm:pt>
    <dgm:pt modelId="{1D2CA7A1-EF16-40CE-8821-6D07C00E100D}" type="pres">
      <dgm:prSet presAssocID="{870B5230-7DF9-421F-9ED4-45625CBEBF26}" presName="connectorText" presStyleLbl="sibTrans2D1" presStyleIdx="6" presStyleCnt="7"/>
      <dgm:spPr/>
      <dgm:t>
        <a:bodyPr/>
        <a:lstStyle/>
        <a:p>
          <a:endParaRPr lang="en-US"/>
        </a:p>
      </dgm:t>
    </dgm:pt>
  </dgm:ptLst>
  <dgm:cxnLst>
    <dgm:cxn modelId="{10B493C5-A6FE-4341-B25E-E34F27D94EF9}" type="presOf" srcId="{AD1A8EE2-E1FC-49C3-93C2-665343BB5EE4}" destId="{488519C6-CE7C-452B-92C4-3E635B79EE1C}" srcOrd="0" destOrd="0" presId="urn:microsoft.com/office/officeart/2005/8/layout/cycle2"/>
    <dgm:cxn modelId="{7B01F7D2-DE6A-48D3-92FA-34F6D721B2EA}" type="presOf" srcId="{E3134350-767A-4E36-B798-789832CAA598}" destId="{E07D7F47-5C1D-4E41-B894-801E9E8D7721}" srcOrd="0" destOrd="0" presId="urn:microsoft.com/office/officeart/2005/8/layout/cycle2"/>
    <dgm:cxn modelId="{31C5D06F-059F-482F-9EF8-15EF83AB83B4}" type="presOf" srcId="{DF161790-09D4-4C7E-83AF-1AAE806FC2B8}" destId="{A3D86D7E-EE0B-4ECE-8366-0E516AB10F89}" srcOrd="1" destOrd="0" presId="urn:microsoft.com/office/officeart/2005/8/layout/cycle2"/>
    <dgm:cxn modelId="{71D41FFC-79C8-4EB5-A6D9-14B5C67EC29B}" type="presOf" srcId="{B5A16E74-4A85-44E6-B437-189BAB44565C}" destId="{E17B01C0-7B46-473A-ADBF-E751F2679CD7}" srcOrd="0" destOrd="0" presId="urn:microsoft.com/office/officeart/2005/8/layout/cycle2"/>
    <dgm:cxn modelId="{2F66D9F8-CC2D-4B82-8AF1-CADD590C2B49}" srcId="{C2B9BEBC-42C0-4E7E-A841-816213372BC3}" destId="{44F4053D-BF30-4926-B9BE-5DE3F4D01E2F}" srcOrd="0" destOrd="0" parTransId="{AAAAB513-46EB-417E-B11C-A71C4561D272}" sibTransId="{AD1A8EE2-E1FC-49C3-93C2-665343BB5EE4}"/>
    <dgm:cxn modelId="{140F8AA9-B0CB-4B41-BE2D-382F5FA737ED}" type="presOf" srcId="{870B5230-7DF9-421F-9ED4-45625CBEBF26}" destId="{1D2CA7A1-EF16-40CE-8821-6D07C00E100D}" srcOrd="1" destOrd="0" presId="urn:microsoft.com/office/officeart/2005/8/layout/cycle2"/>
    <dgm:cxn modelId="{36494F94-F25C-493C-AF84-8F060627E31C}" type="presOf" srcId="{870B5230-7DF9-421F-9ED4-45625CBEBF26}" destId="{54A5CC90-3A18-4D35-938A-798593B00CC9}" srcOrd="0" destOrd="0" presId="urn:microsoft.com/office/officeart/2005/8/layout/cycle2"/>
    <dgm:cxn modelId="{55666753-D08F-4019-97B6-D243937CB20C}" type="presOf" srcId="{8BE5C8FF-5F9B-4B95-9952-9A78A517EAE4}" destId="{CF9DBCFA-79FF-40A0-84CF-536CE1F08EC1}" srcOrd="0" destOrd="0" presId="urn:microsoft.com/office/officeart/2005/8/layout/cycle2"/>
    <dgm:cxn modelId="{6AD200D8-C77A-40FD-8CA8-B11F43EDA156}" type="presOf" srcId="{07CF654D-7E55-4D1B-94B0-47B457FC5332}" destId="{9BF0508F-052F-49A0-84DF-6D09EE10ADF1}" srcOrd="0" destOrd="0" presId="urn:microsoft.com/office/officeart/2005/8/layout/cycle2"/>
    <dgm:cxn modelId="{CA072B90-04C4-4813-AB45-EE95E6BCB063}" srcId="{C2B9BEBC-42C0-4E7E-A841-816213372BC3}" destId="{B5A16E74-4A85-44E6-B437-189BAB44565C}" srcOrd="3" destOrd="0" parTransId="{91EB8202-2136-479F-BF77-9E248EFCC772}" sibTransId="{347F2F63-BE53-4E35-8565-A59FDC077B93}"/>
    <dgm:cxn modelId="{CDB88034-9F7E-40D8-BA37-4163F2CCA74F}" type="presOf" srcId="{44F4053D-BF30-4926-B9BE-5DE3F4D01E2F}" destId="{BD30BAC4-B949-4DA5-962D-D5448BC11463}" srcOrd="0" destOrd="0" presId="urn:microsoft.com/office/officeart/2005/8/layout/cycle2"/>
    <dgm:cxn modelId="{14288D5F-E1EC-44DB-8421-9B03606361DA}" type="presOf" srcId="{C2B9BEBC-42C0-4E7E-A841-816213372BC3}" destId="{ABF0CF2A-E14F-4348-943F-ACAA823C2A20}" srcOrd="0" destOrd="0" presId="urn:microsoft.com/office/officeart/2005/8/layout/cycle2"/>
    <dgm:cxn modelId="{93DAF935-AB9A-4C33-887A-B2E573C5C9DF}" type="presOf" srcId="{68662B8D-A95B-4455-9DAA-D7FF497E2A8E}" destId="{1158DA7E-943B-4F48-BFB2-3D6804356794}" srcOrd="0" destOrd="0" presId="urn:microsoft.com/office/officeart/2005/8/layout/cycle2"/>
    <dgm:cxn modelId="{EA203618-D450-44F0-8607-93D644CF79D0}" srcId="{C2B9BEBC-42C0-4E7E-A841-816213372BC3}" destId="{8BE5C8FF-5F9B-4B95-9952-9A78A517EAE4}" srcOrd="4" destOrd="0" parTransId="{82169628-ED1F-4A9E-AA7A-63C72A6DD2CE}" sibTransId="{DF161790-09D4-4C7E-83AF-1AAE806FC2B8}"/>
    <dgm:cxn modelId="{0A2EA869-A92E-47E0-8530-ECB404AF4696}" srcId="{C2B9BEBC-42C0-4E7E-A841-816213372BC3}" destId="{E3134350-767A-4E36-B798-789832CAA598}" srcOrd="1" destOrd="0" parTransId="{B20EB620-865B-4BFC-AD78-3AE9FBCCBC7A}" sibTransId="{2794644A-1AB4-47E3-B0F4-BE66C8F68E83}"/>
    <dgm:cxn modelId="{0832326E-52DA-4535-9CD2-19DE04A7C4D5}" type="presOf" srcId="{D256F3EA-CB8C-4B40-9457-C316784FA4B3}" destId="{32FDF942-65F4-40DD-ACAA-BBC6691A90F7}" srcOrd="0" destOrd="0" presId="urn:microsoft.com/office/officeart/2005/8/layout/cycle2"/>
    <dgm:cxn modelId="{605E5A6C-54C5-4D1B-8F54-CFBE31E24464}" type="presOf" srcId="{2794644A-1AB4-47E3-B0F4-BE66C8F68E83}" destId="{5820568E-0B8E-4EC5-BFD2-871F59F6BE07}" srcOrd="1" destOrd="0" presId="urn:microsoft.com/office/officeart/2005/8/layout/cycle2"/>
    <dgm:cxn modelId="{285C8B3F-3406-4862-8804-30F296D4D289}" srcId="{C2B9BEBC-42C0-4E7E-A841-816213372BC3}" destId="{D256F3EA-CB8C-4B40-9457-C316784FA4B3}" srcOrd="6" destOrd="0" parTransId="{8CD1953A-751C-4649-9C33-9D4092C4CF58}" sibTransId="{870B5230-7DF9-421F-9ED4-45625CBEBF26}"/>
    <dgm:cxn modelId="{4E418AAC-1223-47B1-867F-AA58BFD16380}" type="presOf" srcId="{68662B8D-A95B-4455-9DAA-D7FF497E2A8E}" destId="{0D907177-AA35-4F23-AE6D-4360AFDC5912}" srcOrd="1" destOrd="0" presId="urn:microsoft.com/office/officeart/2005/8/layout/cycle2"/>
    <dgm:cxn modelId="{E595AD75-A668-4927-B706-D9864C0F9204}" type="presOf" srcId="{347F2F63-BE53-4E35-8565-A59FDC077B93}" destId="{88581D5A-EB29-4865-A3EF-B76EB63E37D4}" srcOrd="1" destOrd="0" presId="urn:microsoft.com/office/officeart/2005/8/layout/cycle2"/>
    <dgm:cxn modelId="{72E7A5B2-25AA-4B1F-B307-C71F53C339DC}" type="presOf" srcId="{9E33C9F4-73E0-456C-8912-06CAAE78922F}" destId="{82AA379A-51B2-4359-A604-F6EA4A9741B4}" srcOrd="0" destOrd="0" presId="urn:microsoft.com/office/officeart/2005/8/layout/cycle2"/>
    <dgm:cxn modelId="{01F5C464-92EC-461C-810D-A858524B7D49}" type="presOf" srcId="{347F2F63-BE53-4E35-8565-A59FDC077B93}" destId="{7AD1823B-7509-40B4-9C34-29E950EF82BE}" srcOrd="0" destOrd="0" presId="urn:microsoft.com/office/officeart/2005/8/layout/cycle2"/>
    <dgm:cxn modelId="{4CA9C582-B6A3-45A6-95DF-E1C0823987D0}" srcId="{C2B9BEBC-42C0-4E7E-A841-816213372BC3}" destId="{A43A8DD1-BE65-47EE-9148-7EE84FEBDF2A}" srcOrd="2" destOrd="0" parTransId="{6195A7C0-2787-4E61-87E5-860CF80873D1}" sibTransId="{07CF654D-7E55-4D1B-94B0-47B457FC5332}"/>
    <dgm:cxn modelId="{B3735495-AA1E-4157-8E00-FDF14ED87DFA}" type="presOf" srcId="{07CF654D-7E55-4D1B-94B0-47B457FC5332}" destId="{1B1A2027-E532-4927-87A8-834C639E9863}" srcOrd="1" destOrd="0" presId="urn:microsoft.com/office/officeart/2005/8/layout/cycle2"/>
    <dgm:cxn modelId="{12C6A270-565C-4D9C-AF45-D2BFBE1915BA}" srcId="{C2B9BEBC-42C0-4E7E-A841-816213372BC3}" destId="{9E33C9F4-73E0-456C-8912-06CAAE78922F}" srcOrd="5" destOrd="0" parTransId="{AAE88834-475C-4AE6-8D3E-C444C673AF0B}" sibTransId="{68662B8D-A95B-4455-9DAA-D7FF497E2A8E}"/>
    <dgm:cxn modelId="{A00722EA-9A37-450C-9879-BB20E9139750}" type="presOf" srcId="{DF161790-09D4-4C7E-83AF-1AAE806FC2B8}" destId="{FD9EC4D1-3C94-4617-83D2-D40BBB4CCF48}" srcOrd="0" destOrd="0" presId="urn:microsoft.com/office/officeart/2005/8/layout/cycle2"/>
    <dgm:cxn modelId="{29A1D7BA-4EE7-4267-B925-E5545533AA04}" type="presOf" srcId="{AD1A8EE2-E1FC-49C3-93C2-665343BB5EE4}" destId="{7D8EBBC7-18D1-45C7-B691-F867939146A7}" srcOrd="1" destOrd="0" presId="urn:microsoft.com/office/officeart/2005/8/layout/cycle2"/>
    <dgm:cxn modelId="{F3797D3F-4071-4BE7-831E-9D29BE5D035C}" type="presOf" srcId="{A43A8DD1-BE65-47EE-9148-7EE84FEBDF2A}" destId="{103C06A4-2880-442B-B389-5FC540CEF6B1}" srcOrd="0" destOrd="0" presId="urn:microsoft.com/office/officeart/2005/8/layout/cycle2"/>
    <dgm:cxn modelId="{89522B82-CA61-4525-8D6B-6286E36C92CF}" type="presOf" srcId="{2794644A-1AB4-47E3-B0F4-BE66C8F68E83}" destId="{EE273BA6-CFA5-44C5-87A9-8F2787D83AB6}" srcOrd="0" destOrd="0" presId="urn:microsoft.com/office/officeart/2005/8/layout/cycle2"/>
    <dgm:cxn modelId="{A934755D-4E25-42BF-80DD-E9C3C45FD0CE}" type="presParOf" srcId="{ABF0CF2A-E14F-4348-943F-ACAA823C2A20}" destId="{BD30BAC4-B949-4DA5-962D-D5448BC11463}" srcOrd="0" destOrd="0" presId="urn:microsoft.com/office/officeart/2005/8/layout/cycle2"/>
    <dgm:cxn modelId="{513DB789-AD49-402C-89C2-7D53CF1C71C0}" type="presParOf" srcId="{ABF0CF2A-E14F-4348-943F-ACAA823C2A20}" destId="{488519C6-CE7C-452B-92C4-3E635B79EE1C}" srcOrd="1" destOrd="0" presId="urn:microsoft.com/office/officeart/2005/8/layout/cycle2"/>
    <dgm:cxn modelId="{D806F3D4-FBA8-49BC-9E04-97F2D120E15C}" type="presParOf" srcId="{488519C6-CE7C-452B-92C4-3E635B79EE1C}" destId="{7D8EBBC7-18D1-45C7-B691-F867939146A7}" srcOrd="0" destOrd="0" presId="urn:microsoft.com/office/officeart/2005/8/layout/cycle2"/>
    <dgm:cxn modelId="{5A3F4BC0-DD33-4B0B-A56F-EFB760F8163B}" type="presParOf" srcId="{ABF0CF2A-E14F-4348-943F-ACAA823C2A20}" destId="{E07D7F47-5C1D-4E41-B894-801E9E8D7721}" srcOrd="2" destOrd="0" presId="urn:microsoft.com/office/officeart/2005/8/layout/cycle2"/>
    <dgm:cxn modelId="{A9FD7529-D3DB-4466-A656-67D9D7EB9C0D}" type="presParOf" srcId="{ABF0CF2A-E14F-4348-943F-ACAA823C2A20}" destId="{EE273BA6-CFA5-44C5-87A9-8F2787D83AB6}" srcOrd="3" destOrd="0" presId="urn:microsoft.com/office/officeart/2005/8/layout/cycle2"/>
    <dgm:cxn modelId="{53A2F2EA-C489-4D69-90AC-6A8B1343E11A}" type="presParOf" srcId="{EE273BA6-CFA5-44C5-87A9-8F2787D83AB6}" destId="{5820568E-0B8E-4EC5-BFD2-871F59F6BE07}" srcOrd="0" destOrd="0" presId="urn:microsoft.com/office/officeart/2005/8/layout/cycle2"/>
    <dgm:cxn modelId="{2D06F876-2913-4F95-8158-44C957C6E63A}" type="presParOf" srcId="{ABF0CF2A-E14F-4348-943F-ACAA823C2A20}" destId="{103C06A4-2880-442B-B389-5FC540CEF6B1}" srcOrd="4" destOrd="0" presId="urn:microsoft.com/office/officeart/2005/8/layout/cycle2"/>
    <dgm:cxn modelId="{0701A2EC-6083-480E-9CD9-23E265BD2F5E}" type="presParOf" srcId="{ABF0CF2A-E14F-4348-943F-ACAA823C2A20}" destId="{9BF0508F-052F-49A0-84DF-6D09EE10ADF1}" srcOrd="5" destOrd="0" presId="urn:microsoft.com/office/officeart/2005/8/layout/cycle2"/>
    <dgm:cxn modelId="{CDF45818-6509-4E1F-A7F0-AC337E9ADEC9}" type="presParOf" srcId="{9BF0508F-052F-49A0-84DF-6D09EE10ADF1}" destId="{1B1A2027-E532-4927-87A8-834C639E9863}" srcOrd="0" destOrd="0" presId="urn:microsoft.com/office/officeart/2005/8/layout/cycle2"/>
    <dgm:cxn modelId="{F9A9D2E3-34EE-497B-8FB2-D1431EAA00E9}" type="presParOf" srcId="{ABF0CF2A-E14F-4348-943F-ACAA823C2A20}" destId="{E17B01C0-7B46-473A-ADBF-E751F2679CD7}" srcOrd="6" destOrd="0" presId="urn:microsoft.com/office/officeart/2005/8/layout/cycle2"/>
    <dgm:cxn modelId="{574DFB4E-957A-4D0C-8A59-A4EC2CFF2DFF}" type="presParOf" srcId="{ABF0CF2A-E14F-4348-943F-ACAA823C2A20}" destId="{7AD1823B-7509-40B4-9C34-29E950EF82BE}" srcOrd="7" destOrd="0" presId="urn:microsoft.com/office/officeart/2005/8/layout/cycle2"/>
    <dgm:cxn modelId="{30D36576-6438-4302-8A59-B3C8BE51502E}" type="presParOf" srcId="{7AD1823B-7509-40B4-9C34-29E950EF82BE}" destId="{88581D5A-EB29-4865-A3EF-B76EB63E37D4}" srcOrd="0" destOrd="0" presId="urn:microsoft.com/office/officeart/2005/8/layout/cycle2"/>
    <dgm:cxn modelId="{5DF57324-0D4A-4EF7-9FB6-E9E3B02BBDDB}" type="presParOf" srcId="{ABF0CF2A-E14F-4348-943F-ACAA823C2A20}" destId="{CF9DBCFA-79FF-40A0-84CF-536CE1F08EC1}" srcOrd="8" destOrd="0" presId="urn:microsoft.com/office/officeart/2005/8/layout/cycle2"/>
    <dgm:cxn modelId="{21106155-F598-4BE3-B607-4A75A33F5DE5}" type="presParOf" srcId="{ABF0CF2A-E14F-4348-943F-ACAA823C2A20}" destId="{FD9EC4D1-3C94-4617-83D2-D40BBB4CCF48}" srcOrd="9" destOrd="0" presId="urn:microsoft.com/office/officeart/2005/8/layout/cycle2"/>
    <dgm:cxn modelId="{8C8991A2-A67D-4A15-B5A0-FC9665A3C062}" type="presParOf" srcId="{FD9EC4D1-3C94-4617-83D2-D40BBB4CCF48}" destId="{A3D86D7E-EE0B-4ECE-8366-0E516AB10F89}" srcOrd="0" destOrd="0" presId="urn:microsoft.com/office/officeart/2005/8/layout/cycle2"/>
    <dgm:cxn modelId="{88AA273D-6210-45B5-90D2-2B6BF4F14082}" type="presParOf" srcId="{ABF0CF2A-E14F-4348-943F-ACAA823C2A20}" destId="{82AA379A-51B2-4359-A604-F6EA4A9741B4}" srcOrd="10" destOrd="0" presId="urn:microsoft.com/office/officeart/2005/8/layout/cycle2"/>
    <dgm:cxn modelId="{B24B3C4B-227D-4F1C-840B-BF163D317BD5}" type="presParOf" srcId="{ABF0CF2A-E14F-4348-943F-ACAA823C2A20}" destId="{1158DA7E-943B-4F48-BFB2-3D6804356794}" srcOrd="11" destOrd="0" presId="urn:microsoft.com/office/officeart/2005/8/layout/cycle2"/>
    <dgm:cxn modelId="{B336A84D-FE6F-4EB6-84CB-213EBFD428F3}" type="presParOf" srcId="{1158DA7E-943B-4F48-BFB2-3D6804356794}" destId="{0D907177-AA35-4F23-AE6D-4360AFDC5912}" srcOrd="0" destOrd="0" presId="urn:microsoft.com/office/officeart/2005/8/layout/cycle2"/>
    <dgm:cxn modelId="{E7F3259F-BBC3-4793-B0BA-0953D8FF44B5}" type="presParOf" srcId="{ABF0CF2A-E14F-4348-943F-ACAA823C2A20}" destId="{32FDF942-65F4-40DD-ACAA-BBC6691A90F7}" srcOrd="12" destOrd="0" presId="urn:microsoft.com/office/officeart/2005/8/layout/cycle2"/>
    <dgm:cxn modelId="{5477F990-8C95-4517-A462-068EB71C5253}" type="presParOf" srcId="{ABF0CF2A-E14F-4348-943F-ACAA823C2A20}" destId="{54A5CC90-3A18-4D35-938A-798593B00CC9}" srcOrd="13" destOrd="0" presId="urn:microsoft.com/office/officeart/2005/8/layout/cycle2"/>
    <dgm:cxn modelId="{2E2845B4-F3DB-418B-B706-C2C93478E186}" type="presParOf" srcId="{54A5CC90-3A18-4D35-938A-798593B00CC9}" destId="{1D2CA7A1-EF16-40CE-8821-6D07C00E100D}" srcOrd="0" destOrd="0" presId="urn:microsoft.com/office/officeart/2005/8/layout/cycle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1.Page Request</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2.Start</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accent1">
                  <a:lumMod val="50000"/>
                </a:schemeClr>
              </a:solidFill>
              <a:latin typeface="Calibri" panose="020F0502020204030204" pitchFamily="34" charset="0"/>
              <a:cs typeface="Calibri" panose="020F0502020204030204" pitchFamily="34" charset="0"/>
            </a:rPr>
            <a:t>3.Initialization</a:t>
          </a:r>
          <a:endParaRPr lang="en-US" sz="2000" b="1" kern="1200" dirty="0">
            <a:solidFill>
              <a:schemeClr val="accent1">
                <a:lumMod val="50000"/>
              </a:schemeClr>
            </a:solidFill>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4.Load</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accent1">
                  <a:lumMod val="50000"/>
                </a:schemeClr>
              </a:solidFill>
              <a:latin typeface="Calibri" panose="020F0502020204030204" pitchFamily="34" charset="0"/>
              <a:cs typeface="Calibri" panose="020F0502020204030204" pitchFamily="34" charset="0"/>
            </a:rPr>
            <a:t>5.Postback Event Handling</a:t>
          </a:r>
          <a:endParaRPr lang="en-US" sz="2800" b="1" kern="1200" dirty="0">
            <a:solidFill>
              <a:schemeClr val="accent1">
                <a:lumMod val="50000"/>
              </a:schemeClr>
            </a:solidFill>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accent1">
                  <a:lumMod val="50000"/>
                </a:schemeClr>
              </a:solidFill>
              <a:latin typeface="Calibri" panose="020F0502020204030204" pitchFamily="34" charset="0"/>
              <a:cs typeface="Calibri" panose="020F0502020204030204" pitchFamily="34" charset="0"/>
            </a:rPr>
            <a:t>6.Rendering</a:t>
          </a:r>
          <a:endParaRPr lang="en-US" sz="2800" b="1" kern="1200" dirty="0">
            <a:solidFill>
              <a:schemeClr val="accent1">
                <a:lumMod val="50000"/>
              </a:schemeClr>
            </a:solidFill>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dirty="0" smtClean="0">
              <a:solidFill>
                <a:schemeClr val="accent1">
                  <a:lumMod val="50000"/>
                </a:schemeClr>
              </a:solidFill>
              <a:latin typeface="Calibri" panose="020F0502020204030204" pitchFamily="34" charset="0"/>
              <a:cs typeface="Calibri" panose="020F0502020204030204" pitchFamily="34" charset="0"/>
            </a:rPr>
            <a:t>7.Unload</a:t>
          </a:r>
          <a:endParaRPr lang="en-US" sz="3200" b="1" kern="1200" dirty="0">
            <a:solidFill>
              <a:schemeClr val="accent1">
                <a:lumMod val="50000"/>
              </a:schemeClr>
            </a:solidFill>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1.Page Request</a:t>
          </a:r>
          <a:endParaRPr lang="en-US" sz="3200" b="1" kern="1200" dirty="0">
            <a:solidFill>
              <a:schemeClr val="bg1"/>
            </a:solidFill>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2.Start</a:t>
          </a:r>
          <a:endParaRPr lang="en-US" sz="3200" b="1" kern="1200" dirty="0">
            <a:solidFill>
              <a:schemeClr val="bg1"/>
            </a:solidFill>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solidFill>
                <a:schemeClr val="bg1"/>
              </a:solidFill>
              <a:latin typeface="Calibri" panose="020F0502020204030204" pitchFamily="34" charset="0"/>
              <a:cs typeface="Calibri" panose="020F0502020204030204" pitchFamily="34" charset="0"/>
            </a:rPr>
            <a:t>3.Initialization</a:t>
          </a:r>
          <a:endParaRPr lang="en-US" sz="2000" b="1" kern="1200" dirty="0">
            <a:solidFill>
              <a:schemeClr val="bg1"/>
            </a:solidFill>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4.Load</a:t>
          </a:r>
          <a:endParaRPr lang="en-US" sz="3200" b="1" kern="1200" dirty="0">
            <a:solidFill>
              <a:schemeClr val="bg1"/>
            </a:solidFill>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solidFill>
                <a:schemeClr val="bg1"/>
              </a:solidFill>
              <a:latin typeface="Calibri" panose="020F0502020204030204" pitchFamily="34" charset="0"/>
              <a:cs typeface="Calibri" panose="020F0502020204030204" pitchFamily="34" charset="0"/>
            </a:rPr>
            <a:t>5.Postback Event Handling</a:t>
          </a:r>
          <a:endParaRPr lang="en-US" sz="2800" b="1" kern="1200" dirty="0">
            <a:solidFill>
              <a:schemeClr val="bg1"/>
            </a:solidFill>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solidFill>
                <a:schemeClr val="bg1"/>
              </a:solidFill>
              <a:latin typeface="Calibri" panose="020F0502020204030204" pitchFamily="34" charset="0"/>
              <a:cs typeface="Calibri" panose="020F0502020204030204" pitchFamily="34" charset="0"/>
            </a:rPr>
            <a:t>6.Rendering</a:t>
          </a:r>
          <a:endParaRPr lang="en-US" sz="2800" b="1" kern="1200" dirty="0">
            <a:solidFill>
              <a:schemeClr val="bg1"/>
            </a:solidFill>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7.Unload</a:t>
          </a:r>
          <a:endParaRPr lang="en-US" sz="3200" b="1" kern="1200" dirty="0">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0BAC4-B949-4DA5-962D-D5448BC11463}">
      <dsp:nvSpPr>
        <dsp:cNvPr id="0" name=""/>
        <dsp:cNvSpPr/>
      </dsp:nvSpPr>
      <dsp:spPr>
        <a:xfrm>
          <a:off x="6865937" y="430"/>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1.Page Request</a:t>
          </a:r>
          <a:endParaRPr lang="en-US" sz="3200" b="1" kern="1200" dirty="0">
            <a:latin typeface="Calibri" panose="020F0502020204030204" pitchFamily="34" charset="0"/>
            <a:cs typeface="Calibri" panose="020F0502020204030204" pitchFamily="34" charset="0"/>
          </a:endParaRPr>
        </a:p>
      </dsp:txBody>
      <dsp:txXfrm>
        <a:off x="7235587" y="370080"/>
        <a:ext cx="1784825" cy="1784825"/>
      </dsp:txXfrm>
    </dsp:sp>
    <dsp:sp modelId="{488519C6-CE7C-452B-92C4-3E635B79EE1C}">
      <dsp:nvSpPr>
        <dsp:cNvPr id="0" name=""/>
        <dsp:cNvSpPr/>
      </dsp:nvSpPr>
      <dsp:spPr>
        <a:xfrm rot="1542857">
          <a:off x="9483541" y="165146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9493542" y="1778019"/>
        <a:ext cx="471300" cy="511136"/>
      </dsp:txXfrm>
    </dsp:sp>
    <dsp:sp modelId="{E07D7F47-5C1D-4E41-B894-801E9E8D7721}">
      <dsp:nvSpPr>
        <dsp:cNvPr id="0" name=""/>
        <dsp:cNvSpPr/>
      </dsp:nvSpPr>
      <dsp:spPr>
        <a:xfrm>
          <a:off x="10284643" y="1646792"/>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2.Start</a:t>
          </a:r>
          <a:endParaRPr lang="en-US" sz="3200" b="1" kern="1200" dirty="0">
            <a:latin typeface="Calibri" panose="020F0502020204030204" pitchFamily="34" charset="0"/>
            <a:cs typeface="Calibri" panose="020F0502020204030204" pitchFamily="34" charset="0"/>
          </a:endParaRPr>
        </a:p>
      </dsp:txBody>
      <dsp:txXfrm>
        <a:off x="10654293" y="2016442"/>
        <a:ext cx="1784825" cy="1784825"/>
      </dsp:txXfrm>
    </dsp:sp>
    <dsp:sp modelId="{EE273BA6-CFA5-44C5-87A9-8F2787D83AB6}">
      <dsp:nvSpPr>
        <dsp:cNvPr id="0" name=""/>
        <dsp:cNvSpPr/>
      </dsp:nvSpPr>
      <dsp:spPr>
        <a:xfrm rot="4628571">
          <a:off x="11627997" y="4314002"/>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11706517" y="4385919"/>
        <a:ext cx="471300" cy="511136"/>
      </dsp:txXfrm>
    </dsp:sp>
    <dsp:sp modelId="{103C06A4-2880-442B-B389-5FC540CEF6B1}">
      <dsp:nvSpPr>
        <dsp:cNvPr id="0" name=""/>
        <dsp:cNvSpPr/>
      </dsp:nvSpPr>
      <dsp:spPr>
        <a:xfrm>
          <a:off x="11128994"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kern="1200" smtClean="0">
              <a:latin typeface="Calibri" panose="020F0502020204030204" pitchFamily="34" charset="0"/>
              <a:cs typeface="Calibri" panose="020F0502020204030204" pitchFamily="34" charset="0"/>
            </a:rPr>
            <a:t>3.Initialization</a:t>
          </a:r>
          <a:endParaRPr lang="en-US" sz="2000" b="1" kern="1200" dirty="0">
            <a:latin typeface="Calibri" panose="020F0502020204030204" pitchFamily="34" charset="0"/>
            <a:cs typeface="Calibri" panose="020F0502020204030204" pitchFamily="34" charset="0"/>
          </a:endParaRPr>
        </a:p>
      </dsp:txBody>
      <dsp:txXfrm>
        <a:off x="11498644" y="5715785"/>
        <a:ext cx="1784825" cy="1784825"/>
      </dsp:txXfrm>
    </dsp:sp>
    <dsp:sp modelId="{9BF0508F-052F-49A0-84DF-6D09EE10ADF1}">
      <dsp:nvSpPr>
        <dsp:cNvPr id="0" name=""/>
        <dsp:cNvSpPr/>
      </dsp:nvSpPr>
      <dsp:spPr>
        <a:xfrm rot="7714286">
          <a:off x="10883385" y="7650674"/>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11047346" y="7742092"/>
        <a:ext cx="471300" cy="511136"/>
      </dsp:txXfrm>
    </dsp:sp>
    <dsp:sp modelId="{E17B01C0-7B46-473A-ADBF-E751F2679CD7}">
      <dsp:nvSpPr>
        <dsp:cNvPr id="0" name=""/>
        <dsp:cNvSpPr/>
      </dsp:nvSpPr>
      <dsp:spPr>
        <a:xfrm>
          <a:off x="8763176"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latin typeface="Calibri" panose="020F0502020204030204" pitchFamily="34" charset="0"/>
              <a:cs typeface="Calibri" panose="020F0502020204030204" pitchFamily="34" charset="0"/>
            </a:rPr>
            <a:t>4.Load</a:t>
          </a:r>
          <a:endParaRPr lang="en-US" sz="3200" b="1" kern="1200" dirty="0">
            <a:latin typeface="Calibri" panose="020F0502020204030204" pitchFamily="34" charset="0"/>
            <a:cs typeface="Calibri" panose="020F0502020204030204" pitchFamily="34" charset="0"/>
          </a:endParaRPr>
        </a:p>
      </dsp:txBody>
      <dsp:txXfrm>
        <a:off x="9132826" y="8682427"/>
        <a:ext cx="1784825" cy="1784825"/>
      </dsp:txXfrm>
    </dsp:sp>
    <dsp:sp modelId="{7AD1823B-7509-40B4-9C34-29E950EF82BE}">
      <dsp:nvSpPr>
        <dsp:cNvPr id="0" name=""/>
        <dsp:cNvSpPr/>
      </dsp:nvSpPr>
      <dsp:spPr>
        <a:xfrm rot="10800000">
          <a:off x="7810411" y="9148893"/>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8012397" y="9319271"/>
        <a:ext cx="471300" cy="511136"/>
      </dsp:txXfrm>
    </dsp:sp>
    <dsp:sp modelId="{CF9DBCFA-79FF-40A0-84CF-536CE1F08EC1}">
      <dsp:nvSpPr>
        <dsp:cNvPr id="0" name=""/>
        <dsp:cNvSpPr/>
      </dsp:nvSpPr>
      <dsp:spPr>
        <a:xfrm>
          <a:off x="4968698" y="8312777"/>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US" sz="2800" b="1" kern="1200" smtClean="0">
              <a:latin typeface="Calibri" panose="020F0502020204030204" pitchFamily="34" charset="0"/>
              <a:cs typeface="Calibri" panose="020F0502020204030204" pitchFamily="34" charset="0"/>
            </a:rPr>
            <a:t>5.Postback Event Handling</a:t>
          </a:r>
          <a:endParaRPr lang="en-US" sz="2800" b="1" kern="1200" dirty="0">
            <a:latin typeface="Calibri" panose="020F0502020204030204" pitchFamily="34" charset="0"/>
            <a:cs typeface="Calibri" panose="020F0502020204030204" pitchFamily="34" charset="0"/>
          </a:endParaRPr>
        </a:p>
      </dsp:txBody>
      <dsp:txXfrm>
        <a:off x="5338348" y="8682427"/>
        <a:ext cx="1784825" cy="1784825"/>
      </dsp:txXfrm>
    </dsp:sp>
    <dsp:sp modelId="{FD9EC4D1-3C94-4617-83D2-D40BBB4CCF48}">
      <dsp:nvSpPr>
        <dsp:cNvPr id="0" name=""/>
        <dsp:cNvSpPr/>
      </dsp:nvSpPr>
      <dsp:spPr>
        <a:xfrm rot="13885714">
          <a:off x="4723089" y="7680470"/>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rot="10800000">
        <a:off x="4887050" y="7929808"/>
        <a:ext cx="471300" cy="511136"/>
      </dsp:txXfrm>
    </dsp:sp>
    <dsp:sp modelId="{82AA379A-51B2-4359-A604-F6EA4A9741B4}">
      <dsp:nvSpPr>
        <dsp:cNvPr id="0" name=""/>
        <dsp:cNvSpPr/>
      </dsp:nvSpPr>
      <dsp:spPr>
        <a:xfrm>
          <a:off x="2602880" y="5346135"/>
          <a:ext cx="2524125" cy="2524125"/>
        </a:xfrm>
        <a:prstGeom prst="ellipse">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smtClean="0">
              <a:latin typeface="Calibri" panose="020F0502020204030204" pitchFamily="34" charset="0"/>
              <a:cs typeface="Calibri" panose="020F0502020204030204" pitchFamily="34" charset="0"/>
            </a:rPr>
            <a:t>6.Rendering</a:t>
          </a:r>
          <a:endParaRPr lang="en-US" sz="2800" b="1" kern="1200" dirty="0">
            <a:latin typeface="Calibri" panose="020F0502020204030204" pitchFamily="34" charset="0"/>
            <a:cs typeface="Calibri" panose="020F0502020204030204" pitchFamily="34" charset="0"/>
          </a:endParaRPr>
        </a:p>
      </dsp:txBody>
      <dsp:txXfrm>
        <a:off x="2972530" y="5715785"/>
        <a:ext cx="1784825" cy="1784825"/>
      </dsp:txXfrm>
    </dsp:sp>
    <dsp:sp modelId="{1158DA7E-943B-4F48-BFB2-3D6804356794}">
      <dsp:nvSpPr>
        <dsp:cNvPr id="0" name=""/>
        <dsp:cNvSpPr/>
      </dsp:nvSpPr>
      <dsp:spPr>
        <a:xfrm rot="16971429">
          <a:off x="3946234" y="4351157"/>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4024754" y="4619996"/>
        <a:ext cx="471300" cy="511136"/>
      </dsp:txXfrm>
    </dsp:sp>
    <dsp:sp modelId="{32FDF942-65F4-40DD-ACAA-BBC6691A90F7}">
      <dsp:nvSpPr>
        <dsp:cNvPr id="0" name=""/>
        <dsp:cNvSpPr/>
      </dsp:nvSpPr>
      <dsp:spPr>
        <a:xfrm>
          <a:off x="3447231" y="1646792"/>
          <a:ext cx="2524125" cy="2524125"/>
        </a:xfrm>
        <a:prstGeom prst="ellipse">
          <a:avLst/>
        </a:prstGeom>
        <a:solidFill>
          <a:schemeClr val="accent1">
            <a:lumMod val="5000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r>
            <a:rPr lang="en-US" sz="3200" b="1" kern="1200" smtClean="0">
              <a:solidFill>
                <a:schemeClr val="bg1"/>
              </a:solidFill>
              <a:latin typeface="Calibri" panose="020F0502020204030204" pitchFamily="34" charset="0"/>
              <a:cs typeface="Calibri" panose="020F0502020204030204" pitchFamily="34" charset="0"/>
            </a:rPr>
            <a:t>7.Unload</a:t>
          </a:r>
          <a:endParaRPr lang="en-US" sz="3200" b="1" kern="1200" dirty="0">
            <a:solidFill>
              <a:schemeClr val="bg1"/>
            </a:solidFill>
            <a:latin typeface="Calibri" panose="020F0502020204030204" pitchFamily="34" charset="0"/>
            <a:cs typeface="Calibri" panose="020F0502020204030204" pitchFamily="34" charset="0"/>
          </a:endParaRPr>
        </a:p>
      </dsp:txBody>
      <dsp:txXfrm>
        <a:off x="3816881" y="2016442"/>
        <a:ext cx="1784825" cy="1784825"/>
      </dsp:txXfrm>
    </dsp:sp>
    <dsp:sp modelId="{54A5CC90-3A18-4D35-938A-798593B00CC9}">
      <dsp:nvSpPr>
        <dsp:cNvPr id="0" name=""/>
        <dsp:cNvSpPr/>
      </dsp:nvSpPr>
      <dsp:spPr>
        <a:xfrm rot="20057143">
          <a:off x="6064835" y="1667996"/>
          <a:ext cx="673286" cy="85189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422400">
            <a:lnSpc>
              <a:spcPct val="90000"/>
            </a:lnSpc>
            <a:spcBef>
              <a:spcPct val="0"/>
            </a:spcBef>
            <a:spcAft>
              <a:spcPct val="35000"/>
            </a:spcAft>
          </a:pPr>
          <a:endParaRPr lang="en-US" sz="3200" b="1" kern="1200">
            <a:solidFill>
              <a:schemeClr val="accent1">
                <a:lumMod val="50000"/>
              </a:schemeClr>
            </a:solidFill>
            <a:latin typeface="Calibri" panose="020F0502020204030204" pitchFamily="34" charset="0"/>
            <a:cs typeface="Calibri" panose="020F0502020204030204" pitchFamily="34" charset="0"/>
          </a:endParaRPr>
        </a:p>
      </dsp:txBody>
      <dsp:txXfrm>
        <a:off x="6074836" y="1882193"/>
        <a:ext cx="471300" cy="51113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4833937" y="2303859"/>
            <a:ext cx="14716126" cy="4643438"/>
          </a:xfrm>
          <a:prstGeom prst="rect">
            <a:avLst/>
          </a:prstGeom>
        </p:spPr>
        <p:txBody>
          <a:bodyPr anchor="b"/>
          <a:lstStyle/>
          <a:p>
            <a:r>
              <a:t>Title Text</a:t>
            </a:r>
          </a:p>
        </p:txBody>
      </p:sp>
      <p:sp>
        <p:nvSpPr>
          <p:cNvPr id="12" name="Body Level One…"/>
          <p:cNvSpPr txBox="1">
            <a:spLocks noGrp="1"/>
          </p:cNvSpPr>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rPr/>
              <a:p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4833937" y="8947546"/>
            <a:ext cx="14716126" cy="64770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14"/>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047999" y="0"/>
            <a:ext cx="18288001" cy="13716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sz="half" idx="13"/>
          </p:nvPr>
        </p:nvSpPr>
        <p:spPr>
          <a:xfrm>
            <a:off x="5334000" y="946546"/>
            <a:ext cx="13716001" cy="830461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4833937" y="9447609"/>
            <a:ext cx="14716126" cy="2000251"/>
          </a:xfrm>
          <a:prstGeom prst="rect">
            <a:avLst/>
          </a:prstGeom>
        </p:spPr>
        <p:txBody>
          <a:bodyPr anchor="b"/>
          <a:lstStyle/>
          <a:p>
            <a:r>
              <a:t>Title Text</a:t>
            </a:r>
          </a:p>
        </p:txBody>
      </p:sp>
      <p:sp>
        <p:nvSpPr>
          <p:cNvPr id="22" name="Body Level One…"/>
          <p:cNvSpPr txBox="1">
            <a:spLocks noGrp="1"/>
          </p:cNvSpPr>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4833937" y="4536281"/>
            <a:ext cx="14716126" cy="4643438"/>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12495609" y="892968"/>
            <a:ext cx="7500938" cy="1155501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4387453" y="892968"/>
            <a:ext cx="7500938" cy="5607845"/>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quarter" idx="13"/>
          </p:nvPr>
        </p:nvSpPr>
        <p:spPr>
          <a:xfrm>
            <a:off x="12495609" y="3643312"/>
            <a:ext cx="7500938" cy="8840392"/>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p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4387453" y="1785937"/>
            <a:ext cx="15609094" cy="101441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2495609" y="7161609"/>
            <a:ext cx="7500938" cy="5304235"/>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2495609" y="1250156"/>
            <a:ext cx="7500938" cy="5304235"/>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4387453" y="1250156"/>
            <a:ext cx="7500938" cy="11215688"/>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87453" y="357187"/>
            <a:ext cx="15609094" cy="3036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Title Text</a:t>
            </a:r>
          </a:p>
        </p:txBody>
      </p:sp>
      <p:sp>
        <p:nvSpPr>
          <p:cNvPr id="3" name="Body Level One…"/>
          <p:cNvSpPr txBox="1">
            <a:spLocks noGrp="1"/>
          </p:cNvSpPr>
          <p:nvPr>
            <p:ph type="body" idx="1"/>
          </p:nvPr>
        </p:nvSpPr>
        <p:spPr>
          <a:xfrm>
            <a:off x="4387453" y="3643312"/>
            <a:ext cx="15609094" cy="88403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sz="44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1pPr>
      <a:lvl2pPr marL="0" marR="0" indent="228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2pPr>
      <a:lvl3pPr marL="0" marR="0" indent="457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3pPr>
      <a:lvl4pPr marL="0" marR="0" indent="685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4pPr>
      <a:lvl5pPr marL="0" marR="0" indent="9144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5pPr>
      <a:lvl6pPr marL="0" marR="0" indent="11430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6pPr>
      <a:lvl7pPr marL="0" marR="0" indent="13716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7pPr>
      <a:lvl8pPr marL="0" marR="0" indent="16002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8pPr>
      <a:lvl9pPr marL="0" marR="0" indent="1828800" algn="ctr" defTabSz="821531" latinLnBrk="0">
        <a:lnSpc>
          <a:spcPct val="100000"/>
        </a:lnSpc>
        <a:spcBef>
          <a:spcPts val="0"/>
        </a:spcBef>
        <a:spcAft>
          <a:spcPts val="0"/>
        </a:spcAft>
        <a:buClrTx/>
        <a:buSzTx/>
        <a:buFontTx/>
        <a:buNone/>
        <a:tabLst/>
        <a:defRPr sz="22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microsoft.com/office/2007/relationships/hdphoto" Target="../media/hdphoto2.wdp"/><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NET"/>
          <p:cNvSpPr txBox="1">
            <a:spLocks noGrp="1"/>
          </p:cNvSpPr>
          <p:nvPr>
            <p:ph type="ctrTitle"/>
          </p:nvPr>
        </p:nvSpPr>
        <p:spPr>
          <a:xfrm>
            <a:off x="2796683" y="-2381391"/>
            <a:ext cx="7037046" cy="5709719"/>
          </a:xfrm>
          <a:prstGeom prst="rect">
            <a:avLst/>
          </a:prstGeom>
        </p:spPr>
        <p:txBody>
          <a:bodyPr/>
          <a:lstStyle>
            <a:lvl1pPr>
              <a:defRPr sz="13800">
                <a:solidFill>
                  <a:srgbClr val="353435"/>
                </a:solidFill>
              </a:defRPr>
            </a:lvl1pPr>
          </a:lstStyle>
          <a:p>
            <a:r>
              <a:t>.NET</a:t>
            </a:r>
          </a:p>
        </p:txBody>
      </p:sp>
      <p:sp>
        <p:nvSpPr>
          <p:cNvPr id="120" name="2160711"/>
          <p:cNvSpPr txBox="1">
            <a:spLocks noGrp="1"/>
          </p:cNvSpPr>
          <p:nvPr>
            <p:ph type="subTitle" sz="quarter" idx="1"/>
          </p:nvPr>
        </p:nvSpPr>
        <p:spPr>
          <a:xfrm>
            <a:off x="2745913" y="3811726"/>
            <a:ext cx="7138587" cy="3408414"/>
          </a:xfrm>
          <a:prstGeom prst="rect">
            <a:avLst/>
          </a:prstGeom>
        </p:spPr>
        <p:txBody>
          <a:bodyPr/>
          <a:lstStyle>
            <a:lvl1pPr defTabSz="642937">
              <a:lnSpc>
                <a:spcPts val="19000"/>
              </a:lnSpc>
              <a:spcBef>
                <a:spcPts val="1600"/>
              </a:spcBef>
              <a:defRPr sz="13800">
                <a:solidFill>
                  <a:srgbClr val="353435"/>
                </a:solidFill>
                <a:latin typeface="Times New Roman"/>
                <a:ea typeface="Times New Roman"/>
                <a:cs typeface="Times New Roman"/>
                <a:sym typeface="Times New Roman"/>
              </a:defRPr>
            </a:lvl1pPr>
          </a:lstStyle>
          <a:p>
            <a:r>
              <a:t>2160711</a:t>
            </a:r>
          </a:p>
        </p:txBody>
      </p:sp>
      <p:sp>
        <p:nvSpPr>
          <p:cNvPr id="121" name="Unit 2"/>
          <p:cNvSpPr txBox="1"/>
          <p:nvPr/>
        </p:nvSpPr>
        <p:spPr>
          <a:xfrm>
            <a:off x="10051398" y="716724"/>
            <a:ext cx="10817554" cy="51451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defTabSz="642937">
              <a:lnSpc>
                <a:spcPts val="30600"/>
              </a:lnSpc>
              <a:spcBef>
                <a:spcPts val="1600"/>
              </a:spcBef>
              <a:defRPr sz="23400" b="0">
                <a:latin typeface="Times New Roman"/>
                <a:ea typeface="Times New Roman"/>
                <a:cs typeface="Times New Roman"/>
                <a:sym typeface="Times New Roman"/>
              </a:defRPr>
            </a:lvl1pPr>
          </a:lstStyle>
          <a:p>
            <a:r>
              <a:rPr dirty="0"/>
              <a:t>Unit </a:t>
            </a:r>
            <a:r>
              <a:rPr lang="en-US" dirty="0"/>
              <a:t>8</a:t>
            </a:r>
            <a:endParaRPr dirty="0"/>
          </a:p>
        </p:txBody>
      </p:sp>
      <p:sp>
        <p:nvSpPr>
          <p:cNvPr id="123" name="Line"/>
          <p:cNvSpPr/>
          <p:nvPr/>
        </p:nvSpPr>
        <p:spPr>
          <a:xfrm>
            <a:off x="-3695" y="7077247"/>
            <a:ext cx="24391390" cy="1"/>
          </a:xfrm>
          <a:prstGeom prst="line">
            <a:avLst/>
          </a:prstGeom>
          <a:ln w="25400">
            <a:solidFill>
              <a:srgbClr val="2BFEFF"/>
            </a:solidFill>
            <a:custDash>
              <a:ds d="600000" sp="600000"/>
            </a:custDash>
            <a:miter lim="400000"/>
          </a:ln>
          <a:effectLst>
            <a:outerShdw blurRad="63500" dist="25400" dir="5400000" rotWithShape="0">
              <a:srgbClr val="12898A">
                <a:alpha val="50000"/>
              </a:srgbClr>
            </a:outerShdw>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2" name="Rectangle 1"/>
          <p:cNvSpPr/>
          <p:nvPr/>
        </p:nvSpPr>
        <p:spPr>
          <a:xfrm>
            <a:off x="2177844" y="8435511"/>
            <a:ext cx="20028311" cy="2800767"/>
          </a:xfrm>
          <a:prstGeom prst="rect">
            <a:avLst/>
          </a:prstGeom>
        </p:spPr>
        <p:txBody>
          <a:bodyPr wrap="square">
            <a:spAutoFit/>
          </a:bodyPr>
          <a:lstStyle/>
          <a:p>
            <a:r>
              <a:rPr lang="en-US" sz="4400" b="0" dirty="0">
                <a:latin typeface="Times New Roman" panose="02020603050405020304" pitchFamily="18" charset="0"/>
              </a:rPr>
              <a:t>ASP.NET: Introduction to ASP.NET, Working with Web and </a:t>
            </a:r>
            <a:r>
              <a:rPr lang="en-US" sz="4400" b="0" dirty="0" smtClean="0">
                <a:latin typeface="Times New Roman" panose="02020603050405020304" pitchFamily="18" charset="0"/>
              </a:rPr>
              <a:t>HTML Controls</a:t>
            </a:r>
            <a:r>
              <a:rPr lang="en-US" sz="4400" b="0" dirty="0">
                <a:latin typeface="Times New Roman" panose="02020603050405020304" pitchFamily="18" charset="0"/>
              </a:rPr>
              <a:t>, Using Rich Server Controls, Login controls, Overview </a:t>
            </a:r>
            <a:r>
              <a:rPr lang="en-US" sz="4400" b="0" dirty="0" smtClean="0">
                <a:latin typeface="Times New Roman" panose="02020603050405020304" pitchFamily="18" charset="0"/>
              </a:rPr>
              <a:t>of ASP.NET Validation </a:t>
            </a:r>
            <a:r>
              <a:rPr lang="en-US" sz="4400" b="0" dirty="0">
                <a:latin typeface="Times New Roman" panose="02020603050405020304" pitchFamily="18" charset="0"/>
              </a:rPr>
              <a:t>Controls, </a:t>
            </a:r>
            <a:r>
              <a:rPr lang="en-US" sz="4400" b="0" dirty="0" smtClean="0">
                <a:latin typeface="Times New Roman" panose="02020603050405020304" pitchFamily="18" charset="0"/>
              </a:rPr>
              <a:t>Using the </a:t>
            </a:r>
            <a:r>
              <a:rPr lang="en-US" sz="4400" b="0" dirty="0">
                <a:latin typeface="Times New Roman" panose="02020603050405020304" pitchFamily="18" charset="0"/>
              </a:rPr>
              <a:t>Simple </a:t>
            </a:r>
            <a:r>
              <a:rPr lang="en-US" sz="4400" b="0" dirty="0" smtClean="0">
                <a:latin typeface="Times New Roman" panose="02020603050405020304" pitchFamily="18" charset="0"/>
              </a:rPr>
              <a:t>Validations, Using the Complex </a:t>
            </a:r>
            <a:r>
              <a:rPr lang="en-US" sz="4400" b="0" dirty="0">
                <a:latin typeface="Times New Roman" panose="02020603050405020304" pitchFamily="18" charset="0"/>
              </a:rPr>
              <a:t>Validators Accessing Data using ADO.NET, </a:t>
            </a:r>
            <a:r>
              <a:rPr lang="en-US" sz="4400" b="0" dirty="0" smtClean="0">
                <a:latin typeface="Times New Roman" panose="02020603050405020304" pitchFamily="18" charset="0"/>
              </a:rPr>
              <a:t>Configuration Overview</a:t>
            </a:r>
            <a:endParaRPr lang="en-US" sz="4400" b="0" dirty="0">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1985474889"/>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3.Initialization</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155351"/>
            <a:ext cx="7772400" cy="3529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During page initialization, controls on the page are </a:t>
            </a:r>
            <a:r>
              <a:rPr lang="en-US" sz="4400" b="0" dirty="0" smtClean="0">
                <a:latin typeface="Calibri" panose="020F0502020204030204" pitchFamily="34" charset="0"/>
                <a:cs typeface="Calibri" panose="020F0502020204030204" pitchFamily="34" charset="0"/>
              </a:rPr>
              <a:t>available. A </a:t>
            </a:r>
            <a:r>
              <a:rPr lang="en-US" sz="4400" b="0" dirty="0">
                <a:latin typeface="Calibri" panose="020F0502020204030204" pitchFamily="34" charset="0"/>
                <a:cs typeface="Calibri" panose="020F0502020204030204" pitchFamily="34" charset="0"/>
              </a:rPr>
              <a:t>master page and themes are also applied to the page if applicable. </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191475493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324976428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800" dirty="0" smtClean="0"/>
              <a:t>4</a:t>
            </a: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.Load</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155351"/>
            <a:ext cx="7772400" cy="35298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During load, if the current request is a postback, control properties are loaded with information recovered from view state and control state.</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337188925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243661485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78923"/>
            <a:ext cx="7772400"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400" dirty="0" smtClean="0"/>
              <a:t>5</a:t>
            </a:r>
            <a:r>
              <a:rPr kumimoji="0" lang="en-US" sz="4400" b="1" i="0" u="none" strike="noStrike" cap="none" spc="0" normalizeH="0" baseline="0" dirty="0" smtClean="0">
                <a:ln>
                  <a:noFill/>
                </a:ln>
                <a:solidFill>
                  <a:srgbClr val="000000"/>
                </a:solidFill>
                <a:effectLst/>
                <a:uFillTx/>
                <a:sym typeface="Helvetica Neue"/>
              </a:rPr>
              <a:t>.Postback Event Handling</a:t>
            </a:r>
            <a:endParaRPr kumimoji="0" lang="en-US" sz="4400" b="1" i="0" u="none" strike="noStrike" cap="none" spc="0" normalizeH="0" baseline="0" dirty="0">
              <a:ln>
                <a:noFill/>
              </a:ln>
              <a:solidFill>
                <a:srgbClr val="000000"/>
              </a:solidFill>
              <a:effectLst/>
              <a:uFillTx/>
              <a:sym typeface="Helvetica Neue"/>
            </a:endParaRPr>
          </a:p>
        </p:txBody>
      </p:sp>
      <p:sp>
        <p:nvSpPr>
          <p:cNvPr id="18" name="TextBox 17"/>
          <p:cNvSpPr txBox="1"/>
          <p:nvPr/>
        </p:nvSpPr>
        <p:spPr>
          <a:xfrm>
            <a:off x="16217153" y="5155351"/>
            <a:ext cx="7772400" cy="488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If the request is a postback, control event handlers are called. After that, the Validate method of all validator controls is called, which sets the IsValid property of individual validator controls and of the page. </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296865260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318908800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78923"/>
            <a:ext cx="7772400"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400" dirty="0" smtClean="0"/>
              <a:t>6.Randering</a:t>
            </a:r>
            <a:endParaRPr kumimoji="0" lang="en-US" sz="4400" b="1" i="0" u="none" strike="noStrike" cap="none" spc="0" normalizeH="0" baseline="0" dirty="0">
              <a:ln>
                <a:noFill/>
              </a:ln>
              <a:solidFill>
                <a:srgbClr val="000000"/>
              </a:solidFill>
              <a:effectLst/>
              <a:uFillTx/>
              <a:sym typeface="Helvetica Neue"/>
            </a:endParaRPr>
          </a:p>
        </p:txBody>
      </p:sp>
      <p:sp>
        <p:nvSpPr>
          <p:cNvPr id="18" name="TextBox 17"/>
          <p:cNvSpPr txBox="1"/>
          <p:nvPr/>
        </p:nvSpPr>
        <p:spPr>
          <a:xfrm>
            <a:off x="16217153" y="5155351"/>
            <a:ext cx="7772400" cy="62382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Before rendering, view state is saved for the page and all controls. During the rendering stage, the page calls the Render method for each control, providing a text writer that writes its output to the OutputStream object of the page's Response property.</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3281920687"/>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1167620347"/>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78923"/>
            <a:ext cx="7772400" cy="8213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lang="en-US" sz="4400" dirty="0" smtClean="0"/>
              <a:t>7.Unload</a:t>
            </a:r>
            <a:endParaRPr kumimoji="0" lang="en-US" sz="4400" b="1" i="0" u="none" strike="noStrike" cap="none" spc="0" normalizeH="0" baseline="0" dirty="0">
              <a:ln>
                <a:noFill/>
              </a:ln>
              <a:solidFill>
                <a:srgbClr val="000000"/>
              </a:solidFill>
              <a:effectLst/>
              <a:uFillTx/>
              <a:sym typeface="Helvetica Neue"/>
            </a:endParaRPr>
          </a:p>
        </p:txBody>
      </p:sp>
      <p:sp>
        <p:nvSpPr>
          <p:cNvPr id="18" name="TextBox 17"/>
          <p:cNvSpPr txBox="1"/>
          <p:nvPr/>
        </p:nvSpPr>
        <p:spPr>
          <a:xfrm>
            <a:off x="16217153" y="5155351"/>
            <a:ext cx="7772400" cy="55611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The Unload event is raised after the page has been fully rendered, sent to the client, and is ready to be discarded. At this point, page properties such as Response and Request are unloaded and cleanup is performed.</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19803812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109639"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Controls</a:t>
            </a:r>
            <a:endParaRPr lang="en-US" sz="7200" dirty="0">
              <a:latin typeface="+mn-lt"/>
              <a:cs typeface="Courier New" panose="02070309020205020404" pitchFamily="49" charset="0"/>
            </a:endParaRPr>
          </a:p>
        </p:txBody>
      </p:sp>
      <p:sp>
        <p:nvSpPr>
          <p:cNvPr id="18" name="TextBox 17"/>
          <p:cNvSpPr txBox="1"/>
          <p:nvPr/>
        </p:nvSpPr>
        <p:spPr>
          <a:xfrm>
            <a:off x="4020136" y="4362931"/>
            <a:ext cx="8297370" cy="8608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457200" indent="-457200" algn="l">
              <a:lnSpc>
                <a:spcPct val="250000"/>
              </a:lnSpc>
              <a:buFont typeface="Arial" panose="020B0604020202020204" pitchFamily="34" charset="0"/>
              <a:buChar char="•"/>
            </a:pPr>
            <a:r>
              <a:rPr lang="en-US" sz="4400" dirty="0" smtClean="0">
                <a:latin typeface="Calibri" panose="020F0502020204030204" pitchFamily="34" charset="0"/>
                <a:cs typeface="Calibri" panose="020F0502020204030204" pitchFamily="34" charset="0"/>
              </a:rPr>
              <a:t>HTML controls</a:t>
            </a:r>
          </a:p>
          <a:p>
            <a:pPr marL="457200" indent="-457200" algn="l">
              <a:lnSpc>
                <a:spcPct val="250000"/>
              </a:lnSpc>
              <a:buFont typeface="Arial" panose="020B0604020202020204" pitchFamily="34" charset="0"/>
              <a:buChar char="•"/>
            </a:pPr>
            <a:r>
              <a:rPr lang="en-US" sz="4400" dirty="0" smtClean="0">
                <a:latin typeface="Calibri" panose="020F0502020204030204" pitchFamily="34" charset="0"/>
                <a:cs typeface="Calibri" panose="020F0502020204030204" pitchFamily="34" charset="0"/>
              </a:rPr>
              <a:t>HTML Server controls</a:t>
            </a:r>
          </a:p>
          <a:p>
            <a:pPr marL="457200" indent="-457200" algn="l">
              <a:lnSpc>
                <a:spcPct val="250000"/>
              </a:lnSpc>
              <a:buFont typeface="Arial" panose="020B0604020202020204" pitchFamily="34" charset="0"/>
              <a:buChar char="•"/>
            </a:pPr>
            <a:r>
              <a:rPr lang="en-US" sz="4400" dirty="0" smtClean="0">
                <a:latin typeface="Calibri" panose="020F0502020204030204" pitchFamily="34" charset="0"/>
                <a:cs typeface="Calibri" panose="020F0502020204030204" pitchFamily="34" charset="0"/>
              </a:rPr>
              <a:t>ASP.NET </a:t>
            </a:r>
            <a:r>
              <a:rPr lang="en-US" sz="4400" dirty="0">
                <a:latin typeface="Calibri" panose="020F0502020204030204" pitchFamily="34" charset="0"/>
                <a:cs typeface="Calibri" panose="020F0502020204030204" pitchFamily="34" charset="0"/>
              </a:rPr>
              <a:t>Server controls</a:t>
            </a:r>
          </a:p>
          <a:p>
            <a:pPr marL="457200" indent="-457200" algn="l">
              <a:lnSpc>
                <a:spcPct val="2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ASP.NET Ajax Server controls</a:t>
            </a:r>
          </a:p>
          <a:p>
            <a:pPr marL="457200" indent="-457200" algn="l">
              <a:lnSpc>
                <a:spcPct val="2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User </a:t>
            </a:r>
            <a:r>
              <a:rPr lang="en-US" sz="4400" dirty="0" smtClean="0">
                <a:latin typeface="Calibri" panose="020F0502020204030204" pitchFamily="34" charset="0"/>
                <a:cs typeface="Calibri" panose="020F0502020204030204" pitchFamily="34" charset="0"/>
              </a:rPr>
              <a:t>controls/custom </a:t>
            </a:r>
            <a:r>
              <a:rPr lang="en-US" sz="4400" dirty="0">
                <a:latin typeface="Calibri" panose="020F0502020204030204" pitchFamily="34" charset="0"/>
                <a:cs typeface="Calibri" panose="020F0502020204030204" pitchFamily="34" charset="0"/>
              </a:rPr>
              <a:t>controls</a:t>
            </a:r>
          </a:p>
        </p:txBody>
      </p:sp>
      <p:sp>
        <p:nvSpPr>
          <p:cNvPr id="4" name="Rectangle 3"/>
          <p:cNvSpPr/>
          <p:nvPr/>
        </p:nvSpPr>
        <p:spPr>
          <a:xfrm>
            <a:off x="4020136" y="3225700"/>
            <a:ext cx="11631710" cy="923330"/>
          </a:xfrm>
          <a:prstGeom prst="rect">
            <a:avLst/>
          </a:prstGeom>
        </p:spPr>
        <p:txBody>
          <a:bodyPr wrap="none">
            <a:spAutoFit/>
          </a:bodyPr>
          <a:lstStyle/>
          <a:p>
            <a:r>
              <a:rPr lang="en-US" sz="5400" dirty="0">
                <a:latin typeface="Calibri" panose="020F0502020204030204" pitchFamily="34" charset="0"/>
                <a:cs typeface="Calibri" panose="020F0502020204030204" pitchFamily="34" charset="0"/>
              </a:rPr>
              <a:t>ASP.NET uses five types of web controls</a:t>
            </a:r>
          </a:p>
        </p:txBody>
      </p:sp>
    </p:spTree>
    <p:extLst>
      <p:ext uri="{BB962C8B-B14F-4D97-AF65-F5344CB8AC3E}">
        <p14:creationId xmlns:p14="http://schemas.microsoft.com/office/powerpoint/2010/main" xmlns="" val="133018721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109639"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Controls</a:t>
            </a:r>
            <a:endParaRPr lang="en-US" sz="7200" dirty="0">
              <a:latin typeface="+mn-lt"/>
              <a:cs typeface="Courier New" panose="02070309020205020404" pitchFamily="49" charset="0"/>
            </a:endParaRPr>
          </a:p>
        </p:txBody>
      </p:sp>
      <p:sp>
        <p:nvSpPr>
          <p:cNvPr id="18" name="TextBox 17"/>
          <p:cNvSpPr txBox="1"/>
          <p:nvPr/>
        </p:nvSpPr>
        <p:spPr>
          <a:xfrm>
            <a:off x="4020136" y="4362931"/>
            <a:ext cx="8297370" cy="86081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457200" indent="-457200" algn="l">
              <a:lnSpc>
                <a:spcPct val="250000"/>
              </a:lnSpc>
              <a:buFont typeface="Arial" panose="020B0604020202020204" pitchFamily="34" charset="0"/>
              <a:buChar char="•"/>
            </a:pPr>
            <a:r>
              <a:rPr lang="en-US" sz="4400" dirty="0" smtClean="0">
                <a:solidFill>
                  <a:schemeClr val="bg1">
                    <a:lumMod val="65000"/>
                  </a:schemeClr>
                </a:solidFill>
                <a:latin typeface="Calibri" panose="020F0502020204030204" pitchFamily="34" charset="0"/>
                <a:cs typeface="Calibri" panose="020F0502020204030204" pitchFamily="34" charset="0"/>
              </a:rPr>
              <a:t>HTML controls</a:t>
            </a:r>
          </a:p>
          <a:p>
            <a:pPr marL="457200" indent="-457200" algn="l">
              <a:lnSpc>
                <a:spcPct val="250000"/>
              </a:lnSpc>
              <a:buFont typeface="Arial" panose="020B0604020202020204" pitchFamily="34" charset="0"/>
              <a:buChar char="•"/>
            </a:pPr>
            <a:r>
              <a:rPr lang="en-US" sz="4400" dirty="0" smtClean="0">
                <a:solidFill>
                  <a:schemeClr val="bg1">
                    <a:lumMod val="65000"/>
                  </a:schemeClr>
                </a:solidFill>
                <a:latin typeface="Calibri" panose="020F0502020204030204" pitchFamily="34" charset="0"/>
                <a:cs typeface="Calibri" panose="020F0502020204030204" pitchFamily="34" charset="0"/>
              </a:rPr>
              <a:t>HTML Server controls</a:t>
            </a:r>
          </a:p>
          <a:p>
            <a:pPr marL="457200" indent="-457200" algn="l">
              <a:lnSpc>
                <a:spcPct val="250000"/>
              </a:lnSpc>
              <a:buFont typeface="Arial" panose="020B0604020202020204" pitchFamily="34" charset="0"/>
              <a:buChar char="•"/>
            </a:pPr>
            <a:r>
              <a:rPr lang="en-US" sz="4400" dirty="0" smtClean="0">
                <a:solidFill>
                  <a:schemeClr val="tx1"/>
                </a:solidFill>
                <a:latin typeface="Calibri" panose="020F0502020204030204" pitchFamily="34" charset="0"/>
                <a:cs typeface="Calibri" panose="020F0502020204030204" pitchFamily="34" charset="0"/>
              </a:rPr>
              <a:t>ASP.NET </a:t>
            </a:r>
            <a:r>
              <a:rPr lang="en-US" sz="4400" dirty="0">
                <a:solidFill>
                  <a:schemeClr val="tx1"/>
                </a:solidFill>
                <a:latin typeface="Calibri" panose="020F0502020204030204" pitchFamily="34" charset="0"/>
                <a:cs typeface="Calibri" panose="020F0502020204030204" pitchFamily="34" charset="0"/>
              </a:rPr>
              <a:t>Server controls</a:t>
            </a:r>
          </a:p>
          <a:p>
            <a:pPr marL="457200" indent="-457200" algn="l">
              <a:lnSpc>
                <a:spcPct val="250000"/>
              </a:lnSpc>
              <a:buFont typeface="Arial" panose="020B0604020202020204" pitchFamily="34" charset="0"/>
              <a:buChar char="•"/>
            </a:pPr>
            <a:r>
              <a:rPr lang="en-US" sz="4400" dirty="0">
                <a:solidFill>
                  <a:schemeClr val="bg1">
                    <a:lumMod val="65000"/>
                  </a:schemeClr>
                </a:solidFill>
                <a:latin typeface="Calibri" panose="020F0502020204030204" pitchFamily="34" charset="0"/>
                <a:cs typeface="Calibri" panose="020F0502020204030204" pitchFamily="34" charset="0"/>
              </a:rPr>
              <a:t>ASP.NET Ajax Server controls</a:t>
            </a:r>
          </a:p>
          <a:p>
            <a:pPr marL="457200" indent="-457200" algn="l">
              <a:lnSpc>
                <a:spcPct val="250000"/>
              </a:lnSpc>
              <a:buFont typeface="Arial" panose="020B0604020202020204" pitchFamily="34" charset="0"/>
              <a:buChar char="•"/>
            </a:pPr>
            <a:r>
              <a:rPr lang="en-US" sz="4400" dirty="0">
                <a:solidFill>
                  <a:schemeClr val="bg1">
                    <a:lumMod val="65000"/>
                  </a:schemeClr>
                </a:solidFill>
                <a:latin typeface="Calibri" panose="020F0502020204030204" pitchFamily="34" charset="0"/>
                <a:cs typeface="Calibri" panose="020F0502020204030204" pitchFamily="34" charset="0"/>
              </a:rPr>
              <a:t>User </a:t>
            </a:r>
            <a:r>
              <a:rPr lang="en-US" sz="4400" dirty="0" smtClean="0">
                <a:solidFill>
                  <a:schemeClr val="bg1">
                    <a:lumMod val="65000"/>
                  </a:schemeClr>
                </a:solidFill>
                <a:latin typeface="Calibri" panose="020F0502020204030204" pitchFamily="34" charset="0"/>
                <a:cs typeface="Calibri" panose="020F0502020204030204" pitchFamily="34" charset="0"/>
              </a:rPr>
              <a:t>controls/custom </a:t>
            </a:r>
            <a:r>
              <a:rPr lang="en-US" sz="4400" dirty="0">
                <a:solidFill>
                  <a:schemeClr val="bg1">
                    <a:lumMod val="65000"/>
                  </a:schemeClr>
                </a:solidFill>
                <a:latin typeface="Calibri" panose="020F0502020204030204" pitchFamily="34" charset="0"/>
                <a:cs typeface="Calibri" panose="020F0502020204030204" pitchFamily="34" charset="0"/>
              </a:rPr>
              <a:t>controls</a:t>
            </a:r>
          </a:p>
        </p:txBody>
      </p:sp>
      <p:sp>
        <p:nvSpPr>
          <p:cNvPr id="4" name="Rectangle 3"/>
          <p:cNvSpPr/>
          <p:nvPr/>
        </p:nvSpPr>
        <p:spPr>
          <a:xfrm>
            <a:off x="4020136" y="3225700"/>
            <a:ext cx="11631710" cy="923330"/>
          </a:xfrm>
          <a:prstGeom prst="rect">
            <a:avLst/>
          </a:prstGeom>
        </p:spPr>
        <p:txBody>
          <a:bodyPr wrap="none">
            <a:spAutoFit/>
          </a:bodyPr>
          <a:lstStyle/>
          <a:p>
            <a:r>
              <a:rPr lang="en-US" sz="5400" dirty="0">
                <a:latin typeface="Calibri" panose="020F0502020204030204" pitchFamily="34" charset="0"/>
                <a:cs typeface="Calibri" panose="020F0502020204030204" pitchFamily="34" charset="0"/>
              </a:rPr>
              <a:t>ASP.NET uses five types of web controls</a:t>
            </a:r>
          </a:p>
        </p:txBody>
      </p:sp>
      <p:sp>
        <p:nvSpPr>
          <p:cNvPr id="9" name="TextBox 8"/>
          <p:cNvSpPr txBox="1"/>
          <p:nvPr/>
        </p:nvSpPr>
        <p:spPr>
          <a:xfrm>
            <a:off x="15410331" y="6101871"/>
            <a:ext cx="7772400" cy="51302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457200" indent="-457200" algn="l">
              <a:lnSpc>
                <a:spcPct val="150000"/>
              </a:lnSpc>
              <a:buFont typeface="Arial" panose="020B0604020202020204" pitchFamily="34" charset="0"/>
              <a:buChar char="•"/>
            </a:pPr>
            <a:r>
              <a:rPr lang="en-US" sz="3600" b="0" dirty="0"/>
              <a:t>Validation </a:t>
            </a:r>
            <a:r>
              <a:rPr lang="en-US" sz="3600" b="0" dirty="0" smtClean="0"/>
              <a:t>controls</a:t>
            </a:r>
            <a:endParaRPr lang="en-US" sz="3600" b="0" dirty="0"/>
          </a:p>
          <a:p>
            <a:pPr marL="457200" indent="-457200" algn="l">
              <a:lnSpc>
                <a:spcPct val="150000"/>
              </a:lnSpc>
              <a:buFont typeface="Arial" panose="020B0604020202020204" pitchFamily="34" charset="0"/>
              <a:buChar char="•"/>
            </a:pPr>
            <a:r>
              <a:rPr lang="en-US" sz="3600" b="0" dirty="0" smtClean="0"/>
              <a:t>Data </a:t>
            </a:r>
            <a:r>
              <a:rPr lang="en-US" sz="3600" b="0" dirty="0"/>
              <a:t>source </a:t>
            </a:r>
            <a:r>
              <a:rPr lang="en-US" sz="3600" b="0" dirty="0" smtClean="0"/>
              <a:t>controls</a:t>
            </a:r>
          </a:p>
          <a:p>
            <a:pPr marL="457200" indent="-457200" algn="l">
              <a:lnSpc>
                <a:spcPct val="150000"/>
              </a:lnSpc>
              <a:buFont typeface="Arial" panose="020B0604020202020204" pitchFamily="34" charset="0"/>
              <a:buChar char="•"/>
            </a:pPr>
            <a:r>
              <a:rPr lang="en-US" sz="3600" b="0" dirty="0" smtClean="0"/>
              <a:t>Data </a:t>
            </a:r>
            <a:r>
              <a:rPr lang="en-US" sz="3600" b="0" dirty="0"/>
              <a:t>view </a:t>
            </a:r>
            <a:r>
              <a:rPr lang="en-US" sz="3600" b="0" dirty="0" smtClean="0"/>
              <a:t>controls</a:t>
            </a:r>
          </a:p>
          <a:p>
            <a:pPr marL="457200" indent="-457200" algn="l">
              <a:lnSpc>
                <a:spcPct val="150000"/>
              </a:lnSpc>
              <a:buFont typeface="Arial" panose="020B0604020202020204" pitchFamily="34" charset="0"/>
              <a:buChar char="•"/>
            </a:pPr>
            <a:r>
              <a:rPr lang="en-US" sz="3600" b="0" dirty="0" smtClean="0"/>
              <a:t>Login </a:t>
            </a:r>
            <a:r>
              <a:rPr lang="en-US" sz="3600" b="0" dirty="0"/>
              <a:t>and security </a:t>
            </a:r>
            <a:r>
              <a:rPr lang="en-US" sz="3600" b="0" dirty="0" smtClean="0"/>
              <a:t>controls</a:t>
            </a:r>
          </a:p>
          <a:p>
            <a:pPr marL="457200" indent="-457200" algn="l">
              <a:lnSpc>
                <a:spcPct val="150000"/>
              </a:lnSpc>
              <a:buFont typeface="Arial" panose="020B0604020202020204" pitchFamily="34" charset="0"/>
              <a:buChar char="•"/>
            </a:pPr>
            <a:r>
              <a:rPr lang="en-US" sz="3600" b="0" dirty="0" smtClean="0"/>
              <a:t>Navigation controls</a:t>
            </a:r>
          </a:p>
          <a:p>
            <a:pPr marL="457200" indent="-457200" algn="l">
              <a:lnSpc>
                <a:spcPct val="150000"/>
              </a:lnSpc>
              <a:buFont typeface="Arial" panose="020B0604020202020204" pitchFamily="34" charset="0"/>
              <a:buChar char="•"/>
            </a:pPr>
            <a:r>
              <a:rPr lang="en-US" sz="3600" b="0" dirty="0" smtClean="0"/>
              <a:t>Rich controls</a:t>
            </a:r>
            <a:endParaRPr lang="en-US" sz="3600" b="0" dirty="0"/>
          </a:p>
        </p:txBody>
      </p:sp>
      <p:cxnSp>
        <p:nvCxnSpPr>
          <p:cNvPr id="5" name="Straight Arrow Connector 4"/>
          <p:cNvCxnSpPr/>
          <p:nvPr/>
        </p:nvCxnSpPr>
        <p:spPr>
          <a:xfrm>
            <a:off x="10620320" y="8882145"/>
            <a:ext cx="3660456" cy="0"/>
          </a:xfrm>
          <a:prstGeom prst="straightConnector1">
            <a:avLst/>
          </a:prstGeom>
          <a:noFill/>
          <a:ln w="76200" cap="flat">
            <a:solidFill>
              <a:schemeClr val="accent1"/>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xmlns="" val="3123170759"/>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109639"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Controls</a:t>
            </a:r>
            <a:endParaRPr lang="en-US" sz="7200" dirty="0">
              <a:latin typeface="+mn-lt"/>
              <a:cs typeface="Courier New" panose="02070309020205020404" pitchFamily="49" charset="0"/>
            </a:endParaRPr>
          </a:p>
        </p:txBody>
      </p:sp>
      <p:sp>
        <p:nvSpPr>
          <p:cNvPr id="6" name="Rectangle 5"/>
          <p:cNvSpPr/>
          <p:nvPr/>
        </p:nvSpPr>
        <p:spPr>
          <a:xfrm>
            <a:off x="3677729" y="3533693"/>
            <a:ext cx="19914109" cy="584775"/>
          </a:xfrm>
          <a:prstGeom prst="rect">
            <a:avLst/>
          </a:prstGeom>
        </p:spPr>
        <p:txBody>
          <a:bodyPr wrap="square">
            <a:spAutoFit/>
          </a:bodyPr>
          <a:lstStyle/>
          <a:p>
            <a:pPr lvl="0" algn="l" defTabSz="914400" eaLnBrk="0" fontAlgn="base">
              <a:spcBef>
                <a:spcPct val="0"/>
              </a:spcBef>
              <a:spcAft>
                <a:spcPct val="0"/>
              </a:spcAft>
            </a:pPr>
            <a:r>
              <a:rPr lang="en-US" altLang="en-US" dirty="0">
                <a:solidFill>
                  <a:srgbClr val="000088"/>
                </a:solidFill>
                <a:latin typeface="Consolas" panose="020B0609020204030204" pitchFamily="49" charset="0"/>
              </a:rPr>
              <a:t>&lt;</a:t>
            </a:r>
            <a:r>
              <a:rPr lang="en-US" altLang="en-US" dirty="0" err="1">
                <a:solidFill>
                  <a:srgbClr val="000088"/>
                </a:solidFill>
                <a:latin typeface="Consolas" panose="020B0609020204030204" pitchFamily="49" charset="0"/>
              </a:rPr>
              <a:t>asp:controlType</a:t>
            </a:r>
            <a:r>
              <a:rPr lang="en-US" altLang="en-US" dirty="0">
                <a:solidFill>
                  <a:srgbClr val="313131"/>
                </a:solidFill>
                <a:latin typeface="Consolas" panose="020B0609020204030204" pitchFamily="49" charset="0"/>
              </a:rPr>
              <a:t> </a:t>
            </a:r>
            <a:r>
              <a:rPr lang="en-US" altLang="en-US" dirty="0">
                <a:solidFill>
                  <a:srgbClr val="7F0055"/>
                </a:solidFill>
                <a:latin typeface="Consolas" panose="020B0609020204030204" pitchFamily="49" charset="0"/>
              </a:rPr>
              <a:t>ID</a:t>
            </a:r>
            <a:r>
              <a:rPr lang="en-US" altLang="en-US" dirty="0">
                <a:solidFill>
                  <a:srgbClr val="313131"/>
                </a:solidFill>
                <a:latin typeface="Consolas" panose="020B0609020204030204" pitchFamily="49" charset="0"/>
              </a:rPr>
              <a:t> </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a:t>
            </a:r>
            <a:r>
              <a:rPr lang="en-US" altLang="en-US" dirty="0" err="1">
                <a:solidFill>
                  <a:srgbClr val="008800"/>
                </a:solidFill>
                <a:latin typeface="Consolas" panose="020B0609020204030204" pitchFamily="49" charset="0"/>
              </a:rPr>
              <a:t>ControlID</a:t>
            </a:r>
            <a:r>
              <a:rPr lang="en-US" altLang="en-US" dirty="0">
                <a:solidFill>
                  <a:srgbClr val="008800"/>
                </a:solidFill>
                <a:latin typeface="Consolas" panose="020B0609020204030204" pitchFamily="49" charset="0"/>
              </a:rPr>
              <a:t>"</a:t>
            </a:r>
            <a:r>
              <a:rPr lang="en-US" altLang="en-US" dirty="0">
                <a:solidFill>
                  <a:srgbClr val="313131"/>
                </a:solidFill>
                <a:latin typeface="Consolas" panose="020B0609020204030204" pitchFamily="49" charset="0"/>
              </a:rPr>
              <a:t> </a:t>
            </a:r>
            <a:r>
              <a:rPr lang="en-US" altLang="en-US" dirty="0" err="1">
                <a:solidFill>
                  <a:srgbClr val="7F0055"/>
                </a:solidFill>
                <a:latin typeface="Consolas" panose="020B0609020204030204" pitchFamily="49" charset="0"/>
              </a:rPr>
              <a:t>runat</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"server"</a:t>
            </a:r>
            <a:r>
              <a:rPr lang="en-US" altLang="en-US" dirty="0">
                <a:solidFill>
                  <a:srgbClr val="313131"/>
                </a:solidFill>
                <a:latin typeface="Consolas" panose="020B0609020204030204" pitchFamily="49" charset="0"/>
              </a:rPr>
              <a:t> </a:t>
            </a:r>
            <a:r>
              <a:rPr lang="en-US" altLang="en-US" dirty="0">
                <a:solidFill>
                  <a:srgbClr val="7F0055"/>
                </a:solidFill>
                <a:latin typeface="Consolas" panose="020B0609020204030204" pitchFamily="49" charset="0"/>
              </a:rPr>
              <a:t>Property1</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value1</a:t>
            </a:r>
            <a:r>
              <a:rPr lang="en-US" altLang="en-US" dirty="0">
                <a:solidFill>
                  <a:srgbClr val="313131"/>
                </a:solidFill>
                <a:latin typeface="Consolas" panose="020B0609020204030204" pitchFamily="49" charset="0"/>
              </a:rPr>
              <a:t> [</a:t>
            </a:r>
            <a:r>
              <a:rPr lang="en-US" altLang="en-US" dirty="0">
                <a:solidFill>
                  <a:srgbClr val="7F0055"/>
                </a:solidFill>
                <a:latin typeface="Consolas" panose="020B0609020204030204" pitchFamily="49" charset="0"/>
              </a:rPr>
              <a:t>Property2</a:t>
            </a:r>
            <a:r>
              <a:rPr lang="en-US" altLang="en-US" dirty="0">
                <a:solidFill>
                  <a:srgbClr val="666600"/>
                </a:solidFill>
                <a:latin typeface="Consolas" panose="020B0609020204030204" pitchFamily="49" charset="0"/>
              </a:rPr>
              <a:t>=</a:t>
            </a:r>
            <a:r>
              <a:rPr lang="en-US" altLang="en-US" dirty="0">
                <a:solidFill>
                  <a:srgbClr val="008800"/>
                </a:solidFill>
                <a:latin typeface="Consolas" panose="020B0609020204030204" pitchFamily="49" charset="0"/>
              </a:rPr>
              <a:t>value2]</a:t>
            </a:r>
            <a:r>
              <a:rPr lang="en-US" altLang="en-US" dirty="0">
                <a:solidFill>
                  <a:srgbClr val="313131"/>
                </a:solidFill>
                <a:latin typeface="Consolas" panose="020B0609020204030204" pitchFamily="49" charset="0"/>
              </a:rPr>
              <a:t> </a:t>
            </a:r>
            <a:r>
              <a:rPr lang="en-US" altLang="en-US" dirty="0" smtClean="0">
                <a:solidFill>
                  <a:srgbClr val="000088"/>
                </a:solidFill>
                <a:latin typeface="Consolas" panose="020B0609020204030204" pitchFamily="49" charset="0"/>
              </a:rPr>
              <a:t>/&gt;</a:t>
            </a:r>
            <a:endParaRPr lang="en-US" altLang="en-US" sz="6600" dirty="0">
              <a:solidFill>
                <a:schemeClr val="tx1"/>
              </a:solidFill>
              <a:latin typeface="Consolas" panose="020B0609020204030204" pitchFamily="49" charset="0"/>
            </a:endParaRPr>
          </a:p>
        </p:txBody>
      </p:sp>
      <p:sp>
        <p:nvSpPr>
          <p:cNvPr id="7" name="Rectangle 6"/>
          <p:cNvSpPr/>
          <p:nvPr/>
        </p:nvSpPr>
        <p:spPr>
          <a:xfrm>
            <a:off x="3677729" y="5385210"/>
            <a:ext cx="20706271" cy="4524315"/>
          </a:xfrm>
          <a:prstGeom prst="rect">
            <a:avLst/>
          </a:prstGeom>
        </p:spPr>
        <p:txBody>
          <a:bodyPr wrap="square">
            <a:spAutoFit/>
          </a:bodyPr>
          <a:lstStyle/>
          <a:p>
            <a:pPr algn="l"/>
            <a:r>
              <a:rPr lang="en-US" b="0" dirty="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Button</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="Button1"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Font-Bold</a:t>
            </a:r>
            <a:r>
              <a:rPr lang="en-US" b="0" dirty="0">
                <a:solidFill>
                  <a:srgbClr val="0000FF"/>
                </a:solidFill>
                <a:latin typeface="Consolas" panose="020B0609020204030204" pitchFamily="49" charset="0"/>
              </a:rPr>
              <a:t>="True"</a:t>
            </a:r>
            <a:r>
              <a:rPr lang="en-US" b="0" dirty="0">
                <a:latin typeface="Consolas" panose="020B0609020204030204" pitchFamily="49" charset="0"/>
              </a:rPr>
              <a:t> </a:t>
            </a:r>
            <a:r>
              <a:rPr lang="en-US" b="0" dirty="0">
                <a:solidFill>
                  <a:srgbClr val="FF0000"/>
                </a:solidFill>
                <a:latin typeface="Consolas" panose="020B0609020204030204" pitchFamily="49" charset="0"/>
              </a:rPr>
              <a:t>Font-Italic</a:t>
            </a:r>
            <a:r>
              <a:rPr lang="en-US" b="0" dirty="0">
                <a:solidFill>
                  <a:srgbClr val="0000FF"/>
                </a:solidFill>
                <a:latin typeface="Consolas" panose="020B0609020204030204" pitchFamily="49" charset="0"/>
              </a:rPr>
              <a:t>="True"</a:t>
            </a:r>
            <a:r>
              <a:rPr lang="en-US" b="0" dirty="0">
                <a:latin typeface="Consolas" panose="020B0609020204030204" pitchFamily="49" charset="0"/>
              </a:rPr>
              <a:t> </a:t>
            </a:r>
            <a:r>
              <a:rPr lang="en-US" b="0" dirty="0" err="1">
                <a:solidFill>
                  <a:srgbClr val="FF0000"/>
                </a:solidFill>
                <a:latin typeface="Consolas" panose="020B0609020204030204" pitchFamily="49" charset="0"/>
              </a:rPr>
              <a:t>ForeColor</a:t>
            </a:r>
            <a:r>
              <a:rPr lang="en-US" b="0" dirty="0">
                <a:solidFill>
                  <a:srgbClr val="0000FF"/>
                </a:solidFill>
                <a:latin typeface="Consolas" panose="020B0609020204030204" pitchFamily="49" charset="0"/>
              </a:rPr>
              <a:t>="#CC00CC"</a:t>
            </a:r>
            <a:r>
              <a:rPr lang="en-US" b="0" dirty="0">
                <a:latin typeface="Consolas" panose="020B0609020204030204" pitchFamily="49" charset="0"/>
              </a:rPr>
              <a:t> </a:t>
            </a:r>
            <a:r>
              <a:rPr lang="en-US" b="0" dirty="0">
                <a:solidFill>
                  <a:srgbClr val="FF0000"/>
                </a:solidFill>
                <a:latin typeface="Consolas" panose="020B0609020204030204" pitchFamily="49" charset="0"/>
              </a:rPr>
              <a:t>Text</a:t>
            </a:r>
            <a:r>
              <a:rPr lang="en-US" b="0" dirty="0">
                <a:solidFill>
                  <a:srgbClr val="0000FF"/>
                </a:solidFill>
                <a:latin typeface="Consolas" panose="020B0609020204030204" pitchFamily="49" charset="0"/>
              </a:rPr>
              <a:t>="Button"</a:t>
            </a:r>
            <a:r>
              <a:rPr lang="en-US" b="0" dirty="0">
                <a:latin typeface="Consolas" panose="020B0609020204030204" pitchFamily="49" charset="0"/>
              </a:rPr>
              <a:t> </a:t>
            </a:r>
            <a:r>
              <a:rPr lang="en-US" b="0" dirty="0" smtClean="0">
                <a:solidFill>
                  <a:srgbClr val="0000FF"/>
                </a:solidFill>
                <a:latin typeface="Consolas" panose="020B0609020204030204" pitchFamily="49" charset="0"/>
              </a:rPr>
              <a:t>/&gt;</a:t>
            </a:r>
          </a:p>
          <a:p>
            <a:pPr algn="l"/>
            <a:endParaRPr lang="en-US" b="0" dirty="0">
              <a:solidFill>
                <a:srgbClr val="0000FF"/>
              </a:solidFill>
              <a:latin typeface="Consolas" panose="020B0609020204030204" pitchFamily="49" charset="0"/>
            </a:endParaRPr>
          </a:p>
          <a:p>
            <a:pPr algn="l"/>
            <a:r>
              <a:rPr lang="en-US" b="0" dirty="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CheckBox</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="CheckBox1"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Font-Bold</a:t>
            </a:r>
            <a:r>
              <a:rPr lang="en-US" b="0" dirty="0">
                <a:solidFill>
                  <a:srgbClr val="0000FF"/>
                </a:solidFill>
                <a:latin typeface="Consolas" panose="020B0609020204030204" pitchFamily="49" charset="0"/>
              </a:rPr>
              <a:t>="True"</a:t>
            </a:r>
            <a:r>
              <a:rPr lang="en-US" b="0" dirty="0">
                <a:latin typeface="Consolas" panose="020B0609020204030204" pitchFamily="49" charset="0"/>
              </a:rPr>
              <a:t> </a:t>
            </a:r>
            <a:r>
              <a:rPr lang="en-US" b="0" dirty="0" smtClean="0">
                <a:solidFill>
                  <a:srgbClr val="0000FF"/>
                </a:solidFill>
                <a:latin typeface="Consolas" panose="020B0609020204030204" pitchFamily="49" charset="0"/>
              </a:rPr>
              <a:t>/&gt;</a:t>
            </a:r>
          </a:p>
          <a:p>
            <a:pPr algn="l"/>
            <a:endParaRPr lang="en-US" b="0" dirty="0">
              <a:solidFill>
                <a:srgbClr val="0000FF"/>
              </a:solidFill>
              <a:latin typeface="Consolas" panose="020B0609020204030204" pitchFamily="49" charset="0"/>
            </a:endParaRPr>
          </a:p>
          <a:p>
            <a:pPr algn="l"/>
            <a:r>
              <a:rPr lang="en-US" b="0" dirty="0" smtClean="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RadioButton</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="RadioButton1"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Text</a:t>
            </a:r>
            <a:r>
              <a:rPr lang="en-US" b="0" dirty="0">
                <a:solidFill>
                  <a:srgbClr val="0000FF"/>
                </a:solidFill>
                <a:latin typeface="Consolas" panose="020B0609020204030204" pitchFamily="49" charset="0"/>
              </a:rPr>
              <a:t>="Morning"</a:t>
            </a:r>
            <a:r>
              <a:rPr lang="en-US" b="0" dirty="0">
                <a:latin typeface="Consolas" panose="020B0609020204030204" pitchFamily="49" charset="0"/>
              </a:rPr>
              <a:t> </a:t>
            </a:r>
            <a:r>
              <a:rPr lang="en-US" b="0" dirty="0" smtClean="0">
                <a:solidFill>
                  <a:srgbClr val="0000FF"/>
                </a:solidFill>
                <a:latin typeface="Consolas" panose="020B0609020204030204" pitchFamily="49" charset="0"/>
              </a:rPr>
              <a:t>/&gt;</a:t>
            </a:r>
          </a:p>
          <a:p>
            <a:pPr algn="l"/>
            <a:endParaRPr lang="en-US" b="0" dirty="0">
              <a:solidFill>
                <a:srgbClr val="0000FF"/>
              </a:solidFill>
              <a:latin typeface="Consolas" panose="020B0609020204030204" pitchFamily="49" charset="0"/>
            </a:endParaRPr>
          </a:p>
          <a:p>
            <a:pPr algn="l"/>
            <a:r>
              <a:rPr lang="en-US" b="0" dirty="0">
                <a:solidFill>
                  <a:srgbClr val="0000FF"/>
                </a:solidFill>
                <a:latin typeface="Consolas" panose="020B0609020204030204" pitchFamily="49" charset="0"/>
              </a:rPr>
              <a: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Label</a:t>
            </a:r>
            <a:r>
              <a:rPr lang="en-US" b="0" dirty="0">
                <a:latin typeface="Consolas" panose="020B0609020204030204" pitchFamily="49" charset="0"/>
              </a:rPr>
              <a:t> </a:t>
            </a:r>
            <a:r>
              <a:rPr lang="en-US" b="0" dirty="0">
                <a:solidFill>
                  <a:srgbClr val="FF0000"/>
                </a:solidFill>
                <a:latin typeface="Consolas" panose="020B0609020204030204" pitchFamily="49" charset="0"/>
              </a:rPr>
              <a:t>ID</a:t>
            </a:r>
            <a:r>
              <a:rPr lang="en-US" b="0" dirty="0">
                <a:solidFill>
                  <a:srgbClr val="0000FF"/>
                </a:solidFill>
                <a:latin typeface="Consolas" panose="020B0609020204030204" pitchFamily="49" charset="0"/>
              </a:rPr>
              <a:t>="Label1"</a:t>
            </a:r>
            <a:r>
              <a:rPr lang="en-US" b="0" dirty="0">
                <a:latin typeface="Consolas" panose="020B0609020204030204" pitchFamily="49" charset="0"/>
              </a:rPr>
              <a:t> </a:t>
            </a:r>
            <a:r>
              <a:rPr lang="en-US" b="0" dirty="0" err="1">
                <a:solidFill>
                  <a:srgbClr val="FF0000"/>
                </a:solidFill>
                <a:latin typeface="Consolas" panose="020B0609020204030204" pitchFamily="49" charset="0"/>
              </a:rPr>
              <a:t>runat</a:t>
            </a:r>
            <a:r>
              <a:rPr lang="en-US" b="0" dirty="0">
                <a:solidFill>
                  <a:srgbClr val="0000FF"/>
                </a:solidFill>
                <a:latin typeface="Consolas" panose="020B0609020204030204" pitchFamily="49" charset="0"/>
              </a:rPr>
              <a:t>="server"</a:t>
            </a:r>
            <a:r>
              <a:rPr lang="en-US" b="0" dirty="0">
                <a:latin typeface="Consolas" panose="020B0609020204030204" pitchFamily="49" charset="0"/>
              </a:rPr>
              <a:t> </a:t>
            </a:r>
            <a:r>
              <a:rPr lang="en-US" b="0" dirty="0">
                <a:solidFill>
                  <a:srgbClr val="FF0000"/>
                </a:solidFill>
                <a:latin typeface="Consolas" panose="020B0609020204030204" pitchFamily="49" charset="0"/>
              </a:rPr>
              <a:t>Text</a:t>
            </a:r>
            <a:r>
              <a:rPr lang="en-US" b="0" dirty="0">
                <a:solidFill>
                  <a:srgbClr val="0000FF"/>
                </a:solidFill>
                <a:latin typeface="Consolas" panose="020B0609020204030204" pitchFamily="49" charset="0"/>
              </a:rPr>
              <a:t>="Label"&gt;&lt;/</a:t>
            </a:r>
            <a:r>
              <a:rPr lang="en-US" b="0" dirty="0" err="1">
                <a:solidFill>
                  <a:srgbClr val="800000"/>
                </a:solidFill>
                <a:latin typeface="Consolas" panose="020B0609020204030204" pitchFamily="49" charset="0"/>
              </a:rPr>
              <a:t>asp</a:t>
            </a:r>
            <a:r>
              <a:rPr lang="en-US" b="0" dirty="0" err="1">
                <a:solidFill>
                  <a:srgbClr val="0000FF"/>
                </a:solidFill>
                <a:latin typeface="Consolas" panose="020B0609020204030204" pitchFamily="49" charset="0"/>
              </a:rPr>
              <a:t>:</a:t>
            </a:r>
            <a:r>
              <a:rPr lang="en-US" b="0" dirty="0" err="1">
                <a:solidFill>
                  <a:srgbClr val="800000"/>
                </a:solidFill>
                <a:latin typeface="Consolas" panose="020B0609020204030204" pitchFamily="49" charset="0"/>
              </a:rPr>
              <a:t>Label</a:t>
            </a:r>
            <a:r>
              <a:rPr lang="en-US" b="0" dirty="0">
                <a:solidFill>
                  <a:srgbClr val="0000FF"/>
                </a:solidFill>
                <a:latin typeface="Consolas" panose="020B0609020204030204" pitchFamily="49" charset="0"/>
              </a:rPr>
              <a:t>&gt;</a:t>
            </a:r>
            <a:endParaRPr lang="en-US" b="0" dirty="0">
              <a:latin typeface="Consolas" panose="020B0609020204030204" pitchFamily="49" charset="0"/>
            </a:endParaRPr>
          </a:p>
          <a:p>
            <a:r>
              <a:rPr lang="en-US" b="0" dirty="0">
                <a:latin typeface="Consolas" panose="020B0609020204030204" pitchFamily="49" charset="0"/>
              </a:rPr>
              <a:t> </a:t>
            </a:r>
            <a:endParaRPr lang="en-US" b="0" dirty="0"/>
          </a:p>
        </p:txBody>
      </p:sp>
    </p:spTree>
    <p:extLst>
      <p:ext uri="{BB962C8B-B14F-4D97-AF65-F5344CB8AC3E}">
        <p14:creationId xmlns:p14="http://schemas.microsoft.com/office/powerpoint/2010/main" xmlns="" val="1625955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11418510" cy="1200329"/>
          </a:xfrm>
          <a:prstGeom prst="rect">
            <a:avLst/>
          </a:prstGeom>
        </p:spPr>
        <p:txBody>
          <a:bodyPr wrap="none">
            <a:spAutoFit/>
          </a:bodyPr>
          <a:lstStyle/>
          <a:p>
            <a:pPr algn="l"/>
            <a:r>
              <a:rPr lang="en-US" sz="7200" dirty="0" smtClean="0">
                <a:latin typeface="+mn-lt"/>
                <a:cs typeface="Courier New" panose="02070309020205020404" pitchFamily="49" charset="0"/>
              </a:rPr>
              <a:t>Server Control Properties</a:t>
            </a:r>
            <a:endParaRPr lang="en-US" sz="7200" dirty="0">
              <a:latin typeface="+mn-lt"/>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894601928"/>
              </p:ext>
            </p:extLst>
          </p:nvPr>
        </p:nvGraphicFramePr>
        <p:xfrm>
          <a:off x="3466836" y="2291264"/>
          <a:ext cx="20917164" cy="11622020"/>
        </p:xfrm>
        <a:graphic>
          <a:graphicData uri="http://schemas.openxmlformats.org/drawingml/2006/table">
            <a:tbl>
              <a:tblPr/>
              <a:tblGrid>
                <a:gridCol w="4601399">
                  <a:extLst>
                    <a:ext uri="{9D8B030D-6E8A-4147-A177-3AD203B41FA5}">
                      <a16:colId xmlns:a16="http://schemas.microsoft.com/office/drawing/2014/main" xmlns="" val="1814564889"/>
                    </a:ext>
                  </a:extLst>
                </a:gridCol>
                <a:gridCol w="16315765">
                  <a:extLst>
                    <a:ext uri="{9D8B030D-6E8A-4147-A177-3AD203B41FA5}">
                      <a16:colId xmlns:a16="http://schemas.microsoft.com/office/drawing/2014/main" xmlns="" val="340657608"/>
                    </a:ext>
                  </a:extLst>
                </a:gridCol>
              </a:tblGrid>
              <a:tr h="1149103">
                <a:tc>
                  <a:txBody>
                    <a:bodyPr/>
                    <a:lstStyle/>
                    <a:p>
                      <a:pPr algn="l" fontAlgn="t">
                        <a:lnSpc>
                          <a:spcPct val="150000"/>
                        </a:lnSpc>
                      </a:pPr>
                      <a:r>
                        <a:rPr lang="en-US" sz="4400" b="1" dirty="0">
                          <a:effectLst/>
                          <a:latin typeface="Calibri" panose="020F0502020204030204" pitchFamily="34" charset="0"/>
                          <a:cs typeface="Calibri" panose="020F0502020204030204" pitchFamily="34" charset="0"/>
                        </a:rPr>
                        <a:t>Property</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lnSpc>
                          <a:spcPct val="150000"/>
                        </a:lnSpc>
                      </a:pPr>
                      <a:r>
                        <a:rPr lang="en-US" sz="4400" b="1" dirty="0">
                          <a:effectLst/>
                          <a:latin typeface="Calibri" panose="020F0502020204030204" pitchFamily="34" charset="0"/>
                          <a:cs typeface="Calibri" panose="020F0502020204030204" pitchFamily="34" charset="0"/>
                        </a:rPr>
                        <a:t>Description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2409594728"/>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AccessKey</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Pressing this key with the Alt key moves focus to the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573735107"/>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BackColor</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Background 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5423586"/>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BorderColor</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Border 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255632932"/>
                  </a:ext>
                </a:extLst>
              </a:tr>
              <a:tr h="932822">
                <a:tc>
                  <a:txBody>
                    <a:bodyPr/>
                    <a:lstStyle/>
                    <a:p>
                      <a:pPr algn="l" fontAlgn="t">
                        <a:lnSpc>
                          <a:spcPct val="150000"/>
                        </a:lnSpc>
                      </a:pPr>
                      <a:r>
                        <a:rPr lang="en-US" sz="3200" b="1" dirty="0" err="1">
                          <a:effectLst/>
                          <a:latin typeface="Calibri" panose="020F0502020204030204" pitchFamily="34" charset="0"/>
                          <a:cs typeface="Calibri" panose="020F0502020204030204" pitchFamily="34" charset="0"/>
                        </a:rPr>
                        <a:t>BorderStyle</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Border style.</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033971743"/>
                  </a:ext>
                </a:extLst>
              </a:tr>
              <a:tr h="932822">
                <a:tc>
                  <a:txBody>
                    <a:bodyPr/>
                    <a:lstStyle/>
                    <a:p>
                      <a:pPr algn="l" fontAlgn="t">
                        <a:lnSpc>
                          <a:spcPct val="150000"/>
                        </a:lnSpc>
                      </a:pPr>
                      <a:r>
                        <a:rPr lang="en-US" sz="3200" b="1">
                          <a:effectLst/>
                          <a:latin typeface="Calibri" panose="020F0502020204030204" pitchFamily="34" charset="0"/>
                          <a:cs typeface="Calibri" panose="020F0502020204030204" pitchFamily="34" charset="0"/>
                        </a:rPr>
                        <a:t>BorderWidth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lnSpc>
                          <a:spcPct val="150000"/>
                        </a:lnSpc>
                      </a:pPr>
                      <a:r>
                        <a:rPr lang="en-US" sz="3200" dirty="0">
                          <a:effectLst/>
                          <a:latin typeface="Calibri" panose="020F0502020204030204" pitchFamily="34" charset="0"/>
                          <a:cs typeface="Calibri" panose="020F0502020204030204" pitchFamily="34" charset="0"/>
                        </a:rPr>
                        <a:t>Border width.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12223189"/>
                  </a:ext>
                </a:extLst>
              </a:tr>
              <a:tr h="670465">
                <a:tc>
                  <a:txBody>
                    <a:bodyPr/>
                    <a:lstStyle/>
                    <a:p>
                      <a:pPr algn="l" fontAlgn="t"/>
                      <a:r>
                        <a:rPr lang="en-US" sz="3200" b="1" dirty="0">
                          <a:effectLst/>
                          <a:latin typeface="Calibri" panose="020F0502020204030204" pitchFamily="34" charset="0"/>
                          <a:cs typeface="Calibri" panose="020F0502020204030204" pitchFamily="34" charset="0"/>
                        </a:rPr>
                        <a:t>Height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smtClean="0">
                          <a:effectLst/>
                          <a:latin typeface="Calibri" panose="020F0502020204030204" pitchFamily="34" charset="0"/>
                          <a:cs typeface="Calibri" panose="020F0502020204030204" pitchFamily="34" charset="0"/>
                        </a:rPr>
                        <a:t>Gets or sets the Height of the Web server control.</a:t>
                      </a:r>
                      <a:endParaRPr lang="en-US" sz="3200"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864723730"/>
                  </a:ext>
                </a:extLst>
              </a:tr>
              <a:tr h="670465">
                <a:tc>
                  <a:txBody>
                    <a:bodyPr/>
                    <a:lstStyle/>
                    <a:p>
                      <a:pPr algn="l" fontAlgn="t"/>
                      <a:r>
                        <a:rPr lang="en-US" sz="3200" b="1" dirty="0">
                          <a:effectLst/>
                          <a:latin typeface="Calibri" panose="020F0502020204030204" pitchFamily="34" charset="0"/>
                          <a:cs typeface="Calibri" panose="020F0502020204030204" pitchFamily="34" charset="0"/>
                        </a:rPr>
                        <a:t>Width</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Gets or sets </a:t>
                      </a:r>
                      <a:r>
                        <a:rPr lang="en-US" sz="3200">
                          <a:effectLst/>
                          <a:latin typeface="Calibri" panose="020F0502020204030204" pitchFamily="34" charset="0"/>
                          <a:cs typeface="Calibri" panose="020F0502020204030204" pitchFamily="34" charset="0"/>
                        </a:rPr>
                        <a:t>the </a:t>
                      </a:r>
                      <a:r>
                        <a:rPr lang="en-US" sz="3200" smtClean="0">
                          <a:effectLst/>
                          <a:latin typeface="Calibri" panose="020F0502020204030204" pitchFamily="34" charset="0"/>
                          <a:cs typeface="Calibri" panose="020F0502020204030204" pitchFamily="34" charset="0"/>
                        </a:rPr>
                        <a:t>Width </a:t>
                      </a:r>
                      <a:r>
                        <a:rPr lang="en-US" sz="3200" dirty="0">
                          <a:effectLst/>
                          <a:latin typeface="Calibri" panose="020F0502020204030204" pitchFamily="34" charset="0"/>
                          <a:cs typeface="Calibri" panose="020F0502020204030204" pitchFamily="34" charset="0"/>
                        </a:rPr>
                        <a:t>of the Web server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781686608"/>
                  </a:ext>
                </a:extLst>
              </a:tr>
              <a:tr h="670465">
                <a:tc>
                  <a:txBody>
                    <a:bodyPr/>
                    <a:lstStyle/>
                    <a:p>
                      <a:pPr algn="l" fontAlgn="t"/>
                      <a:r>
                        <a:rPr lang="en-US" sz="3200" b="1" i="0" u="none" strike="noStrike" cap="none" spc="0" baseline="0" dirty="0" err="1">
                          <a:ln>
                            <a:noFill/>
                          </a:ln>
                          <a:solidFill>
                            <a:schemeClr val="tx1"/>
                          </a:solidFill>
                          <a:effectLst/>
                          <a:uFillTx/>
                          <a:latin typeface="Calibri" panose="020F0502020204030204" pitchFamily="34" charset="0"/>
                          <a:ea typeface="+mn-ea"/>
                          <a:cs typeface="Calibri" panose="020F0502020204030204" pitchFamily="34" charset="0"/>
                          <a:sym typeface="Helvetica Neue Light"/>
                        </a:rPr>
                        <a:t>CausesValidation</a:t>
                      </a:r>
                      <a:endParaRPr lang="en-US" sz="3200" b="1"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Indicates if it causes validation.</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545007176"/>
                  </a:ext>
                </a:extLst>
              </a:tr>
              <a:tr h="670465">
                <a:tc>
                  <a:txBody>
                    <a:bodyPr/>
                    <a:lstStyle/>
                    <a:p>
                      <a:pPr algn="l" fontAlgn="t"/>
                      <a:r>
                        <a:rPr lang="en-US" sz="3200" b="1" dirty="0" err="1">
                          <a:effectLst/>
                          <a:latin typeface="Calibri" panose="020F0502020204030204" pitchFamily="34" charset="0"/>
                          <a:cs typeface="Calibri" panose="020F0502020204030204" pitchFamily="34" charset="0"/>
                        </a:rPr>
                        <a:t>CssClass</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CSS class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075574519"/>
                  </a:ext>
                </a:extLst>
              </a:tr>
              <a:tr h="670465">
                <a:tc>
                  <a:txBody>
                    <a:bodyPr/>
                    <a:lstStyle/>
                    <a:p>
                      <a:pPr algn="l" fontAlgn="t"/>
                      <a:r>
                        <a:rPr lang="en-US" sz="3200" b="1" dirty="0">
                          <a:effectLst/>
                          <a:latin typeface="Calibri" panose="020F0502020204030204" pitchFamily="34" charset="0"/>
                          <a:cs typeface="Calibri" panose="020F0502020204030204" pitchFamily="34" charset="0"/>
                        </a:rPr>
                        <a:t>Font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Font.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46717325"/>
                  </a:ext>
                </a:extLst>
              </a:tr>
              <a:tr h="670465">
                <a:tc>
                  <a:txBody>
                    <a:bodyPr/>
                    <a:lstStyle/>
                    <a:p>
                      <a:pPr algn="l" fontAlgn="t"/>
                      <a:r>
                        <a:rPr lang="en-US" sz="3200" b="1" dirty="0">
                          <a:effectLst/>
                          <a:latin typeface="Calibri" panose="020F0502020204030204" pitchFamily="34" charset="0"/>
                          <a:cs typeface="Calibri" panose="020F0502020204030204" pitchFamily="34" charset="0"/>
                        </a:rPr>
                        <a:t>Forecolor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Foreground color.</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429347250"/>
                  </a:ext>
                </a:extLst>
              </a:tr>
              <a:tr h="670465">
                <a:tc>
                  <a:txBody>
                    <a:bodyPr/>
                    <a:lstStyle/>
                    <a:p>
                      <a:pPr algn="l" fontAlgn="t"/>
                      <a:r>
                        <a:rPr lang="en-US" sz="3200" b="1" dirty="0" err="1">
                          <a:effectLst/>
                          <a:latin typeface="Calibri" panose="020F0502020204030204" pitchFamily="34" charset="0"/>
                          <a:cs typeface="Calibri" panose="020F0502020204030204" pitchFamily="34" charset="0"/>
                        </a:rPr>
                        <a:t>TabIndex</a:t>
                      </a:r>
                      <a:endParaRPr lang="en-US" sz="3200" b="1" dirty="0">
                        <a:effectLst/>
                        <a:latin typeface="Calibri" panose="020F0502020204030204" pitchFamily="34" charset="0"/>
                        <a:cs typeface="Calibri" panose="020F0502020204030204" pitchFamily="34" charset="0"/>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Gets or sets the tab index of the Web server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211318791"/>
                  </a:ext>
                </a:extLst>
              </a:tr>
              <a:tr h="1106415">
                <a:tc>
                  <a:txBody>
                    <a:bodyPr/>
                    <a:lstStyle/>
                    <a:p>
                      <a:pPr algn="l" fontAlgn="t"/>
                      <a:r>
                        <a:rPr lang="en-US" sz="3200" b="1" dirty="0">
                          <a:effectLst/>
                          <a:latin typeface="Calibri" panose="020F0502020204030204" pitchFamily="34" charset="0"/>
                          <a:cs typeface="Calibri" panose="020F0502020204030204" pitchFamily="34" charset="0"/>
                        </a:rPr>
                        <a:t>ToolTip</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3200" dirty="0">
                          <a:effectLst/>
                          <a:latin typeface="Calibri" panose="020F0502020204030204" pitchFamily="34" charset="0"/>
                          <a:cs typeface="Calibri" panose="020F0502020204030204" pitchFamily="34" charset="0"/>
                        </a:rPr>
                        <a:t>Gets or sets the text displayed when the mouse pointer hovers over the web server control.</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940085184"/>
                  </a:ext>
                </a:extLst>
              </a:tr>
            </a:tbl>
          </a:graphicData>
        </a:graphic>
      </p:graphicFrame>
    </p:spTree>
    <p:extLst>
      <p:ext uri="{BB962C8B-B14F-4D97-AF65-F5344CB8AC3E}">
        <p14:creationId xmlns:p14="http://schemas.microsoft.com/office/powerpoint/2010/main" xmlns="" val="2131842024"/>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237605" cy="1200329"/>
          </a:xfrm>
          <a:prstGeom prst="rect">
            <a:avLst/>
          </a:prstGeom>
        </p:spPr>
        <p:txBody>
          <a:bodyPr wrap="none">
            <a:spAutoFit/>
          </a:bodyPr>
          <a:lstStyle/>
          <a:p>
            <a:pPr algn="l"/>
            <a:r>
              <a:rPr lang="en-US" sz="7200" dirty="0" smtClean="0">
                <a:latin typeface="+mn-lt"/>
                <a:cs typeface="Courier New" panose="02070309020205020404" pitchFamily="49" charset="0"/>
              </a:rPr>
              <a:t>Rich Controls</a:t>
            </a:r>
            <a:endParaRPr lang="en-US" sz="7200" dirty="0">
              <a:latin typeface="+mn-lt"/>
              <a:cs typeface="Courier New" panose="02070309020205020404" pitchFamily="49" charset="0"/>
            </a:endParaRPr>
          </a:p>
        </p:txBody>
      </p:sp>
      <p:sp>
        <p:nvSpPr>
          <p:cNvPr id="3" name="Rectangle 2"/>
          <p:cNvSpPr/>
          <p:nvPr/>
        </p:nvSpPr>
        <p:spPr>
          <a:xfrm>
            <a:off x="3510668" y="2988225"/>
            <a:ext cx="12192000" cy="5170646"/>
          </a:xfrm>
          <a:prstGeom prst="rect">
            <a:avLst/>
          </a:prstGeom>
        </p:spPr>
        <p:txBody>
          <a:bodyPr>
            <a:spAutoFit/>
          </a:bodyPr>
          <a:lstStyle/>
          <a:p>
            <a:pPr algn="l">
              <a:lnSpc>
                <a:spcPct val="1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AdRotator </a:t>
            </a:r>
            <a:r>
              <a:rPr lang="en-US" sz="4400" dirty="0" smtClean="0">
                <a:latin typeface="Calibri" panose="020F0502020204030204" pitchFamily="34" charset="0"/>
                <a:cs typeface="Calibri" panose="020F0502020204030204" pitchFamily="34" charset="0"/>
              </a:rPr>
              <a:t>control</a:t>
            </a:r>
          </a:p>
          <a:p>
            <a:pPr algn="l">
              <a:lnSpc>
                <a:spcPct val="150000"/>
              </a:lnSpc>
              <a:buFont typeface="Arial" panose="020B0604020202020204" pitchFamily="34" charset="0"/>
              <a:buChar char="•"/>
            </a:pPr>
            <a:r>
              <a:rPr lang="en-US" sz="4400">
                <a:latin typeface="Calibri" panose="020F0502020204030204" pitchFamily="34" charset="0"/>
                <a:cs typeface="Calibri" panose="020F0502020204030204" pitchFamily="34" charset="0"/>
              </a:rPr>
              <a:t>Calendar </a:t>
            </a:r>
            <a:r>
              <a:rPr lang="en-US" sz="4400" smtClean="0">
                <a:latin typeface="Calibri" panose="020F0502020204030204" pitchFamily="34" charset="0"/>
                <a:cs typeface="Calibri" panose="020F0502020204030204" pitchFamily="34" charset="0"/>
              </a:rPr>
              <a:t>control</a:t>
            </a:r>
            <a:endParaRPr lang="en-US" sz="4400" dirty="0" smtClean="0">
              <a:latin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4400" dirty="0" err="1" smtClean="0">
                <a:latin typeface="Calibri" panose="020F0502020204030204" pitchFamily="34" charset="0"/>
                <a:cs typeface="Calibri" panose="020F0502020204030204" pitchFamily="34" charset="0"/>
              </a:rPr>
              <a:t>FileUpload</a:t>
            </a:r>
            <a:r>
              <a:rPr lang="en-US" sz="4400" dirty="0" smtClean="0">
                <a:latin typeface="Calibri" panose="020F0502020204030204" pitchFamily="34" charset="0"/>
                <a:cs typeface="Calibri" panose="020F0502020204030204" pitchFamily="34" charset="0"/>
              </a:rPr>
              <a:t> </a:t>
            </a:r>
            <a:r>
              <a:rPr lang="en-US" sz="4400" dirty="0">
                <a:latin typeface="Calibri" panose="020F0502020204030204" pitchFamily="34" charset="0"/>
                <a:cs typeface="Calibri" panose="020F0502020204030204" pitchFamily="34" charset="0"/>
              </a:rPr>
              <a:t>control</a:t>
            </a:r>
          </a:p>
          <a:p>
            <a:pPr algn="l">
              <a:lnSpc>
                <a:spcPct val="150000"/>
              </a:lnSpc>
              <a:buFont typeface="Arial" panose="020B0604020202020204" pitchFamily="34" charset="0"/>
              <a:buChar char="•"/>
            </a:pPr>
            <a:r>
              <a:rPr lang="en-US" sz="4400" dirty="0" err="1" smtClean="0">
                <a:latin typeface="Calibri" panose="020F0502020204030204" pitchFamily="34" charset="0"/>
                <a:cs typeface="Calibri" panose="020F0502020204030204" pitchFamily="34" charset="0"/>
              </a:rPr>
              <a:t>MultiView</a:t>
            </a:r>
            <a:r>
              <a:rPr lang="en-US" sz="4400" dirty="0" smtClean="0">
                <a:latin typeface="Calibri" panose="020F0502020204030204" pitchFamily="34" charset="0"/>
                <a:cs typeface="Calibri" panose="020F0502020204030204" pitchFamily="34" charset="0"/>
              </a:rPr>
              <a:t> </a:t>
            </a:r>
            <a:r>
              <a:rPr lang="en-US" sz="4400" dirty="0">
                <a:latin typeface="Calibri" panose="020F0502020204030204" pitchFamily="34" charset="0"/>
                <a:cs typeface="Calibri" panose="020F0502020204030204" pitchFamily="34" charset="0"/>
              </a:rPr>
              <a:t>control</a:t>
            </a:r>
          </a:p>
          <a:p>
            <a:pPr algn="l">
              <a:lnSpc>
                <a:spcPct val="150000"/>
              </a:lnSpc>
              <a:buFont typeface="Arial" panose="020B0604020202020204" pitchFamily="34" charset="0"/>
              <a:buChar char="•"/>
            </a:pPr>
            <a:r>
              <a:rPr lang="en-US" sz="4400" dirty="0">
                <a:latin typeface="Calibri" panose="020F0502020204030204" pitchFamily="34" charset="0"/>
                <a:cs typeface="Calibri" panose="020F0502020204030204" pitchFamily="34" charset="0"/>
              </a:rPr>
              <a:t>Wizard control</a:t>
            </a:r>
          </a:p>
        </p:txBody>
      </p:sp>
    </p:spTree>
    <p:extLst>
      <p:ext uri="{BB962C8B-B14F-4D97-AF65-F5344CB8AC3E}">
        <p14:creationId xmlns:p14="http://schemas.microsoft.com/office/powerpoint/2010/main" xmlns="" val="30730229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Table"/>
          <p:cNvGraphicFramePr/>
          <p:nvPr>
            <p:extLst>
              <p:ext uri="{D42A27DB-BD31-4B8C-83A1-F6EECF244321}">
                <p14:modId xmlns:p14="http://schemas.microsoft.com/office/powerpoint/2010/main" xmlns="" val="912717421"/>
              </p:ext>
            </p:extLst>
          </p:nvPr>
        </p:nvGraphicFramePr>
        <p:xfrm>
          <a:off x="304800" y="2349362"/>
          <a:ext cx="24079201" cy="9819192"/>
        </p:xfrm>
        <a:graphic>
          <a:graphicData uri="http://schemas.openxmlformats.org/drawingml/2006/table">
            <a:tbl>
              <a:tblPr bandRow="1">
                <a:tableStyleId>{0660B408-B3CF-4A94-85FC-2B1E0A45F4A2}</a:tableStyleId>
              </a:tblPr>
              <a:tblGrid>
                <a:gridCol w="1414813">
                  <a:extLst>
                    <a:ext uri="{9D8B030D-6E8A-4147-A177-3AD203B41FA5}">
                      <a16:colId xmlns:a16="http://schemas.microsoft.com/office/drawing/2014/main" xmlns="" val="576510019"/>
                    </a:ext>
                  </a:extLst>
                </a:gridCol>
                <a:gridCol w="21210725">
                  <a:extLst>
                    <a:ext uri="{9D8B030D-6E8A-4147-A177-3AD203B41FA5}">
                      <a16:colId xmlns:a16="http://schemas.microsoft.com/office/drawing/2014/main" xmlns="" val="20001"/>
                    </a:ext>
                  </a:extLst>
                </a:gridCol>
                <a:gridCol w="1453663">
                  <a:extLst>
                    <a:ext uri="{9D8B030D-6E8A-4147-A177-3AD203B41FA5}">
                      <a16:colId xmlns:a16="http://schemas.microsoft.com/office/drawing/2014/main" xmlns="" val="20002"/>
                    </a:ext>
                  </a:extLst>
                </a:gridCol>
              </a:tblGrid>
              <a:tr h="832635">
                <a:tc>
                  <a:txBody>
                    <a:bodyPr/>
                    <a:lstStyle/>
                    <a:p>
                      <a:pPr algn="ctr" fontAlgn="t"/>
                      <a:r>
                        <a:rPr lang="en-US" sz="4400" b="0" i="0" u="none" strike="noStrike" dirty="0" smtClean="0">
                          <a:solidFill>
                            <a:srgbClr val="000000"/>
                          </a:solidFill>
                          <a:effectLst/>
                          <a:latin typeface="Calibri" panose="020F0502020204030204" pitchFamily="34" charset="0"/>
                        </a:rPr>
                        <a:t>1</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Explain various Validation controls for ASP.NET with </a:t>
                      </a:r>
                      <a:r>
                        <a:rPr lang="en-US" sz="4400" b="0" i="0" u="none" strike="noStrike" dirty="0" smtClean="0">
                          <a:solidFill>
                            <a:srgbClr val="000000"/>
                          </a:solidFill>
                          <a:effectLst/>
                          <a:latin typeface="Calibri" panose="020F0502020204030204" pitchFamily="34" charset="0"/>
                        </a:rPr>
                        <a:t>example </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xmlns="" val="10000"/>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2</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What is difference between ASP and ASP .NET?</a:t>
                      </a: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1</a:t>
                      </a:r>
                    </a:p>
                  </a:txBody>
                  <a:tcPr marL="4763" marR="4763" marT="4763" marB="0" anchor="ctr"/>
                </a:tc>
                <a:extLst>
                  <a:ext uri="{0D108BD9-81ED-4DB2-BD59-A6C34878D82A}">
                    <a16:rowId xmlns:a16="http://schemas.microsoft.com/office/drawing/2014/main" xmlns="" val="1973058840"/>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3</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Explain Page Life Cycle of ASP.NET.</a:t>
                      </a: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xmlns="" val="98092151"/>
                  </a:ext>
                </a:extLst>
              </a:tr>
              <a:tr h="1609693">
                <a:tc>
                  <a:txBody>
                    <a:bodyPr/>
                    <a:lstStyle/>
                    <a:p>
                      <a:pPr algn="ctr" fontAlgn="t"/>
                      <a:r>
                        <a:rPr lang="en-US" sz="4400" b="0" i="0" u="none" strike="noStrike" dirty="0" smtClean="0">
                          <a:solidFill>
                            <a:srgbClr val="000000"/>
                          </a:solidFill>
                          <a:effectLst/>
                          <a:latin typeface="Calibri" panose="020F0502020204030204" pitchFamily="34" charset="0"/>
                        </a:rPr>
                        <a:t>4</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t"/>
                      <a:r>
                        <a:rPr lang="en-US" sz="4400" b="0" i="0" u="none" strike="noStrike" dirty="0">
                          <a:solidFill>
                            <a:srgbClr val="000000"/>
                          </a:solidFill>
                          <a:effectLst/>
                          <a:latin typeface="Calibri" panose="020F0502020204030204" pitchFamily="34" charset="0"/>
                        </a:rPr>
                        <a:t>Can you explain what is happening in following Controls? </a:t>
                      </a:r>
                      <a:endParaRPr lang="en-US" sz="4400" b="0" i="0" u="none" strike="noStrike" dirty="0" smtClean="0">
                        <a:solidFill>
                          <a:srgbClr val="000000"/>
                        </a:solidFill>
                        <a:effectLst/>
                        <a:latin typeface="Calibri" panose="020F0502020204030204" pitchFamily="34" charset="0"/>
                      </a:endParaRPr>
                    </a:p>
                    <a:p>
                      <a:pPr algn="l" fontAlgn="t"/>
                      <a:r>
                        <a:rPr lang="en-US" sz="4400" b="0" i="0" u="none" strike="noStrike" dirty="0" smtClean="0">
                          <a:solidFill>
                            <a:srgbClr val="000000"/>
                          </a:solidFill>
                          <a:effectLst/>
                          <a:latin typeface="Calibri" panose="020F0502020204030204" pitchFamily="34" charset="0"/>
                        </a:rPr>
                        <a:t>1</a:t>
                      </a:r>
                      <a:r>
                        <a:rPr lang="en-US" sz="4400" b="0" i="0" u="none" strike="noStrike" dirty="0">
                          <a:solidFill>
                            <a:srgbClr val="000000"/>
                          </a:solidFill>
                          <a:effectLst/>
                          <a:latin typeface="Calibri" panose="020F0502020204030204" pitchFamily="34" charset="0"/>
                        </a:rPr>
                        <a:t>. </a:t>
                      </a:r>
                      <a:r>
                        <a:rPr lang="en-US" sz="4400" b="0" i="0" u="none" strike="noStrike" dirty="0" err="1">
                          <a:solidFill>
                            <a:srgbClr val="000000"/>
                          </a:solidFill>
                          <a:effectLst/>
                          <a:latin typeface="Calibri" panose="020F0502020204030204" pitchFamily="34" charset="0"/>
                        </a:rPr>
                        <a:t>Calender</a:t>
                      </a:r>
                      <a:r>
                        <a:rPr lang="en-US" sz="4400" b="0" i="0" u="none" strike="noStrike" dirty="0">
                          <a:solidFill>
                            <a:srgbClr val="000000"/>
                          </a:solidFill>
                          <a:effectLst/>
                          <a:latin typeface="Calibri" panose="020F0502020204030204" pitchFamily="34" charset="0"/>
                        </a:rPr>
                        <a:t> 2. AdRotator 3. </a:t>
                      </a:r>
                      <a:r>
                        <a:rPr lang="en-US" sz="4400" b="0" i="0" u="none" strike="noStrike" dirty="0" err="1">
                          <a:solidFill>
                            <a:srgbClr val="000000"/>
                          </a:solidFill>
                          <a:effectLst/>
                          <a:latin typeface="Calibri" panose="020F0502020204030204" pitchFamily="34" charset="0"/>
                        </a:rPr>
                        <a:t>Gridview</a:t>
                      </a:r>
                      <a:r>
                        <a:rPr lang="en-US" sz="4400" b="0" i="0" u="none" strike="noStrike" dirty="0">
                          <a:solidFill>
                            <a:srgbClr val="000000"/>
                          </a:solidFill>
                          <a:effectLst/>
                          <a:latin typeface="Calibri" panose="020F0502020204030204" pitchFamily="34" charset="0"/>
                        </a:rPr>
                        <a:t> 4. </a:t>
                      </a:r>
                      <a:r>
                        <a:rPr lang="en-US" sz="4400" b="0" i="0" u="none" strike="noStrike" dirty="0" err="1">
                          <a:solidFill>
                            <a:srgbClr val="000000"/>
                          </a:solidFill>
                          <a:effectLst/>
                          <a:latin typeface="Calibri" panose="020F0502020204030204" pitchFamily="34" charset="0"/>
                        </a:rPr>
                        <a:t>ListBound</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xmlns="" val="3094233008"/>
                  </a:ext>
                </a:extLst>
              </a:tr>
              <a:tr h="832635">
                <a:tc>
                  <a:txBody>
                    <a:bodyPr/>
                    <a:lstStyle/>
                    <a:p>
                      <a:pPr algn="ctr" fontAlgn="t"/>
                      <a:r>
                        <a:rPr lang="en-US" sz="4400" b="0" i="0" u="none" strike="noStrike" dirty="0" smtClean="0">
                          <a:solidFill>
                            <a:srgbClr val="000000"/>
                          </a:solidFill>
                          <a:effectLst/>
                          <a:latin typeface="Calibri" panose="020F0502020204030204" pitchFamily="34" charset="0"/>
                        </a:rPr>
                        <a:t>5</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What is the importance of web.config file in web application?</a:t>
                      </a:r>
                    </a:p>
                  </a:txBody>
                  <a:tcPr marL="4763" marR="4763" marT="4763" marB="0" anchor="ctr"/>
                </a:tc>
                <a:tc>
                  <a:txBody>
                    <a:bodyPr/>
                    <a:lstStyle/>
                    <a:p>
                      <a:pPr algn="ctr" fontAlgn="t"/>
                      <a:r>
                        <a:rPr lang="en-US" sz="4400" b="0" i="0" u="none" strike="noStrike" dirty="0">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xmlns="" val="648299942"/>
                  </a:ext>
                </a:extLst>
              </a:tr>
              <a:tr h="832635">
                <a:tc>
                  <a:txBody>
                    <a:bodyPr/>
                    <a:lstStyle/>
                    <a:p>
                      <a:pPr algn="ctr" fontAlgn="b"/>
                      <a:r>
                        <a:rPr lang="en-US" sz="4400" b="0" i="0" u="none" strike="noStrike" dirty="0" smtClean="0">
                          <a:solidFill>
                            <a:srgbClr val="000000"/>
                          </a:solidFill>
                          <a:effectLst/>
                          <a:latin typeface="Calibri" panose="020F0502020204030204" pitchFamily="34" charset="0"/>
                        </a:rPr>
                        <a:t>6</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Write a program to change color of Label text control programmatically in Asp </a:t>
                      </a:r>
                      <a:r>
                        <a:rPr lang="en-US" sz="4400" b="0" i="0" u="none" strike="noStrike" dirty="0" err="1">
                          <a:solidFill>
                            <a:srgbClr val="000000"/>
                          </a:solidFill>
                          <a:effectLst/>
                          <a:latin typeface="Calibri" panose="020F0502020204030204" pitchFamily="34" charset="0"/>
                        </a:rPr>
                        <a:t>.Net</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4</a:t>
                      </a:r>
                    </a:p>
                  </a:txBody>
                  <a:tcPr marL="4763" marR="4763" marT="4763" marB="0" anchor="ctr"/>
                </a:tc>
                <a:extLst>
                  <a:ext uri="{0D108BD9-81ED-4DB2-BD59-A6C34878D82A}">
                    <a16:rowId xmlns:a16="http://schemas.microsoft.com/office/drawing/2014/main" xmlns="" val="2953747599"/>
                  </a:ext>
                </a:extLst>
              </a:tr>
              <a:tr h="3213689">
                <a:tc>
                  <a:txBody>
                    <a:bodyPr/>
                    <a:lstStyle/>
                    <a:p>
                      <a:pPr algn="ctr" fontAlgn="b"/>
                      <a:r>
                        <a:rPr lang="en-US" sz="4400" b="0" i="0" u="none" strike="noStrike" dirty="0" smtClean="0">
                          <a:solidFill>
                            <a:srgbClr val="000000"/>
                          </a:solidFill>
                          <a:effectLst/>
                          <a:latin typeface="Calibri" panose="020F0502020204030204" pitchFamily="34" charset="0"/>
                        </a:rPr>
                        <a:t>7</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Answer following with respect to ASP .NET page. </a:t>
                      </a:r>
                      <a:br>
                        <a:rPr lang="en-US" sz="4400" b="0" i="0" u="none" strike="noStrike" dirty="0">
                          <a:solidFill>
                            <a:srgbClr val="000000"/>
                          </a:solidFill>
                          <a:effectLst/>
                          <a:latin typeface="Calibri" panose="020F0502020204030204" pitchFamily="34" charset="0"/>
                        </a:rPr>
                      </a:br>
                      <a:r>
                        <a:rPr lang="en-US" sz="4400" b="0" i="0" u="none" strike="noStrike" dirty="0" err="1">
                          <a:solidFill>
                            <a:srgbClr val="000000"/>
                          </a:solidFill>
                          <a:effectLst/>
                          <a:latin typeface="Calibri" panose="020F0502020204030204" pitchFamily="34" charset="0"/>
                        </a:rPr>
                        <a:t>i</a:t>
                      </a:r>
                      <a:r>
                        <a:rPr lang="en-US" sz="4400" b="0" i="0" u="none" strike="noStrike" dirty="0" smtClean="0">
                          <a:solidFill>
                            <a:srgbClr val="000000"/>
                          </a:solidFill>
                          <a:effectLst/>
                          <a:latin typeface="Calibri" panose="020F0502020204030204" pitchFamily="34" charset="0"/>
                        </a:rPr>
                        <a:t>.  </a:t>
                      </a:r>
                      <a:r>
                        <a:rPr lang="en-US" sz="4400" b="0" i="0" u="none" strike="noStrike" dirty="0">
                          <a:solidFill>
                            <a:srgbClr val="000000"/>
                          </a:solidFill>
                          <a:effectLst/>
                          <a:latin typeface="Calibri" panose="020F0502020204030204" pitchFamily="34" charset="0"/>
                        </a:rPr>
                        <a:t>What is Set as Start Page option? </a:t>
                      </a:r>
                      <a:br>
                        <a:rPr lang="en-US" sz="4400" b="0" i="0" u="none" strike="noStrike" dirty="0">
                          <a:solidFill>
                            <a:srgbClr val="000000"/>
                          </a:solidFill>
                          <a:effectLst/>
                          <a:latin typeface="Calibri" panose="020F0502020204030204" pitchFamily="34" charset="0"/>
                        </a:rPr>
                      </a:br>
                      <a:r>
                        <a:rPr lang="en-US" sz="4400" b="0" i="0" u="none" strike="noStrike">
                          <a:solidFill>
                            <a:srgbClr val="000000"/>
                          </a:solidFill>
                          <a:effectLst/>
                          <a:latin typeface="Calibri" panose="020F0502020204030204" pitchFamily="34" charset="0"/>
                        </a:rPr>
                        <a:t>ii</a:t>
                      </a:r>
                      <a:r>
                        <a:rPr lang="en-US" sz="4400" b="0" i="0" u="none" strike="noStrike" smtClean="0">
                          <a:solidFill>
                            <a:srgbClr val="000000"/>
                          </a:solidFill>
                          <a:effectLst/>
                          <a:latin typeface="Calibri" panose="020F0502020204030204" pitchFamily="34" charset="0"/>
                        </a:rPr>
                        <a:t>. </a:t>
                      </a:r>
                      <a:r>
                        <a:rPr lang="en-US" sz="4400" b="0" i="0" u="none" strike="noStrike" dirty="0">
                          <a:solidFill>
                            <a:srgbClr val="000000"/>
                          </a:solidFill>
                          <a:effectLst/>
                          <a:latin typeface="Calibri" panose="020F0502020204030204" pitchFamily="34" charset="0"/>
                        </a:rPr>
                        <a:t>Which server is needed to run Page? </a:t>
                      </a:r>
                      <a:br>
                        <a:rPr lang="en-US" sz="4400" b="0" i="0" u="none" strike="noStrike" dirty="0">
                          <a:solidFill>
                            <a:srgbClr val="000000"/>
                          </a:solidFill>
                          <a:effectLst/>
                          <a:latin typeface="Calibri" panose="020F0502020204030204" pitchFamily="34" charset="0"/>
                        </a:rPr>
                      </a:br>
                      <a:r>
                        <a:rPr lang="en-US" sz="4400" b="0" i="0" u="none" strike="noStrike" dirty="0">
                          <a:solidFill>
                            <a:srgbClr val="000000"/>
                          </a:solidFill>
                          <a:effectLst/>
                          <a:latin typeface="Calibri" panose="020F0502020204030204" pitchFamily="34" charset="0"/>
                        </a:rPr>
                        <a:t>iii. How to view output of page?</a:t>
                      </a:r>
                    </a:p>
                  </a:txBody>
                  <a:tcPr marL="4763" marR="4763" marT="4763" marB="0" anchor="ctr"/>
                </a:tc>
                <a:tc>
                  <a:txBody>
                    <a:bodyPr/>
                    <a:lstStyle/>
                    <a:p>
                      <a:pPr algn="ctr" fontAlgn="t"/>
                      <a:r>
                        <a:rPr lang="en-US" sz="4400" b="0" i="0" u="none" strike="noStrike">
                          <a:solidFill>
                            <a:srgbClr val="000000"/>
                          </a:solidFill>
                          <a:effectLst/>
                          <a:latin typeface="Calibri" panose="020F0502020204030204" pitchFamily="34" charset="0"/>
                        </a:rPr>
                        <a:t>3</a:t>
                      </a:r>
                    </a:p>
                  </a:txBody>
                  <a:tcPr marL="4763" marR="4763" marT="4763" marB="0" anchor="ctr"/>
                </a:tc>
                <a:extLst>
                  <a:ext uri="{0D108BD9-81ED-4DB2-BD59-A6C34878D82A}">
                    <a16:rowId xmlns:a16="http://schemas.microsoft.com/office/drawing/2014/main" xmlns="" val="1113350857"/>
                  </a:ext>
                </a:extLst>
              </a:tr>
              <a:tr h="832635">
                <a:tc>
                  <a:txBody>
                    <a:bodyPr/>
                    <a:lstStyle/>
                    <a:p>
                      <a:pPr algn="ctr" fontAlgn="b"/>
                      <a:r>
                        <a:rPr lang="en-US" sz="4400" b="0" i="0" u="none" strike="noStrike" dirty="0" smtClean="0">
                          <a:solidFill>
                            <a:srgbClr val="000000"/>
                          </a:solidFill>
                          <a:effectLst/>
                          <a:latin typeface="Calibri" panose="020F0502020204030204" pitchFamily="34" charset="0"/>
                        </a:rPr>
                        <a:t>8</a:t>
                      </a:r>
                      <a:endParaRPr lang="en-US" sz="4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l" fontAlgn="b"/>
                      <a:r>
                        <a:rPr lang="en-US" sz="4400" b="0" i="0" u="none" strike="noStrike" dirty="0">
                          <a:solidFill>
                            <a:srgbClr val="000000"/>
                          </a:solidFill>
                          <a:effectLst/>
                          <a:latin typeface="Calibri" panose="020F0502020204030204" pitchFamily="34" charset="0"/>
                        </a:rPr>
                        <a:t>What is AJAX? Give </a:t>
                      </a:r>
                      <a:r>
                        <a:rPr lang="en-US" sz="4400" b="0" i="0" u="none" strike="noStrike" dirty="0" err="1">
                          <a:solidFill>
                            <a:srgbClr val="000000"/>
                          </a:solidFill>
                          <a:effectLst/>
                          <a:latin typeface="Calibri" panose="020F0502020204030204" pitchFamily="34" charset="0"/>
                        </a:rPr>
                        <a:t>ASP.Net</a:t>
                      </a:r>
                      <a:r>
                        <a:rPr lang="en-US" sz="4400" b="0" i="0" u="none" strike="noStrike" dirty="0">
                          <a:solidFill>
                            <a:srgbClr val="000000"/>
                          </a:solidFill>
                          <a:effectLst/>
                          <a:latin typeface="Calibri" panose="020F0502020204030204" pitchFamily="34" charset="0"/>
                        </a:rPr>
                        <a:t> code to use Update Panel control.</a:t>
                      </a:r>
                    </a:p>
                  </a:txBody>
                  <a:tcPr marL="4763" marR="4763" marT="4763" marB="0" anchor="ctr"/>
                </a:tc>
                <a:tc>
                  <a:txBody>
                    <a:bodyPr/>
                    <a:lstStyle/>
                    <a:p>
                      <a:pPr algn="ctr" fontAlgn="t"/>
                      <a:r>
                        <a:rPr lang="en-US" sz="4400" b="0" i="0" u="none" strike="noStrike" dirty="0">
                          <a:solidFill>
                            <a:srgbClr val="000000"/>
                          </a:solidFill>
                          <a:effectLst/>
                          <a:latin typeface="Calibri" panose="020F0502020204030204" pitchFamily="34" charset="0"/>
                        </a:rPr>
                        <a:t>7</a:t>
                      </a:r>
                    </a:p>
                  </a:txBody>
                  <a:tcPr marL="4763" marR="4763" marT="4763" marB="0" anchor="ctr"/>
                </a:tc>
                <a:extLst>
                  <a:ext uri="{0D108BD9-81ED-4DB2-BD59-A6C34878D82A}">
                    <a16:rowId xmlns:a16="http://schemas.microsoft.com/office/drawing/2014/main" xmlns="" val="122930037"/>
                  </a:ext>
                </a:extLst>
              </a:tr>
            </a:tbl>
          </a:graphicData>
        </a:graphic>
      </p:graphicFrame>
      <p:sp>
        <p:nvSpPr>
          <p:cNvPr id="126" name="GTU Questions"/>
          <p:cNvSpPr txBox="1"/>
          <p:nvPr/>
        </p:nvSpPr>
        <p:spPr>
          <a:xfrm>
            <a:off x="7492479" y="682486"/>
            <a:ext cx="9399042" cy="16668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lgn="l" defTabSz="457200">
              <a:lnSpc>
                <a:spcPts val="13600"/>
              </a:lnSpc>
              <a:defRPr sz="10000">
                <a:solidFill>
                  <a:srgbClr val="222222"/>
                </a:solidFill>
                <a:latin typeface="Helvetica"/>
                <a:ea typeface="Helvetica"/>
                <a:cs typeface="Helvetica"/>
                <a:sym typeface="Helvetica"/>
              </a:defRPr>
            </a:lvl1pPr>
          </a:lstStyle>
          <a:p>
            <a:r>
              <a:t>GTU Questions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sp>
        <p:nvSpPr>
          <p:cNvPr id="4" name="Rectangle 3"/>
          <p:cNvSpPr/>
          <p:nvPr/>
        </p:nvSpPr>
        <p:spPr>
          <a:xfrm>
            <a:off x="3510668" y="3076495"/>
            <a:ext cx="17950838" cy="923330"/>
          </a:xfrm>
          <a:prstGeom prst="rect">
            <a:avLst/>
          </a:prstGeom>
        </p:spPr>
        <p:txBody>
          <a:bodyPr wrap="square">
            <a:spAutoFit/>
          </a:bodyPr>
          <a:lstStyle/>
          <a:p>
            <a:pPr algn="l"/>
            <a:r>
              <a:rPr lang="en-US" sz="5400" b="0" dirty="0" smtClean="0">
                <a:latin typeface="Calibri" panose="020F0502020204030204" pitchFamily="34" charset="0"/>
                <a:cs typeface="Calibri" panose="020F0502020204030204" pitchFamily="34" charset="0"/>
              </a:rPr>
              <a:t>Used </a:t>
            </a:r>
            <a:r>
              <a:rPr lang="en-US" sz="5400" b="0" dirty="0">
                <a:latin typeface="Calibri" panose="020F0502020204030204" pitchFamily="34" charset="0"/>
                <a:cs typeface="Calibri" panose="020F0502020204030204" pitchFamily="34" charset="0"/>
              </a:rPr>
              <a:t>to display different advertisements randomly in a </a:t>
            </a:r>
            <a:r>
              <a:rPr lang="en-US" sz="5400" b="0" dirty="0" smtClean="0">
                <a:latin typeface="Calibri" panose="020F0502020204030204" pitchFamily="34" charset="0"/>
                <a:cs typeface="Calibri" panose="020F0502020204030204" pitchFamily="34" charset="0"/>
              </a:rPr>
              <a:t>page.</a:t>
            </a:r>
            <a:endParaRPr lang="en-US" sz="5400" dirty="0">
              <a:latin typeface="Calibri" panose="020F0502020204030204" pitchFamily="34" charset="0"/>
              <a:cs typeface="Calibri" panose="020F0502020204030204" pitchFamily="34" charset="0"/>
            </a:endParaRPr>
          </a:p>
        </p:txBody>
      </p:sp>
      <p:sp>
        <p:nvSpPr>
          <p:cNvPr id="5" name="Rectangle 4"/>
          <p:cNvSpPr/>
          <p:nvPr/>
        </p:nvSpPr>
        <p:spPr>
          <a:xfrm>
            <a:off x="3510668" y="4118468"/>
            <a:ext cx="20520212" cy="9325630"/>
          </a:xfrm>
          <a:prstGeom prst="rect">
            <a:avLst/>
          </a:prstGeom>
        </p:spPr>
        <p:txBody>
          <a:bodyPr wrap="square">
            <a:spAutoFit/>
          </a:bodyPr>
          <a:lstStyle/>
          <a:p>
            <a:pPr algn="l"/>
            <a:r>
              <a:rPr lang="en-US" sz="6000" dirty="0" smtClean="0">
                <a:latin typeface="Calibri" panose="020F0502020204030204" pitchFamily="34" charset="0"/>
                <a:cs typeface="Calibri" panose="020F0502020204030204" pitchFamily="34" charset="0"/>
              </a:rPr>
              <a:t>Elements of XML file</a:t>
            </a:r>
            <a:r>
              <a:rPr lang="en-US" sz="3600" dirty="0">
                <a:latin typeface="Calibri" panose="020F0502020204030204" pitchFamily="34" charset="0"/>
                <a:cs typeface="Calibri" panose="020F0502020204030204" pitchFamily="34" charset="0"/>
              </a:rPr>
              <a:t/>
            </a:r>
            <a:br>
              <a:rPr lang="en-US" sz="3600" dirty="0">
                <a:latin typeface="Calibri" panose="020F0502020204030204" pitchFamily="34" charset="0"/>
                <a:cs typeface="Calibri" panose="020F0502020204030204" pitchFamily="34" charset="0"/>
              </a:rPr>
            </a:br>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ImageUrl</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lvl="2" indent="0" algn="l"/>
            <a:r>
              <a:rPr lang="en-US" sz="3600" b="0" dirty="0" smtClean="0">
                <a:latin typeface="Calibri" panose="020F0502020204030204" pitchFamily="34" charset="0"/>
                <a:cs typeface="Calibri" panose="020F0502020204030204" pitchFamily="34" charset="0"/>
              </a:rPr>
              <a:t>The </a:t>
            </a:r>
            <a:r>
              <a:rPr lang="en-US" sz="3600" b="0" dirty="0">
                <a:latin typeface="Calibri" panose="020F0502020204030204" pitchFamily="34" charset="0"/>
                <a:cs typeface="Calibri" panose="020F0502020204030204" pitchFamily="34" charset="0"/>
              </a:rPr>
              <a:t>URL of the image that will be displayed through AdRotator control.</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NavigateUrl</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If </a:t>
            </a:r>
            <a:r>
              <a:rPr lang="en-US" sz="3600" b="0" dirty="0">
                <a:latin typeface="Calibri" panose="020F0502020204030204" pitchFamily="34" charset="0"/>
                <a:cs typeface="Calibri" panose="020F0502020204030204" pitchFamily="34" charset="0"/>
              </a:rPr>
              <a:t>the user clicks the banner or ad then the new page is opened according to given URL.</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AlternateText</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It </a:t>
            </a:r>
            <a:r>
              <a:rPr lang="en-US" sz="3600" b="0" dirty="0">
                <a:latin typeface="Calibri" panose="020F0502020204030204" pitchFamily="34" charset="0"/>
                <a:cs typeface="Calibri" panose="020F0502020204030204" pitchFamily="34" charset="0"/>
              </a:rPr>
              <a:t>is used for displaying text instead of the picture if picture is not displayed. It is also used as a tooltip.</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Impressions</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It </a:t>
            </a:r>
            <a:r>
              <a:rPr lang="en-US" sz="3600" b="0" dirty="0">
                <a:latin typeface="Calibri" panose="020F0502020204030204" pitchFamily="34" charset="0"/>
                <a:cs typeface="Calibri" panose="020F0502020204030204" pitchFamily="34" charset="0"/>
              </a:rPr>
              <a:t>is a number that sets how frequently an advertisement will appear.</a:t>
            </a:r>
          </a:p>
          <a:p>
            <a:pPr algn="l"/>
            <a:endParaRPr lang="en-US" sz="3600" dirty="0" smtClean="0">
              <a:latin typeface="Calibri" panose="020F0502020204030204" pitchFamily="34" charset="0"/>
              <a:cs typeface="Calibri" panose="020F0502020204030204" pitchFamily="34" charset="0"/>
            </a:endParaRPr>
          </a:p>
          <a:p>
            <a:pPr algn="l"/>
            <a:r>
              <a:rPr lang="en-US" sz="3600" dirty="0" smtClean="0">
                <a:latin typeface="Calibri" panose="020F0502020204030204" pitchFamily="34" charset="0"/>
                <a:cs typeface="Calibri" panose="020F0502020204030204" pitchFamily="34" charset="0"/>
              </a:rPr>
              <a:t>Keyword</a:t>
            </a:r>
            <a:r>
              <a:rPr lang="en-US" sz="3600" dirty="0">
                <a:latin typeface="Calibri" panose="020F0502020204030204" pitchFamily="34" charset="0"/>
                <a:cs typeface="Calibri" panose="020F0502020204030204" pitchFamily="34" charset="0"/>
              </a:rPr>
              <a:t>:</a:t>
            </a:r>
            <a:r>
              <a:rPr lang="en-US" sz="3600" b="0" dirty="0">
                <a:latin typeface="Calibri" panose="020F0502020204030204" pitchFamily="34" charset="0"/>
                <a:cs typeface="Calibri" panose="020F0502020204030204" pitchFamily="34" charset="0"/>
              </a:rPr>
              <a:t> </a:t>
            </a:r>
            <a:endParaRPr lang="en-US" sz="3600" b="0" dirty="0" smtClean="0">
              <a:latin typeface="Calibri" panose="020F0502020204030204" pitchFamily="34" charset="0"/>
              <a:cs typeface="Calibri" panose="020F0502020204030204" pitchFamily="34" charset="0"/>
            </a:endParaRPr>
          </a:p>
          <a:p>
            <a:pPr algn="l"/>
            <a:r>
              <a:rPr lang="en-US" sz="3600" b="0" dirty="0" smtClean="0">
                <a:latin typeface="Calibri" panose="020F0502020204030204" pitchFamily="34" charset="0"/>
                <a:cs typeface="Calibri" panose="020F0502020204030204" pitchFamily="34" charset="0"/>
              </a:rPr>
              <a:t>It </a:t>
            </a:r>
            <a:r>
              <a:rPr lang="en-US" sz="3600" b="0" dirty="0">
                <a:latin typeface="Calibri" panose="020F0502020204030204" pitchFamily="34" charset="0"/>
                <a:cs typeface="Calibri" panose="020F0502020204030204" pitchFamily="34" charset="0"/>
              </a:rPr>
              <a:t>is used to filter ads or identifies a group of advertisement.</a:t>
            </a:r>
          </a:p>
        </p:txBody>
      </p:sp>
    </p:spTree>
    <p:extLst>
      <p:ext uri="{BB962C8B-B14F-4D97-AF65-F5344CB8AC3E}">
        <p14:creationId xmlns:p14="http://schemas.microsoft.com/office/powerpoint/2010/main" xmlns="" val="61731148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sp>
        <p:nvSpPr>
          <p:cNvPr id="3" name="Rectangle 2"/>
          <p:cNvSpPr/>
          <p:nvPr/>
        </p:nvSpPr>
        <p:spPr>
          <a:xfrm>
            <a:off x="3809999" y="3059000"/>
            <a:ext cx="16145435" cy="9941183"/>
          </a:xfrm>
          <a:prstGeom prst="rect">
            <a:avLst/>
          </a:prstGeom>
        </p:spPr>
        <p:txBody>
          <a:bodyPr wrap="square">
            <a:spAutoFit/>
          </a:bodyPr>
          <a:lstStyle/>
          <a:p>
            <a:pPr algn="l"/>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Advertisements</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r>
              <a:rPr lang="en-US" sz="4000" b="0" dirty="0" smtClean="0">
                <a:latin typeface="Consolas" panose="020B0609020204030204" pitchFamily="49" charset="0"/>
              </a:rPr>
              <a:t>∼\Images\patanjali.jpeg</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NavigateUrl</a:t>
            </a:r>
            <a:r>
              <a:rPr lang="en-US" sz="4000" b="0" dirty="0" smtClean="0">
                <a:solidFill>
                  <a:srgbClr val="0000FF"/>
                </a:solidFill>
                <a:latin typeface="Consolas" panose="020B0609020204030204" pitchFamily="49" charset="0"/>
              </a:rPr>
              <a:t>&gt;</a:t>
            </a:r>
            <a:r>
              <a:rPr lang="en-US" sz="4000" b="0" dirty="0" smtClean="0">
                <a:latin typeface="Consolas" panose="020B0609020204030204" pitchFamily="49" charset="0"/>
              </a:rPr>
              <a:t>~\Patanjali.aspx</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NavigateUrl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Advertisement</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1</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r>
              <a:rPr lang="en-US" sz="4000" b="0" dirty="0" err="1">
                <a:latin typeface="Consolas" panose="020B0609020204030204" pitchFamily="49" charset="0"/>
              </a:rPr>
              <a:t>patanjali</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r>
              <a:rPr lang="en-US" sz="4000" b="0" dirty="0" smtClean="0">
                <a:latin typeface="Consolas" panose="020B0609020204030204" pitchFamily="49" charset="0"/>
              </a:rPr>
              <a:t>∼\Images\colgate.jpeg</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ImageUrl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NavigateUrl</a:t>
            </a:r>
            <a:r>
              <a:rPr lang="en-US" sz="4000" b="0" dirty="0" smtClean="0">
                <a:solidFill>
                  <a:srgbClr val="0000FF"/>
                </a:solidFill>
                <a:latin typeface="Consolas" panose="020B0609020204030204" pitchFamily="49" charset="0"/>
              </a:rPr>
              <a:t>&gt;</a:t>
            </a:r>
            <a:r>
              <a:rPr lang="en-US" sz="4000" b="0" dirty="0" smtClean="0">
                <a:latin typeface="Consolas" panose="020B0609020204030204" pitchFamily="49" charset="0"/>
              </a:rPr>
              <a:t>~\Colgate.aspx</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NavigateUrl</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Advertisement</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AlternateText</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r>
              <a:rPr lang="en-US" sz="4000" b="0" dirty="0">
                <a:latin typeface="Consolas" panose="020B0609020204030204" pitchFamily="49" charset="0"/>
              </a:rPr>
              <a:t>2</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Impressions</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r>
              <a:rPr lang="en-US" sz="4000" b="0" dirty="0" err="1">
                <a:latin typeface="Consolas" panose="020B0609020204030204" pitchFamily="49" charset="0"/>
              </a:rPr>
              <a:t>colgate</a:t>
            </a:r>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Keyword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  &lt;/</a:t>
            </a:r>
            <a:r>
              <a:rPr lang="en-US" sz="4000" b="0" dirty="0">
                <a:solidFill>
                  <a:srgbClr val="A31515"/>
                </a:solidFill>
                <a:latin typeface="Consolas" panose="020B0609020204030204" pitchFamily="49" charset="0"/>
              </a:rPr>
              <a:t>Ad</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a:solidFill>
                  <a:srgbClr val="0000FF"/>
                </a:solidFill>
                <a:latin typeface="Consolas" panose="020B0609020204030204" pitchFamily="49" charset="0"/>
              </a:rPr>
              <a:t>&lt;/</a:t>
            </a:r>
            <a:r>
              <a:rPr lang="en-US" sz="4000" b="0" dirty="0">
                <a:solidFill>
                  <a:srgbClr val="A31515"/>
                </a:solidFill>
                <a:latin typeface="Consolas" panose="020B0609020204030204" pitchFamily="49" charset="0"/>
              </a:rPr>
              <a:t>Advertisements</a:t>
            </a:r>
            <a:r>
              <a:rPr lang="en-US" sz="4000" b="0" dirty="0">
                <a:solidFill>
                  <a:srgbClr val="0000FF"/>
                </a:solidFill>
                <a:latin typeface="Consolas" panose="020B0609020204030204" pitchFamily="49" charset="0"/>
              </a:rPr>
              <a:t>&gt;</a:t>
            </a:r>
            <a:endParaRPr lang="en-US" sz="4000" b="0" dirty="0"/>
          </a:p>
        </p:txBody>
      </p:sp>
    </p:spTree>
    <p:extLst>
      <p:ext uri="{BB962C8B-B14F-4D97-AF65-F5344CB8AC3E}">
        <p14:creationId xmlns:p14="http://schemas.microsoft.com/office/powerpoint/2010/main" xmlns="" val="3294166811"/>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graphicFrame>
        <p:nvGraphicFramePr>
          <p:cNvPr id="4" name="Table 3"/>
          <p:cNvGraphicFramePr>
            <a:graphicFrameLocks noGrp="1"/>
          </p:cNvGraphicFramePr>
          <p:nvPr>
            <p:extLst>
              <p:ext uri="{D42A27DB-BD31-4B8C-83A1-F6EECF244321}">
                <p14:modId xmlns:p14="http://schemas.microsoft.com/office/powerpoint/2010/main" xmlns="" val="1345004675"/>
              </p:ext>
            </p:extLst>
          </p:nvPr>
        </p:nvGraphicFramePr>
        <p:xfrm>
          <a:off x="3510668" y="2985246"/>
          <a:ext cx="20873332" cy="9233321"/>
        </p:xfrm>
        <a:graphic>
          <a:graphicData uri="http://schemas.openxmlformats.org/drawingml/2006/table">
            <a:tbl>
              <a:tblPr/>
              <a:tblGrid>
                <a:gridCol w="4960979">
                  <a:extLst>
                    <a:ext uri="{9D8B030D-6E8A-4147-A177-3AD203B41FA5}">
                      <a16:colId xmlns:a16="http://schemas.microsoft.com/office/drawing/2014/main" xmlns="" val="1281241611"/>
                    </a:ext>
                  </a:extLst>
                </a:gridCol>
                <a:gridCol w="15912353">
                  <a:extLst>
                    <a:ext uri="{9D8B030D-6E8A-4147-A177-3AD203B41FA5}">
                      <a16:colId xmlns:a16="http://schemas.microsoft.com/office/drawing/2014/main" xmlns="" val="3442231718"/>
                    </a:ext>
                  </a:extLst>
                </a:gridCol>
              </a:tblGrid>
              <a:tr h="807825">
                <a:tc>
                  <a:txBody>
                    <a:bodyPr/>
                    <a:lstStyle/>
                    <a:p>
                      <a:pPr algn="l" fontAlgn="t"/>
                      <a:r>
                        <a:rPr lang="en-US" sz="4000" b="1" dirty="0">
                          <a:effectLst/>
                          <a:latin typeface="Calibri" panose="020F0502020204030204" pitchFamily="34" charset="0"/>
                          <a:cs typeface="Calibri" panose="020F0502020204030204" pitchFamily="34" charset="0"/>
                        </a:rPr>
                        <a:t>Properties</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4000" b="1" dirty="0">
                          <a:effectLst/>
                          <a:latin typeface="Calibri" panose="020F0502020204030204" pitchFamily="34" charset="0"/>
                          <a:cs typeface="Calibri" panose="020F0502020204030204" pitchFamily="34" charset="0"/>
                        </a:rPr>
                        <a:t>Description</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1697589514"/>
                  </a:ext>
                </a:extLst>
              </a:tr>
              <a:tr h="1059762">
                <a:tc>
                  <a:txBody>
                    <a:bodyPr/>
                    <a:lstStyle/>
                    <a:p>
                      <a:pPr algn="l" fontAlgn="t"/>
                      <a:r>
                        <a:rPr lang="en-US" sz="4000" dirty="0">
                          <a:effectLst/>
                          <a:latin typeface="Calibri" panose="020F0502020204030204" pitchFamily="34" charset="0"/>
                          <a:cs typeface="Calibri" panose="020F0502020204030204" pitchFamily="34" charset="0"/>
                        </a:rPr>
                        <a:t>AdvertisementFile</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path to the advertisement file.</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513847913"/>
                  </a:ext>
                </a:extLst>
              </a:tr>
              <a:tr h="1497433">
                <a:tc>
                  <a:txBody>
                    <a:bodyPr/>
                    <a:lstStyle/>
                    <a:p>
                      <a:pPr algn="l" fontAlgn="t"/>
                      <a:r>
                        <a:rPr lang="en-US" sz="4000" dirty="0">
                          <a:effectLst/>
                          <a:latin typeface="Calibri" panose="020F0502020204030204" pitchFamily="34" charset="0"/>
                          <a:cs typeface="Calibri" panose="020F0502020204030204" pitchFamily="34" charset="0"/>
                        </a:rPr>
                        <a:t>AlternateTextFeild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element name of the field where alternate text is provided. The default value is </a:t>
                      </a:r>
                      <a:r>
                        <a:rPr lang="en-US" sz="4000" b="1" dirty="0">
                          <a:effectLst/>
                          <a:latin typeface="Calibri" panose="020F0502020204030204" pitchFamily="34" charset="0"/>
                          <a:cs typeface="Calibri" panose="020F0502020204030204" pitchFamily="34" charset="0"/>
                        </a:rPr>
                        <a:t>AlternateText</a:t>
                      </a:r>
                      <a:r>
                        <a:rPr lang="en-US" sz="4000" dirty="0">
                          <a:effectLst/>
                          <a:latin typeface="Calibri" panose="020F0502020204030204" pitchFamily="34" charset="0"/>
                          <a:cs typeface="Calibri" panose="020F0502020204030204" pitchFamily="34" charset="0"/>
                        </a:rPr>
                        <a: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313657604"/>
                  </a:ext>
                </a:extLst>
              </a:tr>
              <a:tr h="1032805">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DataSourceID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Id of the control from where it would retrieve data.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885052013"/>
                  </a:ext>
                </a:extLst>
              </a:tr>
              <a:tr h="1497433">
                <a:tc>
                  <a:txBody>
                    <a:bodyPr/>
                    <a:lstStyle/>
                    <a:p>
                      <a:pPr algn="l" fontAlgn="t"/>
                      <a:r>
                        <a:rPr lang="en-US" sz="4000" dirty="0">
                          <a:effectLst/>
                          <a:latin typeface="Calibri" panose="020F0502020204030204" pitchFamily="34" charset="0"/>
                          <a:cs typeface="Calibri" panose="020F0502020204030204" pitchFamily="34" charset="0"/>
                        </a:rPr>
                        <a:t>ImageUrlField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element name of the field where the URL for the image is provided. The default value is </a:t>
                      </a:r>
                      <a:r>
                        <a:rPr lang="en-US" sz="4000" b="1" dirty="0">
                          <a:effectLst/>
                          <a:latin typeface="Calibri" panose="020F0502020204030204" pitchFamily="34" charset="0"/>
                          <a:cs typeface="Calibri" panose="020F0502020204030204" pitchFamily="34" charset="0"/>
                        </a:rPr>
                        <a:t>ImageUrl</a:t>
                      </a:r>
                      <a:r>
                        <a:rPr lang="en-US" sz="4000" dirty="0">
                          <a:effectLst/>
                          <a:latin typeface="Calibri" panose="020F0502020204030204" pitchFamily="34" charset="0"/>
                          <a:cs typeface="Calibri" panose="020F0502020204030204" pitchFamily="34" charset="0"/>
                        </a:rPr>
                        <a: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878141069"/>
                  </a:ext>
                </a:extLst>
              </a:tr>
              <a:tr h="807825">
                <a:tc>
                  <a:txBody>
                    <a:bodyPr/>
                    <a:lstStyle/>
                    <a:p>
                      <a:pPr algn="l" fontAlgn="t"/>
                      <a:r>
                        <a:rPr lang="en-US" sz="4000" dirty="0">
                          <a:effectLst/>
                          <a:latin typeface="Calibri" panose="020F0502020204030204" pitchFamily="34" charset="0"/>
                          <a:cs typeface="Calibri" panose="020F0502020204030204" pitchFamily="34" charset="0"/>
                        </a:rPr>
                        <a:t>KeywordFilter</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For displaying the keyword based ads only.</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006257937"/>
                  </a:ext>
                </a:extLst>
              </a:tr>
              <a:tr h="1497433">
                <a:tc>
                  <a:txBody>
                    <a:bodyPr/>
                    <a:lstStyle/>
                    <a:p>
                      <a:pPr algn="l" fontAlgn="t"/>
                      <a:r>
                        <a:rPr lang="en-US" sz="4000" dirty="0">
                          <a:effectLst/>
                          <a:latin typeface="Calibri" panose="020F0502020204030204" pitchFamily="34" charset="0"/>
                          <a:cs typeface="Calibri" panose="020F0502020204030204" pitchFamily="34" charset="0"/>
                        </a:rPr>
                        <a:t>NavigateUrlField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element name of the field where the URL to navigate to is provided. The default value is </a:t>
                      </a:r>
                      <a:r>
                        <a:rPr lang="en-US" sz="4000" b="1" dirty="0">
                          <a:effectLst/>
                          <a:latin typeface="Calibri" panose="020F0502020204030204" pitchFamily="34" charset="0"/>
                          <a:cs typeface="Calibri" panose="020F0502020204030204" pitchFamily="34" charset="0"/>
                        </a:rPr>
                        <a:t>NavigateUrl</a:t>
                      </a:r>
                      <a:r>
                        <a:rPr lang="en-US" sz="4000" dirty="0">
                          <a:effectLst/>
                          <a:latin typeface="Calibri" panose="020F0502020204030204" pitchFamily="34" charset="0"/>
                          <a:cs typeface="Calibri" panose="020F0502020204030204" pitchFamily="34" charset="0"/>
                        </a:rPr>
                        <a: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890677245"/>
                  </a:ext>
                </a:extLst>
              </a:tr>
              <a:tr h="1032805">
                <a:tc>
                  <a:txBody>
                    <a:bodyPr/>
                    <a:lstStyle/>
                    <a:p>
                      <a:pPr algn="l" fontAlgn="t"/>
                      <a:r>
                        <a:rPr lang="en-US" sz="4000" dirty="0">
                          <a:effectLst/>
                          <a:latin typeface="Calibri" panose="020F0502020204030204" pitchFamily="34" charset="0"/>
                          <a:cs typeface="Calibri" panose="020F0502020204030204" pitchFamily="34" charset="0"/>
                        </a:rPr>
                        <a:t>Target</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The browser window or frame that displays the content of the page linked.</a:t>
                      </a:r>
                    </a:p>
                  </a:txBody>
                  <a:tcPr marL="52251" marR="52251" marT="52251" marB="5225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746492405"/>
                  </a:ext>
                </a:extLst>
              </a:tr>
            </a:tbl>
          </a:graphicData>
        </a:graphic>
      </p:graphicFrame>
    </p:spTree>
    <p:extLst>
      <p:ext uri="{BB962C8B-B14F-4D97-AF65-F5344CB8AC3E}">
        <p14:creationId xmlns:p14="http://schemas.microsoft.com/office/powerpoint/2010/main" xmlns="" val="3540173960"/>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084264" cy="1200329"/>
          </a:xfrm>
          <a:prstGeom prst="rect">
            <a:avLst/>
          </a:prstGeom>
        </p:spPr>
        <p:txBody>
          <a:bodyPr wrap="none">
            <a:spAutoFit/>
          </a:bodyPr>
          <a:lstStyle/>
          <a:p>
            <a:pPr algn="l"/>
            <a:r>
              <a:rPr lang="en-US" sz="7200" dirty="0">
                <a:latin typeface="+mn-lt"/>
                <a:cs typeface="Courier New" panose="02070309020205020404" pitchFamily="49" charset="0"/>
              </a:rPr>
              <a:t>AdRotator control</a:t>
            </a:r>
          </a:p>
        </p:txBody>
      </p:sp>
      <p:sp>
        <p:nvSpPr>
          <p:cNvPr id="3" name="Rectangle 2"/>
          <p:cNvSpPr/>
          <p:nvPr/>
        </p:nvSpPr>
        <p:spPr>
          <a:xfrm>
            <a:off x="4141694" y="4118468"/>
            <a:ext cx="15921318" cy="3785652"/>
          </a:xfrm>
          <a:prstGeom prst="rect">
            <a:avLst/>
          </a:prstGeom>
        </p:spPr>
        <p:txBody>
          <a:bodyPr wrap="square">
            <a:spAutoFit/>
          </a:bodyPr>
          <a:lstStyle/>
          <a:p>
            <a:pPr marL="2689225" indent="-2689225" algn="l"/>
            <a:r>
              <a:rPr lang="en-US" sz="4800" dirty="0">
                <a:solidFill>
                  <a:srgbClr val="0000FF"/>
                </a:solidFill>
                <a:latin typeface="Consolas" panose="020B0609020204030204" pitchFamily="49" charset="0"/>
              </a:rPr>
              <a:t>&lt;</a:t>
            </a:r>
            <a:r>
              <a:rPr lang="en-US" sz="4800" dirty="0" err="1">
                <a:solidFill>
                  <a:srgbClr val="800000"/>
                </a:solidFill>
                <a:latin typeface="Consolas" panose="020B0609020204030204" pitchFamily="49" charset="0"/>
              </a:rPr>
              <a:t>asp</a:t>
            </a:r>
            <a:r>
              <a:rPr lang="en-US" sz="4800" dirty="0" err="1">
                <a:solidFill>
                  <a:srgbClr val="0000FF"/>
                </a:solidFill>
                <a:latin typeface="Consolas" panose="020B0609020204030204" pitchFamily="49" charset="0"/>
              </a:rPr>
              <a:t>:</a:t>
            </a:r>
            <a:r>
              <a:rPr lang="en-US" sz="4800" dirty="0" err="1">
                <a:solidFill>
                  <a:srgbClr val="800000"/>
                </a:solidFill>
                <a:latin typeface="Consolas" panose="020B0609020204030204" pitchFamily="49" charset="0"/>
              </a:rPr>
              <a:t>AdRotator</a:t>
            </a:r>
            <a:r>
              <a:rPr lang="en-US" sz="4800" dirty="0">
                <a:latin typeface="Consolas" panose="020B0609020204030204" pitchFamily="49" charset="0"/>
              </a:rPr>
              <a:t> </a:t>
            </a:r>
            <a:r>
              <a:rPr lang="en-US" sz="4800" dirty="0">
                <a:solidFill>
                  <a:srgbClr val="FF0000"/>
                </a:solidFill>
                <a:latin typeface="Consolas" panose="020B0609020204030204" pitchFamily="49" charset="0"/>
              </a:rPr>
              <a:t>ID</a:t>
            </a:r>
            <a:r>
              <a:rPr lang="en-US" sz="4800" dirty="0">
                <a:solidFill>
                  <a:srgbClr val="0000FF"/>
                </a:solidFill>
                <a:latin typeface="Consolas" panose="020B0609020204030204" pitchFamily="49" charset="0"/>
              </a:rPr>
              <a:t>="AdRotator1"</a:t>
            </a:r>
            <a:r>
              <a:rPr lang="en-US" sz="4800" dirty="0">
                <a:latin typeface="Consolas" panose="020B0609020204030204" pitchFamily="49" charset="0"/>
              </a:rPr>
              <a:t> </a:t>
            </a:r>
            <a:r>
              <a:rPr lang="en-US" sz="4800" dirty="0" err="1">
                <a:solidFill>
                  <a:srgbClr val="FF0000"/>
                </a:solidFill>
                <a:latin typeface="Consolas" panose="020B0609020204030204" pitchFamily="49" charset="0"/>
              </a:rPr>
              <a:t>runat</a:t>
            </a:r>
            <a:r>
              <a:rPr lang="en-US" sz="4800" dirty="0">
                <a:solidFill>
                  <a:srgbClr val="0000FF"/>
                </a:solidFill>
                <a:latin typeface="Consolas" panose="020B0609020204030204" pitchFamily="49" charset="0"/>
              </a:rPr>
              <a:t>="server"</a:t>
            </a:r>
            <a:r>
              <a:rPr lang="en-US" sz="4800" dirty="0">
                <a:latin typeface="Consolas" panose="020B0609020204030204" pitchFamily="49" charset="0"/>
              </a:rPr>
              <a:t>  </a:t>
            </a:r>
            <a:r>
              <a:rPr lang="en-US" sz="4800" dirty="0" smtClean="0">
                <a:solidFill>
                  <a:srgbClr val="FF0000"/>
                </a:solidFill>
                <a:latin typeface="Consolas" panose="020B0609020204030204" pitchFamily="49" charset="0"/>
              </a:rPr>
              <a:t>AdvertisementFile</a:t>
            </a:r>
            <a:r>
              <a:rPr lang="en-US" sz="4800" dirty="0" smtClean="0">
                <a:solidFill>
                  <a:srgbClr val="0000FF"/>
                </a:solidFill>
                <a:latin typeface="Consolas" panose="020B0609020204030204" pitchFamily="49" charset="0"/>
              </a:rPr>
              <a:t>="~/AdRotator.xml“</a:t>
            </a:r>
            <a:r>
              <a:rPr lang="en-US" sz="4800" dirty="0" smtClean="0">
                <a:latin typeface="Consolas" panose="020B0609020204030204" pitchFamily="49" charset="0"/>
              </a:rPr>
              <a:t> </a:t>
            </a:r>
            <a:r>
              <a:rPr lang="en-US" sz="4800" dirty="0" smtClean="0">
                <a:solidFill>
                  <a:srgbClr val="FF0000"/>
                </a:solidFill>
                <a:latin typeface="Consolas" panose="020B0609020204030204" pitchFamily="49" charset="0"/>
              </a:rPr>
              <a:t>target</a:t>
            </a:r>
            <a:r>
              <a:rPr lang="en-US" sz="4800" dirty="0" smtClean="0">
                <a:solidFill>
                  <a:srgbClr val="0000FF"/>
                </a:solidFill>
                <a:latin typeface="Consolas" panose="020B0609020204030204" pitchFamily="49" charset="0"/>
              </a:rPr>
              <a:t>="_blank"</a:t>
            </a:r>
            <a:r>
              <a:rPr lang="en-US" sz="4800" dirty="0" smtClean="0">
                <a:latin typeface="Consolas" panose="020B0609020204030204" pitchFamily="49" charset="0"/>
              </a:rPr>
              <a:t> </a:t>
            </a:r>
            <a:r>
              <a:rPr lang="en-US" sz="4800" dirty="0" smtClean="0">
                <a:solidFill>
                  <a:srgbClr val="FF0000"/>
                </a:solidFill>
                <a:latin typeface="Consolas" panose="020B0609020204030204" pitchFamily="49" charset="0"/>
              </a:rPr>
              <a:t>NavigateUrlField</a:t>
            </a:r>
            <a:r>
              <a:rPr lang="en-US" sz="4800" dirty="0" smtClean="0">
                <a:solidFill>
                  <a:srgbClr val="0000FF"/>
                </a:solidFill>
                <a:latin typeface="Consolas" panose="020B0609020204030204" pitchFamily="49" charset="0"/>
              </a:rPr>
              <a:t>="NavigateUrl"</a:t>
            </a:r>
            <a:r>
              <a:rPr lang="en-US" sz="4800" dirty="0" smtClean="0">
                <a:latin typeface="Consolas" panose="020B0609020204030204" pitchFamily="49" charset="0"/>
              </a:rPr>
              <a:t> </a:t>
            </a:r>
            <a:r>
              <a:rPr lang="en-US" sz="4800" dirty="0" smtClean="0">
                <a:solidFill>
                  <a:srgbClr val="FF0000"/>
                </a:solidFill>
                <a:latin typeface="Consolas" panose="020B0609020204030204" pitchFamily="49" charset="0"/>
              </a:rPr>
              <a:t>KeywordFilter</a:t>
            </a:r>
            <a:r>
              <a:rPr lang="en-US" sz="4800" dirty="0" smtClean="0">
                <a:solidFill>
                  <a:srgbClr val="0000FF"/>
                </a:solidFill>
                <a:latin typeface="Consolas" panose="020B0609020204030204" pitchFamily="49" charset="0"/>
              </a:rPr>
              <a:t>="</a:t>
            </a:r>
            <a:r>
              <a:rPr lang="en-US" sz="4800" dirty="0" err="1" smtClean="0">
                <a:solidFill>
                  <a:srgbClr val="0000FF"/>
                </a:solidFill>
                <a:latin typeface="Consolas" panose="020B0609020204030204" pitchFamily="49" charset="0"/>
              </a:rPr>
              <a:t>colgate</a:t>
            </a:r>
            <a:r>
              <a:rPr lang="en-US" sz="4800" dirty="0" smtClean="0">
                <a:solidFill>
                  <a:srgbClr val="0000FF"/>
                </a:solidFill>
                <a:latin typeface="Consolas" panose="020B0609020204030204" pitchFamily="49" charset="0"/>
              </a:rPr>
              <a:t>"</a:t>
            </a:r>
            <a:r>
              <a:rPr lang="en-US" sz="4800" dirty="0" smtClean="0">
                <a:latin typeface="Consolas" panose="020B0609020204030204" pitchFamily="49" charset="0"/>
              </a:rPr>
              <a:t> </a:t>
            </a:r>
            <a:r>
              <a:rPr lang="en-US" sz="4800" dirty="0" smtClean="0">
                <a:solidFill>
                  <a:srgbClr val="0000FF"/>
                </a:solidFill>
                <a:latin typeface="Consolas" panose="020B0609020204030204" pitchFamily="49" charset="0"/>
              </a:rPr>
              <a:t>/&gt;</a:t>
            </a:r>
            <a:endParaRPr lang="en-US" sz="4800" dirty="0"/>
          </a:p>
        </p:txBody>
      </p:sp>
    </p:spTree>
    <p:extLst>
      <p:ext uri="{BB962C8B-B14F-4D97-AF65-F5344CB8AC3E}">
        <p14:creationId xmlns:p14="http://schemas.microsoft.com/office/powerpoint/2010/main" xmlns="" val="384630721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sp>
        <p:nvSpPr>
          <p:cNvPr id="3" name="Rectangle 2"/>
          <p:cNvSpPr/>
          <p:nvPr/>
        </p:nvSpPr>
        <p:spPr>
          <a:xfrm>
            <a:off x="3510668" y="3150280"/>
            <a:ext cx="20873332" cy="5517793"/>
          </a:xfrm>
          <a:prstGeom prst="rect">
            <a:avLst/>
          </a:prstGeom>
        </p:spPr>
        <p:txBody>
          <a:bodyPr wrap="square">
            <a:spAutoFit/>
          </a:bodyPr>
          <a:lstStyle/>
          <a:p>
            <a:pPr algn="l">
              <a:lnSpc>
                <a:spcPct val="150000"/>
              </a:lnSpc>
            </a:pPr>
            <a:r>
              <a:rPr lang="en-US" sz="4800" b="0" dirty="0">
                <a:latin typeface="Calibri" panose="020F0502020204030204" pitchFamily="34" charset="0"/>
                <a:cs typeface="Calibri" panose="020F0502020204030204" pitchFamily="34" charset="0"/>
              </a:rPr>
              <a:t>Displaying one month at a time</a:t>
            </a:r>
          </a:p>
          <a:p>
            <a:pPr algn="l">
              <a:lnSpc>
                <a:spcPct val="150000"/>
              </a:lnSpc>
            </a:pPr>
            <a:r>
              <a:rPr lang="en-US" sz="4800" b="0" dirty="0">
                <a:latin typeface="Calibri" panose="020F0502020204030204" pitchFamily="34" charset="0"/>
                <a:cs typeface="Calibri" panose="020F0502020204030204" pitchFamily="34" charset="0"/>
              </a:rPr>
              <a:t>Selecting a day, a week or a month</a:t>
            </a:r>
          </a:p>
          <a:p>
            <a:pPr algn="l">
              <a:lnSpc>
                <a:spcPct val="150000"/>
              </a:lnSpc>
            </a:pPr>
            <a:r>
              <a:rPr lang="en-US" sz="4800" b="0" dirty="0">
                <a:latin typeface="Calibri" panose="020F0502020204030204" pitchFamily="34" charset="0"/>
                <a:cs typeface="Calibri" panose="020F0502020204030204" pitchFamily="34" charset="0"/>
              </a:rPr>
              <a:t>Selecting a range of days</a:t>
            </a:r>
          </a:p>
          <a:p>
            <a:pPr algn="l">
              <a:lnSpc>
                <a:spcPct val="150000"/>
              </a:lnSpc>
            </a:pPr>
            <a:r>
              <a:rPr lang="en-US" sz="4800" b="0" dirty="0">
                <a:latin typeface="Calibri" panose="020F0502020204030204" pitchFamily="34" charset="0"/>
                <a:cs typeface="Calibri" panose="020F0502020204030204" pitchFamily="34" charset="0"/>
              </a:rPr>
              <a:t>Moving from month to month</a:t>
            </a:r>
          </a:p>
          <a:p>
            <a:pPr algn="l">
              <a:lnSpc>
                <a:spcPct val="150000"/>
              </a:lnSpc>
            </a:pPr>
            <a:r>
              <a:rPr lang="en-US" sz="4800" b="0" dirty="0">
                <a:latin typeface="Calibri" panose="020F0502020204030204" pitchFamily="34" charset="0"/>
                <a:cs typeface="Calibri" panose="020F0502020204030204" pitchFamily="34" charset="0"/>
              </a:rPr>
              <a:t>Controlling the display of the days programmatically</a:t>
            </a:r>
          </a:p>
        </p:txBody>
      </p:sp>
      <p:sp>
        <p:nvSpPr>
          <p:cNvPr id="4" name="Rectangle 3"/>
          <p:cNvSpPr/>
          <p:nvPr/>
        </p:nvSpPr>
        <p:spPr>
          <a:xfrm>
            <a:off x="3510667" y="9597532"/>
            <a:ext cx="16444768" cy="1569660"/>
          </a:xfrm>
          <a:prstGeom prst="rect">
            <a:avLst/>
          </a:prstGeom>
        </p:spPr>
        <p:txBody>
          <a:bodyPr wrap="square">
            <a:spAutoFit/>
          </a:bodyPr>
          <a:lstStyle/>
          <a:p>
            <a:pPr marL="2635250" indent="-2635250" algn="l"/>
            <a:r>
              <a:rPr lang="en-US" sz="4800" dirty="0">
                <a:solidFill>
                  <a:srgbClr val="0000FF"/>
                </a:solidFill>
                <a:latin typeface="Consolas" panose="020B0609020204030204" pitchFamily="49" charset="0"/>
              </a:rPr>
              <a:t>&lt;</a:t>
            </a:r>
            <a:r>
              <a:rPr lang="en-US" sz="4800" dirty="0" err="1">
                <a:solidFill>
                  <a:srgbClr val="800000"/>
                </a:solidFill>
                <a:latin typeface="Consolas" panose="020B0609020204030204" pitchFamily="49" charset="0"/>
              </a:rPr>
              <a:t>asp</a:t>
            </a:r>
            <a:r>
              <a:rPr lang="en-US" sz="4800" dirty="0" err="1">
                <a:solidFill>
                  <a:srgbClr val="0000FF"/>
                </a:solidFill>
                <a:latin typeface="Consolas" panose="020B0609020204030204" pitchFamily="49" charset="0"/>
              </a:rPr>
              <a:t>:</a:t>
            </a:r>
            <a:r>
              <a:rPr lang="en-US" sz="4800" dirty="0" err="1">
                <a:solidFill>
                  <a:srgbClr val="800000"/>
                </a:solidFill>
                <a:latin typeface="Consolas" panose="020B0609020204030204" pitchFamily="49" charset="0"/>
              </a:rPr>
              <a:t>Calendar</a:t>
            </a:r>
            <a:r>
              <a:rPr lang="en-US" sz="4800" dirty="0">
                <a:latin typeface="Consolas" panose="020B0609020204030204" pitchFamily="49" charset="0"/>
              </a:rPr>
              <a:t> </a:t>
            </a:r>
            <a:r>
              <a:rPr lang="en-US" sz="4800" dirty="0">
                <a:solidFill>
                  <a:srgbClr val="FF0000"/>
                </a:solidFill>
                <a:latin typeface="Consolas" panose="020B0609020204030204" pitchFamily="49" charset="0"/>
              </a:rPr>
              <a:t>ID</a:t>
            </a:r>
            <a:r>
              <a:rPr lang="en-US" sz="4800" dirty="0">
                <a:solidFill>
                  <a:srgbClr val="0000FF"/>
                </a:solidFill>
                <a:latin typeface="Consolas" panose="020B0609020204030204" pitchFamily="49" charset="0"/>
              </a:rPr>
              <a:t>="</a:t>
            </a:r>
            <a:r>
              <a:rPr lang="en-US" sz="4800" dirty="0" smtClean="0">
                <a:solidFill>
                  <a:srgbClr val="0000FF"/>
                </a:solidFill>
                <a:latin typeface="Consolas" panose="020B0609020204030204" pitchFamily="49" charset="0"/>
              </a:rPr>
              <a:t>Calendar1“ </a:t>
            </a:r>
            <a:r>
              <a:rPr lang="en-US" sz="4800" dirty="0" err="1" smtClean="0">
                <a:solidFill>
                  <a:srgbClr val="FF0000"/>
                </a:solidFill>
                <a:latin typeface="Consolas" panose="020B0609020204030204" pitchFamily="49" charset="0"/>
              </a:rPr>
              <a:t>runat</a:t>
            </a:r>
            <a:r>
              <a:rPr lang="en-US" sz="4800" dirty="0">
                <a:solidFill>
                  <a:srgbClr val="0000FF"/>
                </a:solidFill>
                <a:latin typeface="Consolas" panose="020B0609020204030204" pitchFamily="49" charset="0"/>
              </a:rPr>
              <a:t>="server</a:t>
            </a:r>
            <a:r>
              <a:rPr lang="en-US" sz="4800" dirty="0" smtClean="0">
                <a:solidFill>
                  <a:srgbClr val="0000FF"/>
                </a:solidFill>
                <a:latin typeface="Consolas" panose="020B0609020204030204" pitchFamily="49" charset="0"/>
              </a:rPr>
              <a:t>"&gt;</a:t>
            </a:r>
          </a:p>
          <a:p>
            <a:pPr algn="l"/>
            <a:r>
              <a:rPr lang="en-US" sz="4800" dirty="0" smtClean="0">
                <a:solidFill>
                  <a:srgbClr val="0000FF"/>
                </a:solidFill>
                <a:latin typeface="Consolas" panose="020B0609020204030204" pitchFamily="49" charset="0"/>
              </a:rPr>
              <a:t>&lt;/</a:t>
            </a:r>
            <a:r>
              <a:rPr lang="en-US" sz="4800" dirty="0" err="1">
                <a:solidFill>
                  <a:srgbClr val="800000"/>
                </a:solidFill>
                <a:latin typeface="Consolas" panose="020B0609020204030204" pitchFamily="49" charset="0"/>
              </a:rPr>
              <a:t>asp</a:t>
            </a:r>
            <a:r>
              <a:rPr lang="en-US" sz="4800" dirty="0" err="1">
                <a:solidFill>
                  <a:srgbClr val="0000FF"/>
                </a:solidFill>
                <a:latin typeface="Consolas" panose="020B0609020204030204" pitchFamily="49" charset="0"/>
              </a:rPr>
              <a:t>:</a:t>
            </a:r>
            <a:r>
              <a:rPr lang="en-US" sz="4800" dirty="0" err="1">
                <a:solidFill>
                  <a:srgbClr val="800000"/>
                </a:solidFill>
                <a:latin typeface="Consolas" panose="020B0609020204030204" pitchFamily="49" charset="0"/>
              </a:rPr>
              <a:t>Calendar</a:t>
            </a:r>
            <a:r>
              <a:rPr lang="en-US" sz="4800" dirty="0">
                <a:solidFill>
                  <a:srgbClr val="0000FF"/>
                </a:solidFill>
                <a:latin typeface="Consolas" panose="020B0609020204030204" pitchFamily="49" charset="0"/>
              </a:rPr>
              <a:t>&gt;</a:t>
            </a:r>
            <a:endParaRPr lang="en-US" sz="4800" dirty="0"/>
          </a:p>
        </p:txBody>
      </p:sp>
    </p:spTree>
    <p:extLst>
      <p:ext uri="{BB962C8B-B14F-4D97-AF65-F5344CB8AC3E}">
        <p14:creationId xmlns:p14="http://schemas.microsoft.com/office/powerpoint/2010/main" xmlns="" val="3875781017"/>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graphicFrame>
        <p:nvGraphicFramePr>
          <p:cNvPr id="5" name="Table 4"/>
          <p:cNvGraphicFramePr>
            <a:graphicFrameLocks noGrp="1"/>
          </p:cNvGraphicFramePr>
          <p:nvPr>
            <p:extLst>
              <p:ext uri="{D42A27DB-BD31-4B8C-83A1-F6EECF244321}">
                <p14:modId xmlns:p14="http://schemas.microsoft.com/office/powerpoint/2010/main" xmlns="" val="2487030905"/>
              </p:ext>
            </p:extLst>
          </p:nvPr>
        </p:nvGraphicFramePr>
        <p:xfrm>
          <a:off x="3510668" y="4025106"/>
          <a:ext cx="20873332" cy="8382000"/>
        </p:xfrm>
        <a:graphic>
          <a:graphicData uri="http://schemas.openxmlformats.org/drawingml/2006/table">
            <a:tbl>
              <a:tblPr/>
              <a:tblGrid>
                <a:gridCol w="4907191">
                  <a:extLst>
                    <a:ext uri="{9D8B030D-6E8A-4147-A177-3AD203B41FA5}">
                      <a16:colId xmlns:a16="http://schemas.microsoft.com/office/drawing/2014/main" xmlns="" val="2391825828"/>
                    </a:ext>
                  </a:extLst>
                </a:gridCol>
                <a:gridCol w="15966141">
                  <a:extLst>
                    <a:ext uri="{9D8B030D-6E8A-4147-A177-3AD203B41FA5}">
                      <a16:colId xmlns:a16="http://schemas.microsoft.com/office/drawing/2014/main" xmlns="" val="3486418986"/>
                    </a:ext>
                  </a:extLst>
                </a:gridCol>
              </a:tblGrid>
              <a:tr h="727142">
                <a:tc>
                  <a:txBody>
                    <a:bodyPr/>
                    <a:lstStyle/>
                    <a:p>
                      <a:pPr algn="l" fontAlgn="t"/>
                      <a:r>
                        <a:rPr lang="en-US" sz="4000" b="1" dirty="0">
                          <a:effectLst/>
                          <a:latin typeface="Calibri" panose="020F0502020204030204" pitchFamily="34" charset="0"/>
                          <a:cs typeface="Calibri" panose="020F0502020204030204" pitchFamily="34" charset="0"/>
                        </a:rPr>
                        <a:t>Properties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4000" b="1" dirty="0">
                          <a:effectLst/>
                          <a:latin typeface="Calibri" panose="020F0502020204030204" pitchFamily="34" charset="0"/>
                          <a:cs typeface="Calibri" panose="020F050202020403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3189479788"/>
                  </a:ext>
                </a:extLst>
              </a:tr>
              <a:tr h="727142">
                <a:tc>
                  <a:txBody>
                    <a:bodyPr/>
                    <a:lstStyle/>
                    <a:p>
                      <a:pPr algn="l" fontAlgn="t"/>
                      <a:r>
                        <a:rPr lang="en-US" sz="4000">
                          <a:effectLst/>
                          <a:latin typeface="Calibri" panose="020F0502020204030204" pitchFamily="34" charset="0"/>
                          <a:cs typeface="Calibri" panose="020F0502020204030204" pitchFamily="34" charset="0"/>
                        </a:rPr>
                        <a:t>Caption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or sets the caption for the calendar control.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253986189"/>
                  </a:ext>
                </a:extLst>
              </a:tr>
              <a:tr h="727142">
                <a:tc>
                  <a:txBody>
                    <a:bodyPr/>
                    <a:lstStyle/>
                    <a:p>
                      <a:pPr algn="l" fontAlgn="t"/>
                      <a:r>
                        <a:rPr lang="en-US" sz="4000" dirty="0" err="1">
                          <a:effectLst/>
                          <a:latin typeface="Calibri" panose="020F0502020204030204" pitchFamily="34" charset="0"/>
                          <a:cs typeface="Calibri" panose="020F0502020204030204" pitchFamily="34" charset="0"/>
                        </a:rPr>
                        <a:t>CaptionAlign</a:t>
                      </a:r>
                      <a:endParaRPr lang="en-US" sz="4000" dirty="0">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or sets the alignment for the caption.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303151392"/>
                  </a:ext>
                </a:extLst>
              </a:tr>
              <a:tr h="727142">
                <a:tc>
                  <a:txBody>
                    <a:bodyPr/>
                    <a:lstStyle/>
                    <a:p>
                      <a:pPr algn="l" fontAlgn="t"/>
                      <a:r>
                        <a:rPr lang="en-US" sz="4000">
                          <a:effectLst/>
                          <a:latin typeface="Calibri" panose="020F0502020204030204" pitchFamily="34" charset="0"/>
                          <a:cs typeface="Calibri" panose="020F0502020204030204" pitchFamily="34" charset="0"/>
                        </a:rPr>
                        <a:t>CellPadding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or sets the number of spaces between the data and the cell border.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202977829"/>
                  </a:ext>
                </a:extLst>
              </a:tr>
              <a:tr h="727142">
                <a:tc>
                  <a:txBody>
                    <a:bodyPr/>
                    <a:lstStyle/>
                    <a:p>
                      <a:pPr algn="l" fontAlgn="t"/>
                      <a:r>
                        <a:rPr lang="en-US" sz="4000">
                          <a:effectLst/>
                          <a:latin typeface="Calibri" panose="020F0502020204030204" pitchFamily="34" charset="0"/>
                          <a:cs typeface="Calibri" panose="020F0502020204030204" pitchFamily="34" charset="0"/>
                        </a:rPr>
                        <a:t>CellSpacing</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or sets the space between cells.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704311267"/>
                  </a:ext>
                </a:extLst>
              </a:tr>
              <a:tr h="727142">
                <a:tc>
                  <a:txBody>
                    <a:bodyPr/>
                    <a:lstStyle/>
                    <a:p>
                      <a:pPr algn="l" fontAlgn="t"/>
                      <a:r>
                        <a:rPr lang="en-US" sz="4000">
                          <a:effectLst/>
                          <a:latin typeface="Calibri" panose="020F0502020204030204" pitchFamily="34" charset="0"/>
                          <a:cs typeface="Calibri" panose="020F0502020204030204" pitchFamily="34" charset="0"/>
                        </a:rPr>
                        <a:t>DayHeaderStyle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a:effectLst/>
                          <a:latin typeface="Calibri" panose="020F0502020204030204" pitchFamily="34" charset="0"/>
                          <a:cs typeface="Calibri" panose="020F0502020204030204" pitchFamily="34" charset="0"/>
                        </a:rPr>
                        <a:t>Gets the style properties for the section that displays the day of the week.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0610917"/>
                  </a:ext>
                </a:extLst>
              </a:tr>
              <a:tr h="727142">
                <a:tc>
                  <a:txBody>
                    <a:bodyPr/>
                    <a:lstStyle/>
                    <a:p>
                      <a:pPr algn="l" fontAlgn="t"/>
                      <a:r>
                        <a:rPr lang="en-US" sz="4000">
                          <a:effectLst/>
                          <a:latin typeface="Calibri" panose="020F0502020204030204" pitchFamily="34" charset="0"/>
                          <a:cs typeface="Calibri" panose="020F0502020204030204" pitchFamily="34" charset="0"/>
                        </a:rPr>
                        <a:t>DayNameFormat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or sets format of days of the week.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3063998604"/>
                  </a:ext>
                </a:extLst>
              </a:tr>
              <a:tr h="727142">
                <a:tc>
                  <a:txBody>
                    <a:bodyPr/>
                    <a:lstStyle/>
                    <a:p>
                      <a:pPr algn="l" fontAlgn="t"/>
                      <a:r>
                        <a:rPr lang="en-US" sz="4000">
                          <a:effectLst/>
                          <a:latin typeface="Calibri" panose="020F0502020204030204" pitchFamily="34" charset="0"/>
                          <a:cs typeface="Calibri" panose="020F0502020204030204" pitchFamily="34" charset="0"/>
                        </a:rPr>
                        <a:t>DayStyle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the style properties for the days in the displayed month.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213109226"/>
                  </a:ext>
                </a:extLst>
              </a:tr>
              <a:tr h="727142">
                <a:tc>
                  <a:txBody>
                    <a:bodyPr/>
                    <a:lstStyle/>
                    <a:p>
                      <a:pPr algn="l" fontAlgn="t"/>
                      <a:r>
                        <a:rPr lang="en-US" sz="4000">
                          <a:effectLst/>
                          <a:latin typeface="Calibri" panose="020F0502020204030204" pitchFamily="34" charset="0"/>
                          <a:cs typeface="Calibri" panose="020F0502020204030204" pitchFamily="34" charset="0"/>
                        </a:rPr>
                        <a:t>FirstDayOfWeek</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dirty="0">
                          <a:effectLst/>
                          <a:latin typeface="Calibri" panose="020F0502020204030204" pitchFamily="34" charset="0"/>
                          <a:cs typeface="Calibri" panose="020F0502020204030204" pitchFamily="34" charset="0"/>
                        </a:rPr>
                        <a:t>Gets or sets the day of week to display in the first column.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354847222"/>
                  </a:ext>
                </a:extLst>
              </a:tr>
              <a:tr h="727142">
                <a:tc>
                  <a:txBody>
                    <a:bodyPr/>
                    <a:lstStyle/>
                    <a:p>
                      <a:pPr algn="l" fontAlgn="t"/>
                      <a:r>
                        <a:rPr lang="en-US" sz="4000" b="0" i="0" u="none" strike="noStrike" cap="none" spc="0" baseline="0" dirty="0" err="1">
                          <a:ln>
                            <a:noFill/>
                          </a:ln>
                          <a:solidFill>
                            <a:schemeClr val="tx1"/>
                          </a:solidFill>
                          <a:effectLst/>
                          <a:uFillTx/>
                          <a:latin typeface="Calibri" panose="020F0502020204030204" pitchFamily="34" charset="0"/>
                          <a:ea typeface="+mn-ea"/>
                          <a:cs typeface="Calibri" panose="020F0502020204030204" pitchFamily="34" charset="0"/>
                          <a:sym typeface="Helvetica Neue Light"/>
                        </a:rPr>
                        <a:t>NextMonthText</a:t>
                      </a:r>
                      <a:endPar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Gets or sets the text for next month navigation control. </a:t>
                      </a:r>
                      <a:r>
                        <a:rPr lang="en-US" sz="4000" b="0" i="0" u="none" strike="noStrike" cap="none" spc="0" baseline="0" dirty="0" smtClean="0">
                          <a:ln>
                            <a:noFill/>
                          </a:ln>
                          <a:solidFill>
                            <a:schemeClr val="tx1"/>
                          </a:solidFill>
                          <a:effectLst/>
                          <a:uFillTx/>
                          <a:latin typeface="Calibri" panose="020F0502020204030204" pitchFamily="34" charset="0"/>
                          <a:ea typeface="+mn-ea"/>
                          <a:cs typeface="Calibri" panose="020F0502020204030204" pitchFamily="34" charset="0"/>
                          <a:sym typeface="Helvetica Neue Light"/>
                        </a:rPr>
                        <a:t>Default </a:t>
                      </a:r>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value is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2812528176"/>
                  </a:ext>
                </a:extLst>
              </a:tr>
              <a:tr h="727142">
                <a:tc>
                  <a:txBody>
                    <a:bodyPr/>
                    <a:lstStyle/>
                    <a:p>
                      <a:pPr algn="l" fontAlgn="t"/>
                      <a:r>
                        <a:rPr lang="en-US" sz="4000" b="0" i="0" u="none" strike="noStrike" cap="none" spc="0" baseline="0" dirty="0" err="1">
                          <a:ln>
                            <a:noFill/>
                          </a:ln>
                          <a:solidFill>
                            <a:schemeClr val="tx1"/>
                          </a:solidFill>
                          <a:effectLst/>
                          <a:uFillTx/>
                          <a:latin typeface="Calibri" panose="020F0502020204030204" pitchFamily="34" charset="0"/>
                          <a:ea typeface="+mn-ea"/>
                          <a:cs typeface="Calibri" panose="020F0502020204030204" pitchFamily="34" charset="0"/>
                          <a:sym typeface="Helvetica Neue Light"/>
                        </a:rPr>
                        <a:t>SelectedDate</a:t>
                      </a:r>
                      <a:endPar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000" b="0" i="0" u="none" strike="noStrike" cap="none" spc="0" baseline="0" dirty="0">
                          <a:ln>
                            <a:noFill/>
                          </a:ln>
                          <a:solidFill>
                            <a:schemeClr val="tx1"/>
                          </a:solidFill>
                          <a:effectLst/>
                          <a:uFillTx/>
                          <a:latin typeface="Calibri" panose="020F0502020204030204" pitchFamily="34" charset="0"/>
                          <a:ea typeface="+mn-ea"/>
                          <a:cs typeface="Calibri" panose="020F0502020204030204" pitchFamily="34" charset="0"/>
                          <a:sym typeface="Helvetica Neue Light"/>
                        </a:rPr>
                        <a:t>Gets or sets the selected date.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938256509"/>
                  </a:ext>
                </a:extLst>
              </a:tr>
            </a:tbl>
          </a:graphicData>
        </a:graphic>
      </p:graphicFrame>
    </p:spTree>
    <p:extLst>
      <p:ext uri="{BB962C8B-B14F-4D97-AF65-F5344CB8AC3E}">
        <p14:creationId xmlns:p14="http://schemas.microsoft.com/office/powerpoint/2010/main" xmlns="" val="1475496400"/>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sp>
        <p:nvSpPr>
          <p:cNvPr id="3" name="Rectangle 2"/>
          <p:cNvSpPr/>
          <p:nvPr/>
        </p:nvSpPr>
        <p:spPr>
          <a:xfrm>
            <a:off x="4571999" y="3610958"/>
            <a:ext cx="18503153" cy="9325630"/>
          </a:xfrm>
          <a:prstGeom prst="rect">
            <a:avLst/>
          </a:prstGeom>
        </p:spPr>
        <p:txBody>
          <a:bodyPr wrap="square">
            <a:spAutoFit/>
          </a:bodyPr>
          <a:lstStyle/>
          <a:p>
            <a:pPr marL="2527300" indent="-2527300"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asp</a:t>
            </a:r>
            <a:r>
              <a:rPr lang="en-US" sz="4000" b="0" dirty="0" err="1">
                <a:solidFill>
                  <a:srgbClr val="0000FF"/>
                </a:solidFill>
                <a:latin typeface="Consolas" panose="020B0609020204030204" pitchFamily="49" charset="0"/>
              </a:rPr>
              <a:t>:</a:t>
            </a:r>
            <a:r>
              <a:rPr lang="en-US" sz="4000" b="0" dirty="0" err="1">
                <a:solidFill>
                  <a:srgbClr val="800000"/>
                </a:solidFill>
                <a:latin typeface="Consolas" panose="020B0609020204030204" pitchFamily="49" charset="0"/>
              </a:rPr>
              <a:t>Calendar</a:t>
            </a:r>
            <a:r>
              <a:rPr lang="en-US" sz="4000" b="0" dirty="0">
                <a:latin typeface="Consolas" panose="020B0609020204030204" pitchFamily="49" charset="0"/>
              </a:rPr>
              <a:t> </a:t>
            </a:r>
            <a:r>
              <a:rPr lang="en-US" sz="4000" b="0" dirty="0">
                <a:solidFill>
                  <a:srgbClr val="FF0000"/>
                </a:solidFill>
                <a:latin typeface="Consolas" panose="020B0609020204030204" pitchFamily="49" charset="0"/>
              </a:rPr>
              <a:t>ID</a:t>
            </a:r>
            <a:r>
              <a:rPr lang="en-US" sz="4000" b="0" dirty="0">
                <a:solidFill>
                  <a:srgbClr val="0000FF"/>
                </a:solidFill>
                <a:latin typeface="Consolas" panose="020B0609020204030204" pitchFamily="49" charset="0"/>
              </a:rPr>
              <a:t>="Calendar1"</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runat</a:t>
            </a:r>
            <a:r>
              <a:rPr lang="en-US" sz="4000" b="0" dirty="0">
                <a:solidFill>
                  <a:srgbClr val="0000FF"/>
                </a:solidFill>
                <a:latin typeface="Consolas" panose="020B0609020204030204" pitchFamily="49" charset="0"/>
              </a:rPr>
              <a:t>="server"</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smtClean="0">
                <a:solidFill>
                  <a:srgbClr val="FF0000"/>
                </a:solidFill>
                <a:latin typeface="Consolas" panose="020B0609020204030204" pitchFamily="49" charset="0"/>
              </a:rPr>
              <a:t>Caption</a:t>
            </a:r>
            <a:r>
              <a:rPr lang="en-US" sz="4000" b="0" dirty="0">
                <a:solidFill>
                  <a:srgbClr val="0000FF"/>
                </a:solidFill>
                <a:latin typeface="Consolas" panose="020B0609020204030204" pitchFamily="49" charset="0"/>
              </a:rPr>
              <a:t>="Select Date"</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CaptionAlign</a:t>
            </a:r>
            <a:r>
              <a:rPr lang="en-US" sz="4000" b="0" dirty="0">
                <a:solidFill>
                  <a:srgbClr val="0000FF"/>
                </a:solidFill>
                <a:latin typeface="Consolas" panose="020B0609020204030204" pitchFamily="49" charset="0"/>
              </a:rPr>
              <a:t>="Left"</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CellPadding</a:t>
            </a:r>
            <a:r>
              <a:rPr lang="en-US" sz="4000" b="0" dirty="0">
                <a:solidFill>
                  <a:srgbClr val="0000FF"/>
                </a:solidFill>
                <a:latin typeface="Consolas" panose="020B0609020204030204" pitchFamily="49" charset="0"/>
              </a:rPr>
              <a:t>="5"</a:t>
            </a:r>
            <a:r>
              <a:rPr lang="en-US" sz="4000" b="0" dirty="0">
                <a:latin typeface="Consolas" panose="020B0609020204030204" pitchFamily="49" charset="0"/>
              </a:rPr>
              <a:t> </a:t>
            </a:r>
            <a:endParaRPr lang="en-US" sz="4000" b="0" dirty="0" smtClean="0">
              <a:latin typeface="Consolas" panose="020B0609020204030204" pitchFamily="49" charset="0"/>
            </a:endParaRPr>
          </a:p>
          <a:p>
            <a:pPr marL="2527300" indent="-2527300"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DayNameFormat</a:t>
            </a:r>
            <a:r>
              <a:rPr lang="en-US" sz="4000" b="0" dirty="0">
                <a:solidFill>
                  <a:srgbClr val="0000FF"/>
                </a:solidFill>
                <a:latin typeface="Consolas" panose="020B0609020204030204" pitchFamily="49" charset="0"/>
              </a:rPr>
              <a:t>="</a:t>
            </a:r>
            <a:r>
              <a:rPr lang="en-US" sz="4000" b="0" dirty="0" err="1">
                <a:solidFill>
                  <a:srgbClr val="0000FF"/>
                </a:solidFill>
                <a:latin typeface="Consolas" panose="020B0609020204030204" pitchFamily="49" charset="0"/>
              </a:rPr>
              <a:t>FirstLetter</a:t>
            </a:r>
            <a:r>
              <a:rPr lang="en-US" sz="4000" b="0" dirty="0">
                <a:solidFill>
                  <a:srgbClr val="0000FF"/>
                </a:solidFill>
                <a:latin typeface="Consolas" panose="020B0609020204030204" pitchFamily="49" charset="0"/>
              </a:rPr>
              <a:t>"</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FirstDayOfWeek</a:t>
            </a:r>
            <a:r>
              <a:rPr lang="en-US" sz="4000" b="0" dirty="0">
                <a:solidFill>
                  <a:srgbClr val="0000FF"/>
                </a:solidFill>
                <a:latin typeface="Consolas" panose="020B0609020204030204" pitchFamily="49" charset="0"/>
              </a:rPr>
              <a:t>="Thursday"</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NextMonthText</a:t>
            </a:r>
            <a:r>
              <a:rPr lang="en-US" sz="4000" b="0" dirty="0" smtClean="0">
                <a:solidFill>
                  <a:srgbClr val="0000FF"/>
                </a:solidFill>
                <a:latin typeface="Consolas" panose="020B0609020204030204" pitchFamily="49" charset="0"/>
              </a:rPr>
              <a:t>="&amp;</a:t>
            </a:r>
            <a:r>
              <a:rPr lang="en-US" sz="4000" b="0" dirty="0" err="1" smtClean="0">
                <a:solidFill>
                  <a:srgbClr val="0000FF"/>
                </a:solidFill>
                <a:latin typeface="Consolas" panose="020B0609020204030204" pitchFamily="49" charset="0"/>
              </a:rPr>
              <a:t>amp;gt</a:t>
            </a:r>
            <a:r>
              <a:rPr lang="en-US" sz="4000" b="0" dirty="0">
                <a:solidFill>
                  <a:srgbClr val="0000FF"/>
                </a:solidFill>
                <a:latin typeface="Consolas" panose="020B0609020204030204" pitchFamily="49" charset="0"/>
              </a:rPr>
              <a:t>;"</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OnSelectionChanged</a:t>
            </a:r>
            <a:r>
              <a:rPr lang="en-US" sz="4000" b="0" dirty="0">
                <a:solidFill>
                  <a:srgbClr val="0000FF"/>
                </a:solidFill>
                <a:latin typeface="Consolas" panose="020B0609020204030204" pitchFamily="49" charset="0"/>
              </a:rPr>
              <a:t>="Calendar1_SelectionChanged"</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SelectedDate</a:t>
            </a:r>
            <a:r>
              <a:rPr lang="en-US" sz="4000" b="0" dirty="0">
                <a:solidFill>
                  <a:srgbClr val="0000FF"/>
                </a:solidFill>
                <a:latin typeface="Consolas" panose="020B0609020204030204" pitchFamily="49" charset="0"/>
              </a:rPr>
              <a:t>="02/27/2019 09:16:16"&gt;</a:t>
            </a:r>
            <a:endParaRPr lang="en-US" sz="4000" b="0" dirty="0">
              <a:latin typeface="Consolas" panose="020B0609020204030204" pitchFamily="49" charset="0"/>
            </a:endParaRPr>
          </a:p>
          <a:p>
            <a:pPr marL="2581275" indent="-2581275"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DayHeaderStyle</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BackColor</a:t>
            </a:r>
            <a:r>
              <a:rPr lang="en-US" sz="4000" b="0" dirty="0">
                <a:solidFill>
                  <a:srgbClr val="0000FF"/>
                </a:solidFill>
                <a:latin typeface="Consolas" panose="020B0609020204030204" pitchFamily="49" charset="0"/>
              </a:rPr>
              <a:t>="#3366FF"</a:t>
            </a:r>
            <a:r>
              <a:rPr lang="en-US" sz="4000" b="0" dirty="0">
                <a:latin typeface="Consolas" panose="020B0609020204030204" pitchFamily="49" charset="0"/>
              </a:rPr>
              <a:t> </a:t>
            </a:r>
            <a:r>
              <a:rPr lang="en-US" sz="4000" b="0" dirty="0" smtClean="0">
                <a:latin typeface="Consolas" panose="020B0609020204030204" pitchFamily="49" charset="0"/>
              </a:rPr>
              <a:t>					   </a:t>
            </a:r>
            <a:r>
              <a:rPr lang="en-US" sz="4000" b="0" dirty="0" err="1" smtClean="0">
                <a:solidFill>
                  <a:srgbClr val="FF0000"/>
                </a:solidFill>
                <a:latin typeface="Consolas" panose="020B0609020204030204" pitchFamily="49" charset="0"/>
              </a:rPr>
              <a:t>BorderColor</a:t>
            </a:r>
            <a:r>
              <a:rPr lang="en-US" sz="4000" b="0" dirty="0">
                <a:solidFill>
                  <a:srgbClr val="0000FF"/>
                </a:solidFill>
                <a:latin typeface="Consolas" panose="020B0609020204030204" pitchFamily="49" charset="0"/>
              </a:rPr>
              <a:t>="#3333CC"</a:t>
            </a:r>
            <a:r>
              <a:rPr lang="en-US" sz="4000" b="0" dirty="0">
                <a:latin typeface="Consolas" panose="020B0609020204030204" pitchFamily="49" charset="0"/>
              </a:rPr>
              <a:t> </a:t>
            </a:r>
            <a:endParaRPr lang="en-US" sz="4000" b="0" dirty="0" smtClean="0">
              <a:latin typeface="Consolas" panose="020B0609020204030204" pitchFamily="49" charset="0"/>
            </a:endParaRPr>
          </a:p>
          <a:p>
            <a:pPr marL="2581275" indent="-2581275"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BorderStyle</a:t>
            </a:r>
            <a:r>
              <a:rPr lang="en-US" sz="4000" b="0" dirty="0">
                <a:solidFill>
                  <a:srgbClr val="0000FF"/>
                </a:solidFill>
                <a:latin typeface="Consolas" panose="020B0609020204030204" pitchFamily="49" charset="0"/>
              </a:rPr>
              <a:t>="Ridge"</a:t>
            </a:r>
            <a:r>
              <a:rPr lang="en-US" sz="4000" b="0" dirty="0">
                <a:latin typeface="Consolas" panose="020B0609020204030204" pitchFamily="49" charset="0"/>
              </a:rPr>
              <a:t> </a:t>
            </a:r>
            <a:endParaRPr lang="en-US" sz="4000" b="0" dirty="0" smtClean="0">
              <a:latin typeface="Consolas" panose="020B0609020204030204" pitchFamily="49" charset="0"/>
            </a:endParaRPr>
          </a:p>
          <a:p>
            <a:pPr marL="2581275" indent="-2581275" algn="l"/>
            <a:r>
              <a:rPr lang="en-US" sz="4000" b="0" dirty="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ForeColor</a:t>
            </a:r>
            <a:r>
              <a:rPr lang="en-US" sz="4000" b="0" dirty="0">
                <a:solidFill>
                  <a:srgbClr val="0000FF"/>
                </a:solidFill>
                <a:latin typeface="Consolas" panose="020B0609020204030204" pitchFamily="49" charset="0"/>
              </a:rPr>
              <a:t>="White"</a:t>
            </a:r>
            <a:r>
              <a:rPr lang="en-US" sz="4000" b="0" dirty="0">
                <a:latin typeface="Consolas" panose="020B0609020204030204" pitchFamily="49" charset="0"/>
              </a:rPr>
              <a:t> </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DayStyle</a:t>
            </a:r>
            <a:r>
              <a:rPr lang="en-US" sz="4000" b="0" dirty="0">
                <a:latin typeface="Consolas" panose="020B0609020204030204" pitchFamily="49" charset="0"/>
              </a:rPr>
              <a:t> </a:t>
            </a:r>
            <a:r>
              <a:rPr lang="en-US" sz="4000" b="0" dirty="0" err="1">
                <a:solidFill>
                  <a:srgbClr val="FF0000"/>
                </a:solidFill>
                <a:latin typeface="Consolas" panose="020B0609020204030204" pitchFamily="49" charset="0"/>
              </a:rPr>
              <a:t>BackColor</a:t>
            </a:r>
            <a:r>
              <a:rPr lang="en-US" sz="4000" b="0" dirty="0">
                <a:solidFill>
                  <a:srgbClr val="0000FF"/>
                </a:solidFill>
                <a:latin typeface="Consolas" panose="020B0609020204030204" pitchFamily="49" charset="0"/>
              </a:rPr>
              <a:t>="#66FFFF"</a:t>
            </a:r>
            <a:r>
              <a:rPr lang="en-US" sz="4000" b="0" dirty="0">
                <a:latin typeface="Consolas" panose="020B0609020204030204" pitchFamily="49" charset="0"/>
              </a:rPr>
              <a:t> </a:t>
            </a:r>
            <a:endParaRPr lang="en-US" sz="4000" b="0" dirty="0" smtClean="0">
              <a:latin typeface="Consolas" panose="020B0609020204030204" pitchFamily="49" charset="0"/>
            </a:endParaRPr>
          </a:p>
          <a:p>
            <a:pPr algn="l"/>
            <a:r>
              <a:rPr lang="en-US" sz="4000" b="0" dirty="0">
                <a:solidFill>
                  <a:srgbClr val="FF0000"/>
                </a:solidFill>
                <a:latin typeface="Consolas" panose="020B0609020204030204" pitchFamily="49" charset="0"/>
              </a:rPr>
              <a:t>	</a:t>
            </a:r>
            <a:r>
              <a:rPr lang="en-US" sz="4000" b="0" dirty="0" smtClean="0">
                <a:solidFill>
                  <a:srgbClr val="FF0000"/>
                </a:solidFill>
                <a:latin typeface="Consolas" panose="020B0609020204030204" pitchFamily="49" charset="0"/>
              </a:rPr>
              <a:t>		</a:t>
            </a:r>
            <a:r>
              <a:rPr lang="en-US" sz="4000" b="0" dirty="0" err="1" smtClean="0">
                <a:solidFill>
                  <a:srgbClr val="FF0000"/>
                </a:solidFill>
                <a:latin typeface="Consolas" panose="020B0609020204030204" pitchFamily="49" charset="0"/>
              </a:rPr>
              <a:t>ForeColor</a:t>
            </a:r>
            <a:r>
              <a:rPr lang="en-US" sz="4000" b="0" dirty="0">
                <a:solidFill>
                  <a:srgbClr val="0000FF"/>
                </a:solidFill>
                <a:latin typeface="Consolas" panose="020B0609020204030204" pitchFamily="49" charset="0"/>
              </a:rPr>
              <a:t>="#660066"</a:t>
            </a:r>
            <a:r>
              <a:rPr lang="en-US" sz="4000" b="0" dirty="0">
                <a:latin typeface="Consolas" panose="020B0609020204030204" pitchFamily="49" charset="0"/>
              </a:rPr>
              <a:t> </a:t>
            </a:r>
            <a:r>
              <a:rPr lang="en-US" sz="4000" b="0" dirty="0">
                <a:solidFill>
                  <a:srgbClr val="0000FF"/>
                </a:solidFill>
                <a:latin typeface="Consolas" panose="020B0609020204030204" pitchFamily="49" charset="0"/>
              </a:rPr>
              <a:t>/&gt;</a:t>
            </a:r>
            <a:endParaRPr lang="en-US" sz="4000" b="0" dirty="0">
              <a:latin typeface="Consolas" panose="020B0609020204030204" pitchFamily="49" charset="0"/>
            </a:endParaRPr>
          </a:p>
          <a:p>
            <a:pPr algn="l"/>
            <a:r>
              <a:rPr lang="en-US" sz="4000" b="0" dirty="0" smtClean="0">
                <a:solidFill>
                  <a:srgbClr val="0000FF"/>
                </a:solidFill>
                <a:latin typeface="Consolas" panose="020B0609020204030204" pitchFamily="49" charset="0"/>
              </a:rPr>
              <a:t>&lt;/</a:t>
            </a:r>
            <a:r>
              <a:rPr lang="en-US" sz="4000" b="0" dirty="0" err="1">
                <a:solidFill>
                  <a:srgbClr val="800000"/>
                </a:solidFill>
                <a:latin typeface="Consolas" panose="020B0609020204030204" pitchFamily="49" charset="0"/>
              </a:rPr>
              <a:t>asp</a:t>
            </a:r>
            <a:r>
              <a:rPr lang="en-US" sz="4000" b="0" dirty="0" err="1">
                <a:solidFill>
                  <a:srgbClr val="0000FF"/>
                </a:solidFill>
                <a:latin typeface="Consolas" panose="020B0609020204030204" pitchFamily="49" charset="0"/>
              </a:rPr>
              <a:t>:</a:t>
            </a:r>
            <a:r>
              <a:rPr lang="en-US" sz="4000" b="0" dirty="0" err="1">
                <a:solidFill>
                  <a:srgbClr val="800000"/>
                </a:solidFill>
                <a:latin typeface="Consolas" panose="020B0609020204030204" pitchFamily="49" charset="0"/>
              </a:rPr>
              <a:t>Calendar</a:t>
            </a:r>
            <a:r>
              <a:rPr lang="en-US" sz="4000" b="0" dirty="0">
                <a:solidFill>
                  <a:srgbClr val="0000FF"/>
                </a:solidFill>
                <a:latin typeface="Consolas" panose="020B0609020204030204" pitchFamily="49" charset="0"/>
              </a:rPr>
              <a:t>&gt;</a:t>
            </a:r>
            <a:endParaRPr lang="en-US" sz="4000" b="0" dirty="0"/>
          </a:p>
        </p:txBody>
      </p:sp>
    </p:spTree>
    <p:extLst>
      <p:ext uri="{BB962C8B-B14F-4D97-AF65-F5344CB8AC3E}">
        <p14:creationId xmlns:p14="http://schemas.microsoft.com/office/powerpoint/2010/main" xmlns="" val="3746093496"/>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520007" cy="1200329"/>
          </a:xfrm>
          <a:prstGeom prst="rect">
            <a:avLst/>
          </a:prstGeom>
        </p:spPr>
        <p:txBody>
          <a:bodyPr wrap="none">
            <a:spAutoFit/>
          </a:bodyPr>
          <a:lstStyle/>
          <a:p>
            <a:pPr algn="l"/>
            <a:r>
              <a:rPr lang="en-US" sz="7200" dirty="0" err="1" smtClean="0">
                <a:latin typeface="+mn-lt"/>
                <a:cs typeface="Courier New" panose="02070309020205020404" pitchFamily="49" charset="0"/>
              </a:rPr>
              <a:t>Calender</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control</a:t>
            </a:r>
          </a:p>
        </p:txBody>
      </p:sp>
      <p:graphicFrame>
        <p:nvGraphicFramePr>
          <p:cNvPr id="5" name="Table 4"/>
          <p:cNvGraphicFramePr>
            <a:graphicFrameLocks noGrp="1"/>
          </p:cNvGraphicFramePr>
          <p:nvPr>
            <p:extLst>
              <p:ext uri="{D42A27DB-BD31-4B8C-83A1-F6EECF244321}">
                <p14:modId xmlns:p14="http://schemas.microsoft.com/office/powerpoint/2010/main" xmlns="" val="3655406814"/>
              </p:ext>
            </p:extLst>
          </p:nvPr>
        </p:nvGraphicFramePr>
        <p:xfrm>
          <a:off x="3510668" y="4025106"/>
          <a:ext cx="20873332" cy="2468880"/>
        </p:xfrm>
        <a:graphic>
          <a:graphicData uri="http://schemas.openxmlformats.org/drawingml/2006/table">
            <a:tbl>
              <a:tblPr/>
              <a:tblGrid>
                <a:gridCol w="4907191">
                  <a:extLst>
                    <a:ext uri="{9D8B030D-6E8A-4147-A177-3AD203B41FA5}">
                      <a16:colId xmlns:a16="http://schemas.microsoft.com/office/drawing/2014/main" xmlns="" val="2391825828"/>
                    </a:ext>
                  </a:extLst>
                </a:gridCol>
                <a:gridCol w="15966141">
                  <a:extLst>
                    <a:ext uri="{9D8B030D-6E8A-4147-A177-3AD203B41FA5}">
                      <a16:colId xmlns:a16="http://schemas.microsoft.com/office/drawing/2014/main" xmlns="" val="3486418986"/>
                    </a:ext>
                  </a:extLst>
                </a:gridCol>
              </a:tblGrid>
              <a:tr h="727142">
                <a:tc>
                  <a:txBody>
                    <a:bodyPr/>
                    <a:lstStyle/>
                    <a:p>
                      <a:pPr algn="l" fontAlgn="t"/>
                      <a:r>
                        <a:rPr lang="en-US" sz="4400" b="1" dirty="0">
                          <a:effectLst/>
                          <a:latin typeface="Calibri" panose="020F0502020204030204" pitchFamily="34" charset="0"/>
                          <a:cs typeface="Calibri" panose="020F0502020204030204" pitchFamily="34" charset="0"/>
                        </a:rPr>
                        <a:t>Events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4400" b="1" dirty="0">
                          <a:effectLst/>
                          <a:latin typeface="Calibri" panose="020F0502020204030204" pitchFamily="34" charset="0"/>
                          <a:cs typeface="Calibri" panose="020F0502020204030204" pitchFamily="34" charset="0"/>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xmlns="" val="3189479788"/>
                  </a:ext>
                </a:extLst>
              </a:tr>
              <a:tr h="727142">
                <a:tc>
                  <a:txBody>
                    <a:bodyPr/>
                    <a:lstStyle/>
                    <a:p>
                      <a:pPr algn="l" fontAlgn="t"/>
                      <a:r>
                        <a:rPr lang="en-US" sz="4400" dirty="0" err="1">
                          <a:effectLst/>
                          <a:latin typeface="Calibri" panose="020F0502020204030204" pitchFamily="34" charset="0"/>
                          <a:cs typeface="Calibri" panose="020F0502020204030204" pitchFamily="34" charset="0"/>
                        </a:rPr>
                        <a:t>SelectionChanged</a:t>
                      </a:r>
                      <a:endParaRPr lang="en-US" sz="4400" dirty="0">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400" dirty="0">
                          <a:effectLst/>
                          <a:latin typeface="Calibri" panose="020F0502020204030204" pitchFamily="34" charset="0"/>
                          <a:cs typeface="Calibri" panose="020F0502020204030204" pitchFamily="34" charset="0"/>
                        </a:rPr>
                        <a:t>It is raised when a day, a week or an entire month is selected.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253986189"/>
                  </a:ext>
                </a:extLst>
              </a:tr>
              <a:tr h="727142">
                <a:tc>
                  <a:txBody>
                    <a:bodyPr/>
                    <a:lstStyle/>
                    <a:p>
                      <a:pPr algn="l" fontAlgn="t"/>
                      <a:r>
                        <a:rPr lang="en-US" sz="4400">
                          <a:effectLst/>
                          <a:latin typeface="Calibri" panose="020F0502020204030204" pitchFamily="34" charset="0"/>
                          <a:cs typeface="Calibri" panose="020F0502020204030204" pitchFamily="34" charset="0"/>
                        </a:rPr>
                        <a:t>DayRender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t"/>
                      <a:r>
                        <a:rPr lang="en-US" sz="4400" dirty="0">
                          <a:effectLst/>
                          <a:latin typeface="Calibri" panose="020F0502020204030204" pitchFamily="34" charset="0"/>
                          <a:cs typeface="Calibri" panose="020F0502020204030204" pitchFamily="34" charset="0"/>
                        </a:rPr>
                        <a:t>It is raised when each data cell of the calendar control is rendered.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xmlns="" val="1303151392"/>
                  </a:ext>
                </a:extLst>
              </a:tr>
            </a:tbl>
          </a:graphicData>
        </a:graphic>
      </p:graphicFrame>
    </p:spTree>
    <p:extLst>
      <p:ext uri="{BB962C8B-B14F-4D97-AF65-F5344CB8AC3E}">
        <p14:creationId xmlns:p14="http://schemas.microsoft.com/office/powerpoint/2010/main" xmlns="" val="28238286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12" name="Rectangle 11"/>
          <p:cNvSpPr/>
          <p:nvPr/>
        </p:nvSpPr>
        <p:spPr>
          <a:xfrm>
            <a:off x="6717324" y="3378282"/>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DataGrid</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3" name="Rectangle 12"/>
          <p:cNvSpPr/>
          <p:nvPr/>
        </p:nvSpPr>
        <p:spPr>
          <a:xfrm>
            <a:off x="16646769" y="3377264"/>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GridView</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7" name="TextBox 6"/>
          <p:cNvSpPr txBox="1"/>
          <p:nvPr/>
        </p:nvSpPr>
        <p:spPr>
          <a:xfrm>
            <a:off x="4964723" y="5261829"/>
            <a:ext cx="7561385" cy="3098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Introduced in asp.net 1.1</a:t>
            </a:r>
          </a:p>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lang="en-US" sz="4800" b="0" dirty="0" smtClean="0">
                <a:latin typeface="Calibri" panose="020F0502020204030204" pitchFamily="34" charset="0"/>
                <a:cs typeface="Calibri" panose="020F0502020204030204" pitchFamily="34" charset="0"/>
              </a:rPr>
              <a:t>Declarative </a:t>
            </a:r>
            <a:r>
              <a:rPr lang="en-US" sz="4800" b="0" dirty="0" err="1" smtClean="0">
                <a:latin typeface="Calibri" panose="020F0502020204030204" pitchFamily="34" charset="0"/>
                <a:cs typeface="Calibri" panose="020F0502020204030204" pitchFamily="34" charset="0"/>
              </a:rPr>
              <a:t>DataSource</a:t>
            </a:r>
            <a:r>
              <a:rPr lang="en-US" sz="4800" b="0" dirty="0" smtClean="0">
                <a:latin typeface="Calibri" panose="020F0502020204030204" pitchFamily="34" charset="0"/>
                <a:cs typeface="Calibri" panose="020F0502020204030204" pitchFamily="34" charset="0"/>
              </a:rPr>
              <a:t> Controls can be used only for data selection</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
        <p:nvSpPr>
          <p:cNvPr id="16" name="TextBox 15"/>
          <p:cNvSpPr txBox="1"/>
          <p:nvPr/>
        </p:nvSpPr>
        <p:spPr>
          <a:xfrm>
            <a:off x="14894168" y="5261829"/>
            <a:ext cx="7561385" cy="45762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kumimoji="0" lang="en-US" sz="4800" b="0" i="0" u="none" strike="noStrike" cap="none" spc="0" normalizeH="0" baseline="0" dirty="0" smtClean="0">
                <a:ln>
                  <a:noFill/>
                </a:ln>
                <a:solidFill>
                  <a:srgbClr val="000000"/>
                </a:solidFill>
                <a:effectLst/>
                <a:uFillTx/>
                <a:latin typeface="Calibri" panose="020F0502020204030204" pitchFamily="34" charset="0"/>
                <a:cs typeface="Calibri" panose="020F0502020204030204" pitchFamily="34" charset="0"/>
                <a:sym typeface="Helvetica Neue"/>
              </a:rPr>
              <a:t>Introduced in asp.net 2.0</a:t>
            </a:r>
          </a:p>
          <a:p>
            <a:pPr marL="571500" marR="0" indent="-571500" algn="l" defTabSz="821531" rtl="0" fontAlgn="auto" latinLnBrk="0" hangingPunct="0">
              <a:lnSpc>
                <a:spcPct val="100000"/>
              </a:lnSpc>
              <a:spcBef>
                <a:spcPts val="0"/>
              </a:spcBef>
              <a:spcAft>
                <a:spcPts val="0"/>
              </a:spcAft>
              <a:buClrTx/>
              <a:buSzTx/>
              <a:buFont typeface="Arial" panose="020B0604020202020204" pitchFamily="34" charset="0"/>
              <a:buChar char="•"/>
              <a:tabLst/>
            </a:pPr>
            <a:r>
              <a:rPr lang="en-US" sz="4800" b="0" dirty="0" smtClean="0">
                <a:latin typeface="Calibri" panose="020F0502020204030204" pitchFamily="34" charset="0"/>
                <a:cs typeface="Calibri" panose="020F0502020204030204" pitchFamily="34" charset="0"/>
              </a:rPr>
              <a:t>Declarative </a:t>
            </a:r>
            <a:r>
              <a:rPr lang="en-US" sz="4800" b="0" dirty="0" err="1" smtClean="0">
                <a:latin typeface="Calibri" panose="020F0502020204030204" pitchFamily="34" charset="0"/>
                <a:cs typeface="Calibri" panose="020F0502020204030204" pitchFamily="34" charset="0"/>
              </a:rPr>
              <a:t>DataSource</a:t>
            </a:r>
            <a:r>
              <a:rPr lang="en-US" sz="4800" b="0" dirty="0" smtClean="0">
                <a:latin typeface="Calibri" panose="020F0502020204030204" pitchFamily="34" charset="0"/>
                <a:cs typeface="Calibri" panose="020F0502020204030204" pitchFamily="34" charset="0"/>
              </a:rPr>
              <a:t> Controls can be used for data selection, paging, sorting, deleting and updating</a:t>
            </a:r>
            <a:endParaRPr kumimoji="0" lang="en-US" sz="4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311106736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12" name="Rectangle 11"/>
          <p:cNvSpPr/>
          <p:nvPr/>
        </p:nvSpPr>
        <p:spPr>
          <a:xfrm>
            <a:off x="3880339" y="3448621"/>
            <a:ext cx="6166338" cy="9137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DataSource</a:t>
            </a:r>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 Control</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graphicFrame>
        <p:nvGraphicFramePr>
          <p:cNvPr id="3" name="Table 2"/>
          <p:cNvGraphicFramePr>
            <a:graphicFrameLocks noGrp="1"/>
          </p:cNvGraphicFramePr>
          <p:nvPr>
            <p:extLst>
              <p:ext uri="{D42A27DB-BD31-4B8C-83A1-F6EECF244321}">
                <p14:modId xmlns:p14="http://schemas.microsoft.com/office/powerpoint/2010/main" xmlns="" val="3070862805"/>
              </p:ext>
            </p:extLst>
          </p:nvPr>
        </p:nvGraphicFramePr>
        <p:xfrm>
          <a:off x="10028396" y="3448617"/>
          <a:ext cx="4967935" cy="5437476"/>
        </p:xfrm>
        <a:graphic>
          <a:graphicData uri="http://schemas.openxmlformats.org/drawingml/2006/table">
            <a:tbl>
              <a:tblPr bandRow="1">
                <a:tableStyleId>{3C2FFA5D-87B4-456A-9821-1D502468CF0F}</a:tableStyleId>
              </a:tblPr>
              <a:tblGrid>
                <a:gridCol w="4967935">
                  <a:extLst>
                    <a:ext uri="{9D8B030D-6E8A-4147-A177-3AD203B41FA5}">
                      <a16:colId xmlns:a16="http://schemas.microsoft.com/office/drawing/2014/main" xmlns="" val="1068866574"/>
                    </a:ext>
                  </a:extLst>
                </a:gridCol>
              </a:tblGrid>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EntityDataSource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915185881"/>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LinqDataSource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107382403"/>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ObjectDataSource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044940339"/>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SiteMapDataSource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2579215635"/>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SqlDataSource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904031673"/>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XmlDataSource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853188129"/>
                  </a:ext>
                </a:extLst>
              </a:tr>
            </a:tbl>
          </a:graphicData>
        </a:graphic>
      </p:graphicFrame>
    </p:spTree>
    <p:extLst>
      <p:ext uri="{BB962C8B-B14F-4D97-AF65-F5344CB8AC3E}">
        <p14:creationId xmlns:p14="http://schemas.microsoft.com/office/powerpoint/2010/main" xmlns="" val="213647616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332072" y="6047202"/>
            <a:ext cx="3563475"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HTML</a:t>
            </a:r>
            <a:endParaRPr lang="en-US" sz="9600" dirty="0">
              <a:solidFill>
                <a:schemeClr val="tx2"/>
              </a:solidFill>
            </a:endParaRPr>
          </a:p>
        </p:txBody>
      </p:sp>
      <p:sp>
        <p:nvSpPr>
          <p:cNvPr id="2" name="Rectangle 1"/>
          <p:cNvSpPr/>
          <p:nvPr/>
        </p:nvSpPr>
        <p:spPr>
          <a:xfrm>
            <a:off x="3510681" y="1042306"/>
            <a:ext cx="2749471" cy="1200329"/>
          </a:xfrm>
          <a:prstGeom prst="rect">
            <a:avLst/>
          </a:prstGeom>
        </p:spPr>
        <p:txBody>
          <a:bodyPr wrap="none">
            <a:spAutoFit/>
          </a:bodyPr>
          <a:lstStyle/>
          <a:p>
            <a:pPr algn="l"/>
            <a:r>
              <a:rPr lang="en-US" sz="7200" dirty="0" smtClean="0">
                <a:latin typeface="+mn-lt"/>
                <a:cs typeface="Courier New" panose="02070309020205020404" pitchFamily="49" charset="0"/>
              </a:rPr>
              <a:t>HTML</a:t>
            </a:r>
            <a:endParaRPr lang="en-US" sz="7200" dirty="0">
              <a:latin typeface="+mn-lt"/>
              <a:cs typeface="Courier New" panose="02070309020205020404" pitchFamily="49" charset="0"/>
            </a:endParaRPr>
          </a:p>
        </p:txBody>
      </p:sp>
      <p:pic>
        <p:nvPicPr>
          <p:cNvPr id="1026" name="Picture 2" descr="Image result for *.html file logo"/>
          <p:cNvPicPr>
            <a:picLocks noChangeAspect="1" noChangeArrowheads="1"/>
          </p:cNvPicPr>
          <p:nvPr/>
        </p:nvPicPr>
        <p:blipFill rotWithShape="1">
          <a:blip r:embed="rId2">
            <a:extLst>
              <a:ext uri="{BEBA8EAE-BF5A-486C-A8C5-ECC9F3942E4B}">
                <a14:imgProps xmlns:a14="http://schemas.microsoft.com/office/drawing/2010/main" xmlns="">
                  <a14:imgLayer r:embed="rId3">
                    <a14:imgEffect>
                      <a14:backgroundRemoval t="0" b="100000" l="10000" r="90000"/>
                    </a14:imgEffect>
                  </a14:imgLayer>
                </a14:imgProps>
              </a:ext>
              <a:ext uri="{28A0092B-C50C-407E-A947-70E740481C1C}">
                <a14:useLocalDpi xmlns:a14="http://schemas.microsoft.com/office/drawing/2010/main" xmlns="" val="0"/>
              </a:ext>
            </a:extLst>
          </a:blip>
          <a:srcRect l="23912" r="26155"/>
          <a:stretch/>
        </p:blipFill>
        <p:spPr bwMode="auto">
          <a:xfrm>
            <a:off x="6904921" y="6301307"/>
            <a:ext cx="1664677"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Image result for web browser"/>
          <p:cNvPicPr>
            <a:picLocks noChangeAspect="1" noChangeArrowheads="1"/>
          </p:cNvPicPr>
          <p:nvPr/>
        </p:nvPicPr>
        <p:blipFill>
          <a:blip r:embed="rId4">
            <a:extLst>
              <a:ext uri="{BEBA8EAE-BF5A-486C-A8C5-ECC9F3942E4B}">
                <a14:imgProps xmlns:a14="http://schemas.microsoft.com/office/drawing/2010/main" xmlns="">
                  <a14:imgLayer r:embed="rId5">
                    <a14:imgEffect>
                      <a14:backgroundRemoval t="0" b="96429" l="2154" r="98154">
                        <a14:foregroundMark x1="43846" y1="26190" x2="43846" y2="26190"/>
                        <a14:foregroundMark x1="60308" y1="38492" x2="60308" y2="38492"/>
                        <a14:foregroundMark x1="56308" y1="73413" x2="57538" y2="71429"/>
                        <a14:foregroundMark x1="44462" y1="49206" x2="44462" y2="49206"/>
                        <a14:foregroundMark x1="49538" y1="30159" x2="50308" y2="28968"/>
                        <a14:foregroundMark x1="64000" y1="22222" x2="64000" y2="22222"/>
                        <a14:foregroundMark x1="85385" y1="44444" x2="85385" y2="44444"/>
                        <a14:foregroundMark x1="73846" y1="53175" x2="75538" y2="51984"/>
                        <a14:foregroundMark x1="78462" y1="34524" x2="78462" y2="34524"/>
                        <a14:foregroundMark x1="83385" y1="40873" x2="83385" y2="40873"/>
                        <a14:foregroundMark x1="83077" y1="22222" x2="83077" y2="22222"/>
                        <a14:backgroundMark x1="36462" y1="19444" x2="36462" y2="19444"/>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5747267" y="6053656"/>
            <a:ext cx="6191250" cy="24003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ight Arrow 2"/>
          <p:cNvSpPr/>
          <p:nvPr/>
        </p:nvSpPr>
        <p:spPr>
          <a:xfrm>
            <a:off x="10307003" y="6732052"/>
            <a:ext cx="3702859" cy="1043507"/>
          </a:xfrm>
          <a:prstGeom prst="rightArrow">
            <a:avLst>
              <a:gd name="adj1" fmla="val 32025"/>
              <a:gd name="adj2" fmla="val 107295"/>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12" name="Rectangle 11"/>
          <p:cNvSpPr/>
          <p:nvPr/>
        </p:nvSpPr>
        <p:spPr>
          <a:xfrm>
            <a:off x="3880339" y="3448621"/>
            <a:ext cx="6166338" cy="9137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DataSource</a:t>
            </a:r>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 Control</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graphicFrame>
        <p:nvGraphicFramePr>
          <p:cNvPr id="3" name="Table 2"/>
          <p:cNvGraphicFramePr>
            <a:graphicFrameLocks noGrp="1"/>
          </p:cNvGraphicFramePr>
          <p:nvPr>
            <p:extLst>
              <p:ext uri="{D42A27DB-BD31-4B8C-83A1-F6EECF244321}">
                <p14:modId xmlns:p14="http://schemas.microsoft.com/office/powerpoint/2010/main" xmlns="" val="1434303788"/>
              </p:ext>
            </p:extLst>
          </p:nvPr>
        </p:nvGraphicFramePr>
        <p:xfrm>
          <a:off x="10028396" y="3448617"/>
          <a:ext cx="4967935" cy="5437476"/>
        </p:xfrm>
        <a:graphic>
          <a:graphicData uri="http://schemas.openxmlformats.org/drawingml/2006/table">
            <a:tbl>
              <a:tblPr bandRow="1">
                <a:tableStyleId>{3C2FFA5D-87B4-456A-9821-1D502468CF0F}</a:tableStyleId>
              </a:tblPr>
              <a:tblGrid>
                <a:gridCol w="4967935">
                  <a:extLst>
                    <a:ext uri="{9D8B030D-6E8A-4147-A177-3AD203B41FA5}">
                      <a16:colId xmlns:a16="http://schemas.microsoft.com/office/drawing/2014/main" xmlns="" val="1068866574"/>
                    </a:ext>
                  </a:extLst>
                </a:gridCol>
              </a:tblGrid>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EntityDataSource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915185881"/>
                  </a:ext>
                </a:extLst>
              </a:tr>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LinqDataSource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2107382403"/>
                  </a:ext>
                </a:extLst>
              </a:tr>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ObjectDataSource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2044940339"/>
                  </a:ext>
                </a:extLst>
              </a:tr>
              <a:tr h="906246">
                <a:tc>
                  <a:txBody>
                    <a:bodyPr/>
                    <a:lstStyle/>
                    <a:p>
                      <a:pPr algn="l"/>
                      <a:r>
                        <a:rPr lang="en-US" sz="4000" b="0" i="0" u="none" strike="noStrike" cap="none" spc="0" baseline="0" dirty="0" err="1" smtClean="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rPr>
                        <a:t>SiteMapDataSource</a:t>
                      </a:r>
                      <a:endParaRPr lang="en-US" sz="4000" b="0" i="0" u="none" strike="noStrike" cap="none" spc="0" baseline="0" dirty="0">
                        <a:ln>
                          <a:noFill/>
                        </a:ln>
                        <a:solidFill>
                          <a:schemeClr val="bg1">
                            <a:lumMod val="95000"/>
                          </a:schemeClr>
                        </a:solidFill>
                        <a:uFillTx/>
                        <a:latin typeface="Calibri" panose="020F0502020204030204" pitchFamily="34" charset="0"/>
                        <a:ea typeface="+mn-ea"/>
                        <a:cs typeface="Calibri" panose="020F0502020204030204" pitchFamily="34" charset="0"/>
                        <a:sym typeface="Helvetica Neue Light"/>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2579215635"/>
                  </a:ext>
                </a:extLst>
              </a:tr>
              <a:tr h="906246">
                <a:tc>
                  <a:txBody>
                    <a:bodyPr/>
                    <a:lstStyle/>
                    <a:p>
                      <a:pPr algn="l"/>
                      <a:r>
                        <a:rPr lang="en-US" sz="4000" dirty="0" err="1" smtClean="0">
                          <a:solidFill>
                            <a:srgbClr val="002060"/>
                          </a:solidFill>
                          <a:latin typeface="Calibri" panose="020F0502020204030204" pitchFamily="34" charset="0"/>
                          <a:cs typeface="Calibri" panose="020F0502020204030204" pitchFamily="34" charset="0"/>
                        </a:rPr>
                        <a:t>SqlDataSource</a:t>
                      </a:r>
                      <a:endParaRPr lang="en-US" sz="4000" dirty="0">
                        <a:solidFill>
                          <a:srgbClr val="002060"/>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1904031673"/>
                  </a:ext>
                </a:extLst>
              </a:tr>
              <a:tr h="906246">
                <a:tc>
                  <a:txBody>
                    <a:bodyPr/>
                    <a:lstStyle/>
                    <a:p>
                      <a:pPr algn="l"/>
                      <a:r>
                        <a:rPr lang="en-US" sz="4000" dirty="0" err="1" smtClean="0">
                          <a:solidFill>
                            <a:schemeClr val="bg1">
                              <a:lumMod val="95000"/>
                            </a:schemeClr>
                          </a:solidFill>
                          <a:latin typeface="Calibri" panose="020F0502020204030204" pitchFamily="34" charset="0"/>
                          <a:cs typeface="Calibri" panose="020F0502020204030204" pitchFamily="34" charset="0"/>
                        </a:rPr>
                        <a:t>XmlDataSource</a:t>
                      </a:r>
                      <a:endParaRPr lang="en-US" sz="4000" dirty="0">
                        <a:solidFill>
                          <a:schemeClr val="bg1">
                            <a:lumMod val="95000"/>
                          </a:schemeClr>
                        </a:solidFill>
                        <a:latin typeface="Calibri" panose="020F0502020204030204" pitchFamily="34" charset="0"/>
                        <a:cs typeface="Calibri" panose="020F0502020204030204" pitchFamily="34" charset="0"/>
                      </a:endParaRPr>
                    </a:p>
                  </a:txBody>
                  <a:tcPr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1853188129"/>
                  </a:ext>
                </a:extLst>
              </a:tr>
            </a:tbl>
          </a:graphicData>
        </a:graphic>
      </p:graphicFrame>
      <p:pic>
        <p:nvPicPr>
          <p:cNvPr id="14" name="Picture 13"/>
          <p:cNvPicPr>
            <a:picLocks noChangeAspect="1"/>
          </p:cNvPicPr>
          <p:nvPr/>
        </p:nvPicPr>
        <p:blipFill>
          <a:blip r:embed="rId2"/>
          <a:stretch>
            <a:fillRect/>
          </a:stretch>
        </p:blipFill>
        <p:spPr>
          <a:xfrm>
            <a:off x="10046677" y="9597532"/>
            <a:ext cx="9458325" cy="3390900"/>
          </a:xfrm>
          <a:prstGeom prst="rect">
            <a:avLst/>
          </a:prstGeom>
        </p:spPr>
      </p:pic>
      <p:pic>
        <p:nvPicPr>
          <p:cNvPr id="5" name="Picture 4"/>
          <p:cNvPicPr>
            <a:picLocks noChangeAspect="1"/>
          </p:cNvPicPr>
          <p:nvPr/>
        </p:nvPicPr>
        <p:blipFill>
          <a:blip r:embed="rId3"/>
          <a:stretch>
            <a:fillRect/>
          </a:stretch>
        </p:blipFill>
        <p:spPr>
          <a:xfrm>
            <a:off x="6020533" y="6054232"/>
            <a:ext cx="3105150" cy="6934200"/>
          </a:xfrm>
          <a:prstGeom prst="rect">
            <a:avLst/>
          </a:prstGeom>
        </p:spPr>
      </p:pic>
    </p:spTree>
    <p:extLst>
      <p:ext uri="{BB962C8B-B14F-4D97-AF65-F5344CB8AC3E}">
        <p14:creationId xmlns:p14="http://schemas.microsoft.com/office/powerpoint/2010/main" xmlns="" val="212958395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3510668" y="2820863"/>
            <a:ext cx="4027270" cy="9183681"/>
          </a:xfrm>
          <a:prstGeom prst="rect">
            <a:avLst/>
          </a:prstGeom>
        </p:spPr>
      </p:pic>
      <p:pic>
        <p:nvPicPr>
          <p:cNvPr id="6" name="Picture 5"/>
          <p:cNvPicPr>
            <a:picLocks noChangeAspect="1"/>
          </p:cNvPicPr>
          <p:nvPr/>
        </p:nvPicPr>
        <p:blipFill>
          <a:blip r:embed="rId3"/>
          <a:stretch>
            <a:fillRect/>
          </a:stretch>
        </p:blipFill>
        <p:spPr>
          <a:xfrm>
            <a:off x="9390184" y="2820863"/>
            <a:ext cx="9525000" cy="6896100"/>
          </a:xfrm>
          <a:prstGeom prst="rect">
            <a:avLst/>
          </a:prstGeom>
        </p:spPr>
      </p:pic>
      <p:sp>
        <p:nvSpPr>
          <p:cNvPr id="7" name="TextBox 6"/>
          <p:cNvSpPr txBox="1"/>
          <p:nvPr/>
        </p:nvSpPr>
        <p:spPr>
          <a:xfrm>
            <a:off x="13340862" y="4746746"/>
            <a:ext cx="344658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GridView</a:t>
            </a: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3" name="TextBox 12"/>
          <p:cNvSpPr txBox="1"/>
          <p:nvPr/>
        </p:nvSpPr>
        <p:spPr>
          <a:xfrm>
            <a:off x="13106400" y="7309340"/>
            <a:ext cx="3446584" cy="6367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err="1" smtClean="0">
                <a:ln>
                  <a:noFill/>
                </a:ln>
                <a:solidFill>
                  <a:srgbClr val="000000"/>
                </a:solidFill>
                <a:effectLst/>
                <a:uFillTx/>
                <a:latin typeface="Helvetica Neue"/>
                <a:ea typeface="Helvetica Neue"/>
                <a:cs typeface="Helvetica Neue"/>
                <a:sym typeface="Helvetica Neue"/>
              </a:rPr>
              <a:t>DataGrid</a:t>
            </a:r>
            <a:endParaRPr kumimoji="0" lang="en-US" sz="32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cxnSp>
        <p:nvCxnSpPr>
          <p:cNvPr id="10" name="Straight Arrow Connector 9"/>
          <p:cNvCxnSpPr/>
          <p:nvPr/>
        </p:nvCxnSpPr>
        <p:spPr>
          <a:xfrm flipV="1">
            <a:off x="6858000" y="5263662"/>
            <a:ext cx="3704492" cy="1805353"/>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5" name="Straight Arrow Connector 14"/>
          <p:cNvCxnSpPr/>
          <p:nvPr/>
        </p:nvCxnSpPr>
        <p:spPr>
          <a:xfrm flipV="1">
            <a:off x="6400800" y="7022123"/>
            <a:ext cx="5087816" cy="605573"/>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xmlns="" val="427891760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1694803039"/>
              </p:ext>
            </p:extLst>
          </p:nvPr>
        </p:nvGraphicFramePr>
        <p:xfrm>
          <a:off x="3510669" y="3037667"/>
          <a:ext cx="20697684" cy="10492353"/>
        </p:xfrm>
        <a:graphic>
          <a:graphicData uri="http://schemas.openxmlformats.org/drawingml/2006/table">
            <a:tbl>
              <a:tblPr/>
              <a:tblGrid>
                <a:gridCol w="1123324">
                  <a:extLst>
                    <a:ext uri="{9D8B030D-6E8A-4147-A177-3AD203B41FA5}">
                      <a16:colId xmlns:a16="http://schemas.microsoft.com/office/drawing/2014/main" xmlns="" val="2849986188"/>
                    </a:ext>
                  </a:extLst>
                </a:gridCol>
                <a:gridCol w="5005953">
                  <a:extLst>
                    <a:ext uri="{9D8B030D-6E8A-4147-A177-3AD203B41FA5}">
                      <a16:colId xmlns:a16="http://schemas.microsoft.com/office/drawing/2014/main" xmlns="" val="3122821982"/>
                    </a:ext>
                  </a:extLst>
                </a:gridCol>
                <a:gridCol w="14568407">
                  <a:extLst>
                    <a:ext uri="{9D8B030D-6E8A-4147-A177-3AD203B41FA5}">
                      <a16:colId xmlns:a16="http://schemas.microsoft.com/office/drawing/2014/main" xmlns="" val="3393305941"/>
                    </a:ext>
                  </a:extLst>
                </a:gridCol>
              </a:tblGrid>
              <a:tr h="1390221">
                <a:tc>
                  <a:txBody>
                    <a:bodyPr/>
                    <a:lstStyle/>
                    <a:p>
                      <a:pPr algn="ctr" fontAlgn="t"/>
                      <a:r>
                        <a:rPr lang="en-US" sz="4000" dirty="0">
                          <a:effectLst/>
                          <a:latin typeface="Calibri" panose="020F0502020204030204" pitchFamily="34" charset="0"/>
                          <a:cs typeface="Calibri" panose="020F0502020204030204" pitchFamily="34" charset="0"/>
                        </a:rPr>
                        <a:t>d</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A0B7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30B5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Short date pattern.</a:t>
                      </a:r>
                    </a:p>
                  </a:txBody>
                  <a:tcPr marL="25745" marR="25745" marT="19309" marB="19309" anchor="ctr">
                    <a:lnL w="12700" cap="flat" cmpd="sng" algn="ctr">
                      <a:solidFill>
                        <a:srgbClr val="A0B720"/>
                      </a:solidFill>
                      <a:prstDash val="solid"/>
                      <a:round/>
                      <a:headEnd type="none" w="med" len="med"/>
                      <a:tailEnd type="none" w="med" len="med"/>
                    </a:lnL>
                    <a:lnR w="12700" cap="flat" cmpd="sng" algn="ctr">
                      <a:solidFill>
                        <a:srgbClr val="F0B220"/>
                      </a:solidFill>
                      <a:prstDash val="solid"/>
                      <a:round/>
                      <a:headEnd type="none" w="med" len="med"/>
                      <a:tailEnd type="none" w="med" len="med"/>
                    </a:lnR>
                    <a:lnT w="4763" cap="flat" cmpd="sng" algn="ctr">
                      <a:solidFill>
                        <a:srgbClr val="A0B720"/>
                      </a:solidFill>
                      <a:prstDash val="solid"/>
                      <a:round/>
                      <a:headEnd type="none" w="med" len="med"/>
                      <a:tailEnd type="none" w="med" len="med"/>
                    </a:lnT>
                    <a:lnB w="4763" cap="flat" cmpd="sng" algn="ctr">
                      <a:solidFill>
                        <a:srgbClr val="70B7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{0:d</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6/15/2009</a:t>
                      </a:r>
                    </a:p>
                  </a:txBody>
                  <a:tcPr marL="25745" marR="25745" marT="19309" marB="19309" anchor="ctr">
                    <a:lnL w="12700" cap="flat" cmpd="sng" algn="ctr">
                      <a:solidFill>
                        <a:srgbClr val="F0B220"/>
                      </a:solidFill>
                      <a:prstDash val="solid"/>
                      <a:round/>
                      <a:headEnd type="none" w="med" len="med"/>
                      <a:tailEnd type="none" w="med" len="med"/>
                    </a:lnL>
                    <a:lnR w="12700" cap="flat" cmpd="sng" algn="ctr">
                      <a:solidFill>
                        <a:srgbClr val="F0B220"/>
                      </a:solidFill>
                      <a:prstDash val="solid"/>
                      <a:round/>
                      <a:headEnd type="none" w="med" len="med"/>
                      <a:tailEnd type="none" w="med" len="med"/>
                    </a:lnR>
                    <a:lnT w="4763" cap="flat" cmpd="sng" algn="ctr">
                      <a:solidFill>
                        <a:srgbClr val="F0B220"/>
                      </a:solidFill>
                      <a:prstDash val="solid"/>
                      <a:round/>
                      <a:headEnd type="none" w="med" len="med"/>
                      <a:tailEnd type="none" w="med" len="med"/>
                    </a:lnT>
                    <a:lnB w="4763" cap="flat" cmpd="sng" algn="ctr">
                      <a:solidFill>
                        <a:srgbClr val="30B520"/>
                      </a:solidFill>
                      <a:prstDash val="solid"/>
                      <a:round/>
                      <a:headEnd type="none" w="med" len="med"/>
                      <a:tailEnd type="none" w="med" len="med"/>
                    </a:lnB>
                    <a:solidFill>
                      <a:srgbClr val="FFFFFF"/>
                    </a:solidFill>
                  </a:tcPr>
                </a:tc>
                <a:extLst>
                  <a:ext uri="{0D108BD9-81ED-4DB2-BD59-A6C34878D82A}">
                    <a16:rowId xmlns:a16="http://schemas.microsoft.com/office/drawing/2014/main" xmlns="" val="416558217"/>
                  </a:ext>
                </a:extLst>
              </a:tr>
              <a:tr h="1659100">
                <a:tc>
                  <a:txBody>
                    <a:bodyPr/>
                    <a:lstStyle/>
                    <a:p>
                      <a:pPr algn="ctr" fontAlgn="t"/>
                      <a:r>
                        <a:rPr lang="en-US" sz="4000">
                          <a:effectLst/>
                          <a:latin typeface="Calibri" panose="020F0502020204030204" pitchFamily="34" charset="0"/>
                          <a:cs typeface="Calibri" panose="020F0502020204030204" pitchFamily="34" charset="0"/>
                        </a:rPr>
                        <a:t>D</a:t>
                      </a:r>
                    </a:p>
                  </a:txBody>
                  <a:tcPr marL="25745" marR="25745" marT="19309" marB="19309" anchor="ctr">
                    <a:lnL w="12700" cap="flat" cmpd="sng" algn="ctr">
                      <a:solidFill>
                        <a:srgbClr val="30B520"/>
                      </a:solidFill>
                      <a:prstDash val="solid"/>
                      <a:round/>
                      <a:headEnd type="none" w="med" len="med"/>
                      <a:tailEnd type="none" w="med" len="med"/>
                    </a:lnL>
                    <a:lnR w="12700" cap="flat" cmpd="sng" algn="ctr">
                      <a:solidFill>
                        <a:srgbClr val="70B7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Long date pattern.</a:t>
                      </a:r>
                    </a:p>
                  </a:txBody>
                  <a:tcPr marL="25745" marR="25745" marT="19309" marB="19309" anchor="ctr">
                    <a:lnL w="12700" cap="flat" cmpd="sng" algn="ctr">
                      <a:solidFill>
                        <a:srgbClr val="70B7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70B720"/>
                      </a:solidFill>
                      <a:prstDash val="solid"/>
                      <a:round/>
                      <a:headEnd type="none" w="med" len="med"/>
                      <a:tailEnd type="none" w="med" len="med"/>
                    </a:lnT>
                    <a:lnB w="4763" cap="flat" cmpd="sng" algn="ctr">
                      <a:solidFill>
                        <a:srgbClr val="B0B6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{0:D</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-&gt;Monday, June 15, 2009</a:t>
                      </a:r>
                    </a:p>
                  </a:txBody>
                  <a:tcPr marL="25745" marR="25745" marT="19309" marB="19309" anchor="ctr">
                    <a:lnL w="12700" cap="flat" cmpd="sng" algn="ctr">
                      <a:solidFill>
                        <a:srgbClr val="30B5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20B620"/>
                      </a:solidFill>
                      <a:prstDash val="solid"/>
                      <a:round/>
                      <a:headEnd type="none" w="med" len="med"/>
                      <a:tailEnd type="none" w="med" len="med"/>
                    </a:lnB>
                    <a:solidFill>
                      <a:srgbClr val="FFFFFF"/>
                    </a:solidFill>
                  </a:tcPr>
                </a:tc>
                <a:extLst>
                  <a:ext uri="{0D108BD9-81ED-4DB2-BD59-A6C34878D82A}">
                    <a16:rowId xmlns:a16="http://schemas.microsoft.com/office/drawing/2014/main" xmlns="" val="3646643725"/>
                  </a:ext>
                </a:extLst>
              </a:tr>
              <a:tr h="2062416">
                <a:tc>
                  <a:txBody>
                    <a:bodyPr/>
                    <a:lstStyle/>
                    <a:p>
                      <a:pPr algn="ctr" fontAlgn="t"/>
                      <a:r>
                        <a:rPr lang="en-US" sz="4000">
                          <a:effectLst/>
                          <a:latin typeface="Calibri" panose="020F0502020204030204" pitchFamily="34" charset="0"/>
                          <a:cs typeface="Calibri" panose="020F0502020204030204" pitchFamily="34" charset="0"/>
                        </a:rPr>
                        <a:t>f</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B0B6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A0BA20"/>
                      </a:solidFill>
                      <a:prstDash val="solid"/>
                      <a:round/>
                      <a:headEnd type="none" w="med" len="med"/>
                      <a:tailEnd type="none" w="med" len="med"/>
                    </a:lnB>
                    <a:solidFill>
                      <a:srgbClr val="FFFFFF"/>
                    </a:solidFill>
                  </a:tcPr>
                </a:tc>
                <a:tc>
                  <a:txBody>
                    <a:bodyPr/>
                    <a:lstStyle/>
                    <a:p>
                      <a:pPr algn="l" fontAlgn="t"/>
                      <a:r>
                        <a:rPr lang="en-US" sz="4000">
                          <a:effectLst/>
                          <a:latin typeface="Calibri" panose="020F0502020204030204" pitchFamily="34" charset="0"/>
                          <a:cs typeface="Calibri" panose="020F0502020204030204" pitchFamily="34" charset="0"/>
                        </a:rPr>
                        <a:t>Full date/time pattern (short time).</a:t>
                      </a:r>
                    </a:p>
                  </a:txBody>
                  <a:tcPr marL="25745" marR="25745" marT="19309" marB="19309" anchor="ctr">
                    <a:lnL w="12700" cap="flat" cmpd="sng" algn="ctr">
                      <a:solidFill>
                        <a:srgbClr val="B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B0B620"/>
                      </a:solidFill>
                      <a:prstDash val="solid"/>
                      <a:round/>
                      <a:headEnd type="none" w="med" len="med"/>
                      <a:tailEnd type="none" w="med" len="med"/>
                    </a:lnT>
                    <a:lnB w="4763" cap="flat" cmpd="sng" algn="ctr">
                      <a:solidFill>
                        <a:srgbClr val="C0B8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{0:f</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Monday, June 15, 2009 1:45 PM</a:t>
                      </a:r>
                    </a:p>
                  </a:txBody>
                  <a:tcPr marL="25745" marR="25745" marT="19309" marB="19309" anchor="ctr">
                    <a:lnL w="12700" cap="flat" cmpd="sng" algn="ctr">
                      <a:solidFill>
                        <a:srgbClr val="2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20B6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extLst>
                  <a:ext uri="{0D108BD9-81ED-4DB2-BD59-A6C34878D82A}">
                    <a16:rowId xmlns:a16="http://schemas.microsoft.com/office/drawing/2014/main" xmlns="" val="3495560545"/>
                  </a:ext>
                </a:extLst>
              </a:tr>
              <a:tr h="2062416">
                <a:tc>
                  <a:txBody>
                    <a:bodyPr/>
                    <a:lstStyle/>
                    <a:p>
                      <a:pPr algn="ctr" fontAlgn="t"/>
                      <a:r>
                        <a:rPr lang="en-US" sz="4000">
                          <a:effectLst/>
                          <a:latin typeface="Calibri" panose="020F0502020204030204" pitchFamily="34" charset="0"/>
                          <a:cs typeface="Calibri" panose="020F0502020204030204" pitchFamily="34" charset="0"/>
                        </a:rPr>
                        <a:t>F</a:t>
                      </a:r>
                    </a:p>
                  </a:txBody>
                  <a:tcPr marL="25745" marR="25745" marT="19309" marB="19309" anchor="ctr">
                    <a:lnL w="12700" cap="flat" cmpd="sng" algn="ctr">
                      <a:solidFill>
                        <a:srgbClr val="A0BA20"/>
                      </a:solidFill>
                      <a:prstDash val="solid"/>
                      <a:round/>
                      <a:headEnd type="none" w="med" len="med"/>
                      <a:tailEnd type="none" w="med" len="med"/>
                    </a:lnL>
                    <a:lnR w="12700" cap="flat" cmpd="sng" algn="ctr">
                      <a:solidFill>
                        <a:srgbClr val="C0B820"/>
                      </a:solidFill>
                      <a:prstDash val="solid"/>
                      <a:round/>
                      <a:headEnd type="none" w="med" len="med"/>
                      <a:tailEnd type="none" w="med" len="med"/>
                    </a:lnR>
                    <a:lnT w="4763" cap="flat" cmpd="sng" algn="ctr">
                      <a:solidFill>
                        <a:srgbClr val="A0BA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Full date/time pattern (long time).</a:t>
                      </a:r>
                    </a:p>
                  </a:txBody>
                  <a:tcPr marL="25745" marR="25745" marT="19309" marB="19309" anchor="ctr">
                    <a:lnL w="12700" cap="flat" cmpd="sng" algn="ctr">
                      <a:solidFill>
                        <a:srgbClr val="C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C0B820"/>
                      </a:solidFill>
                      <a:prstDash val="solid"/>
                      <a:round/>
                      <a:headEnd type="none" w="med" len="med"/>
                      <a:tailEnd type="none" w="med" len="med"/>
                    </a:lnT>
                    <a:lnB w="4763" cap="flat" cmpd="sng" algn="ctr">
                      <a:solidFill>
                        <a:srgbClr val="30C7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{0:F</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Monday, June 15, 2009 1:45:30 PM</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E0BF20"/>
                      </a:solidFill>
                      <a:prstDash val="solid"/>
                      <a:round/>
                      <a:headEnd type="none" w="med" len="med"/>
                      <a:tailEnd type="none" w="med" len="med"/>
                    </a:lnB>
                    <a:solidFill>
                      <a:srgbClr val="FFFFFF"/>
                    </a:solidFill>
                  </a:tcPr>
                </a:tc>
                <a:extLst>
                  <a:ext uri="{0D108BD9-81ED-4DB2-BD59-A6C34878D82A}">
                    <a16:rowId xmlns:a16="http://schemas.microsoft.com/office/drawing/2014/main" xmlns="" val="2449738435"/>
                  </a:ext>
                </a:extLst>
              </a:tr>
              <a:tr h="1659100">
                <a:tc>
                  <a:txBody>
                    <a:bodyPr/>
                    <a:lstStyle/>
                    <a:p>
                      <a:pPr algn="ctr" fontAlgn="t"/>
                      <a:r>
                        <a:rPr lang="en-US" sz="4000">
                          <a:effectLst/>
                          <a:latin typeface="Calibri" panose="020F0502020204030204" pitchFamily="34" charset="0"/>
                          <a:cs typeface="Calibri" panose="020F0502020204030204" pitchFamily="34" charset="0"/>
                        </a:rPr>
                        <a:t>g</a:t>
                      </a:r>
                    </a:p>
                  </a:txBody>
                  <a:tcPr marL="25745" marR="25745" marT="19309" marB="19309" anchor="ctr">
                    <a:lnL w="12700" cap="flat" cmpd="sng" algn="ctr">
                      <a:solidFill>
                        <a:srgbClr val="30B820"/>
                      </a:solidFill>
                      <a:prstDash val="solid"/>
                      <a:round/>
                      <a:headEnd type="none" w="med" len="med"/>
                      <a:tailEnd type="none" w="med" len="med"/>
                    </a:lnL>
                    <a:lnR w="12700" cap="flat" cmpd="sng" algn="ctr">
                      <a:solidFill>
                        <a:srgbClr val="30C7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4000">
                          <a:effectLst/>
                          <a:latin typeface="Calibri" panose="020F0502020204030204" pitchFamily="34" charset="0"/>
                          <a:cs typeface="Calibri" panose="020F0502020204030204" pitchFamily="34" charset="0"/>
                        </a:rPr>
                        <a:t>General date/time pattern (short time).</a:t>
                      </a:r>
                    </a:p>
                  </a:txBody>
                  <a:tcPr marL="25745" marR="25745" marT="19309" marB="19309" anchor="ctr">
                    <a:lnL w="12700" cap="flat" cmpd="sng" algn="ctr">
                      <a:solidFill>
                        <a:srgbClr val="30C7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30C720"/>
                      </a:solidFill>
                      <a:prstDash val="solid"/>
                      <a:round/>
                      <a:headEnd type="none" w="med" len="med"/>
                      <a:tailEnd type="none" w="med" len="med"/>
                    </a:lnT>
                    <a:lnB w="4763"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{0:g</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6/15/2009 1:45 PM</a:t>
                      </a:r>
                    </a:p>
                  </a:txBody>
                  <a:tcPr marL="25745" marR="25745" marT="19309" marB="19309" anchor="ctr">
                    <a:lnL w="12700" cap="flat" cmpd="sng" algn="ctr">
                      <a:solidFill>
                        <a:srgbClr val="E0BF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E0BF20"/>
                      </a:solidFill>
                      <a:prstDash val="solid"/>
                      <a:round/>
                      <a:headEnd type="none" w="med" len="med"/>
                      <a:tailEnd type="none" w="med" len="med"/>
                    </a:lnT>
                    <a:lnB w="4763" cap="flat" cmpd="sng" algn="ctr">
                      <a:solidFill>
                        <a:srgbClr val="60C720"/>
                      </a:solidFill>
                      <a:prstDash val="solid"/>
                      <a:round/>
                      <a:headEnd type="none" w="med" len="med"/>
                      <a:tailEnd type="none" w="med" len="med"/>
                    </a:lnB>
                    <a:solidFill>
                      <a:srgbClr val="FFFFFF"/>
                    </a:solidFill>
                  </a:tcPr>
                </a:tc>
                <a:extLst>
                  <a:ext uri="{0D108BD9-81ED-4DB2-BD59-A6C34878D82A}">
                    <a16:rowId xmlns:a16="http://schemas.microsoft.com/office/drawing/2014/main" xmlns="" val="3764938534"/>
                  </a:ext>
                </a:extLst>
              </a:tr>
              <a:tr h="1659100">
                <a:tc>
                  <a:txBody>
                    <a:bodyPr/>
                    <a:lstStyle/>
                    <a:p>
                      <a:pPr algn="ctr" fontAlgn="t"/>
                      <a:r>
                        <a:rPr lang="en-US" sz="4000" dirty="0">
                          <a:effectLst/>
                          <a:latin typeface="Calibri" panose="020F0502020204030204" pitchFamily="34" charset="0"/>
                          <a:cs typeface="Calibri" panose="020F0502020204030204" pitchFamily="34" charset="0"/>
                        </a:rPr>
                        <a:t>G</a:t>
                      </a:r>
                    </a:p>
                  </a:txBody>
                  <a:tcPr marL="25745" marR="25745" marT="19309" marB="19309" anchor="ctr">
                    <a:lnL w="12700" cap="flat" cmpd="sng" algn="ctr">
                      <a:solidFill>
                        <a:srgbClr val="B0BC20"/>
                      </a:solidFill>
                      <a:prstDash val="solid"/>
                      <a:round/>
                      <a:headEnd type="none" w="med" len="med"/>
                      <a:tailEnd type="none" w="med" len="med"/>
                    </a:lnL>
                    <a:lnR w="12700" cap="flat" cmpd="sng" algn="ctr">
                      <a:solidFill>
                        <a:srgbClr val="20C220"/>
                      </a:solidFill>
                      <a:prstDash val="solid"/>
                      <a:round/>
                      <a:headEnd type="none" w="med" len="med"/>
                      <a:tailEnd type="none" w="med" len="med"/>
                    </a:lnR>
                    <a:lnT w="4763" cap="flat" cmpd="sng" algn="ctr">
                      <a:solidFill>
                        <a:srgbClr val="B0BC20"/>
                      </a:solidFill>
                      <a:prstDash val="solid"/>
                      <a:round/>
                      <a:headEnd type="none" w="med" len="med"/>
                      <a:tailEnd type="none" w="med" len="med"/>
                    </a:lnT>
                    <a:lnB w="12700"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4000">
                          <a:effectLst/>
                          <a:latin typeface="Calibri" panose="020F0502020204030204" pitchFamily="34" charset="0"/>
                          <a:cs typeface="Calibri" panose="020F0502020204030204" pitchFamily="34" charset="0"/>
                        </a:rPr>
                        <a:t>General date/time pattern (long time).</a:t>
                      </a:r>
                    </a:p>
                  </a:txBody>
                  <a:tcPr marL="25745" marR="25745" marT="19309" marB="19309" anchor="ctr">
                    <a:lnL w="12700" cap="flat" cmpd="sng" algn="ctr">
                      <a:solidFill>
                        <a:srgbClr val="20C2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20C220"/>
                      </a:solidFill>
                      <a:prstDash val="solid"/>
                      <a:round/>
                      <a:headEnd type="none" w="med" len="med"/>
                      <a:tailEnd type="none" w="med" len="med"/>
                    </a:lnT>
                    <a:lnB w="12700"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4000" dirty="0">
                          <a:effectLst/>
                          <a:latin typeface="Calibri" panose="020F0502020204030204" pitchFamily="34" charset="0"/>
                          <a:cs typeface="Calibri" panose="020F0502020204030204" pitchFamily="34" charset="0"/>
                        </a:rPr>
                        <a:t>Format: {0:G</a:t>
                      </a:r>
                      <a:r>
                        <a:rPr lang="en-US" sz="4000" dirty="0" smtClean="0">
                          <a:effectLst/>
                          <a:latin typeface="Calibri" panose="020F0502020204030204" pitchFamily="34" charset="0"/>
                          <a:cs typeface="Calibri" panose="020F0502020204030204" pitchFamily="34" charset="0"/>
                        </a:rPr>
                        <a:t>}</a:t>
                      </a:r>
                      <a:r>
                        <a:rPr lang="en-US" sz="4000" dirty="0">
                          <a:effectLst/>
                          <a:latin typeface="Calibri" panose="020F0502020204030204" pitchFamily="34" charset="0"/>
                          <a:cs typeface="Calibri" panose="020F0502020204030204" pitchFamily="34" charset="0"/>
                        </a:rPr>
                        <a:t/>
                      </a:r>
                      <a:br>
                        <a:rPr lang="en-US" sz="4000" dirty="0">
                          <a:effectLst/>
                          <a:latin typeface="Calibri" panose="020F0502020204030204" pitchFamily="34" charset="0"/>
                          <a:cs typeface="Calibri" panose="020F0502020204030204" pitchFamily="34" charset="0"/>
                        </a:rPr>
                      </a:br>
                      <a:r>
                        <a:rPr lang="en-US" sz="4000" dirty="0">
                          <a:effectLst/>
                          <a:latin typeface="Calibri" panose="020F0502020204030204" pitchFamily="34" charset="0"/>
                          <a:cs typeface="Calibri" panose="020F0502020204030204" pitchFamily="34" charset="0"/>
                        </a:rPr>
                        <a:t>6/15/2009 1:45:30 PM -&gt; 6/15/2009 1:45:30 PM</a:t>
                      </a:r>
                    </a:p>
                  </a:txBody>
                  <a:tcPr marL="25745" marR="25745" marT="19309" marB="19309" anchor="ctr">
                    <a:lnL w="12700" cap="flat" cmpd="sng" algn="ctr">
                      <a:solidFill>
                        <a:srgbClr val="60C7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60C720"/>
                      </a:solidFill>
                      <a:prstDash val="solid"/>
                      <a:round/>
                      <a:headEnd type="none" w="med" len="med"/>
                      <a:tailEnd type="none" w="med" len="med"/>
                    </a:lnT>
                    <a:lnB w="12700" cap="flat" cmpd="sng" algn="ctr">
                      <a:solidFill>
                        <a:srgbClr val="60C720"/>
                      </a:solidFill>
                      <a:prstDash val="solid"/>
                      <a:round/>
                      <a:headEnd type="none" w="med" len="med"/>
                      <a:tailEnd type="none" w="med" len="med"/>
                    </a:lnB>
                    <a:solidFill>
                      <a:srgbClr val="FFFFFF"/>
                    </a:solidFill>
                  </a:tcPr>
                </a:tc>
                <a:extLst>
                  <a:ext uri="{0D108BD9-81ED-4DB2-BD59-A6C34878D82A}">
                    <a16:rowId xmlns:a16="http://schemas.microsoft.com/office/drawing/2014/main" xmlns="" val="836649370"/>
                  </a:ext>
                </a:extLst>
              </a:tr>
            </a:tbl>
          </a:graphicData>
        </a:graphic>
      </p:graphicFrame>
    </p:spTree>
    <p:extLst>
      <p:ext uri="{BB962C8B-B14F-4D97-AF65-F5344CB8AC3E}">
        <p14:creationId xmlns:p14="http://schemas.microsoft.com/office/powerpoint/2010/main" xmlns="" val="308421409"/>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725192" cy="1200329"/>
          </a:xfrm>
          <a:prstGeom prst="rect">
            <a:avLst/>
          </a:prstGeom>
        </p:spPr>
        <p:txBody>
          <a:bodyPr wrap="none">
            <a:spAutoFit/>
          </a:bodyPr>
          <a:lstStyle/>
          <a:p>
            <a:pPr algn="l"/>
            <a:r>
              <a:rPr lang="en-US" sz="7200" dirty="0" err="1" smtClean="0">
                <a:latin typeface="+mn-lt"/>
                <a:cs typeface="Courier New" panose="02070309020205020404" pitchFamily="49" charset="0"/>
              </a:rPr>
              <a:t>GridView</a:t>
            </a:r>
            <a:r>
              <a:rPr lang="en-US" sz="7200" dirty="0" smtClean="0">
                <a:latin typeface="+mn-lt"/>
                <a:cs typeface="Courier New" panose="02070309020205020404" pitchFamily="49" charset="0"/>
              </a:rPr>
              <a:t>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2153615001"/>
              </p:ext>
            </p:extLst>
          </p:nvPr>
        </p:nvGraphicFramePr>
        <p:xfrm>
          <a:off x="3510669" y="3037667"/>
          <a:ext cx="20697683" cy="10185879"/>
        </p:xfrm>
        <a:graphic>
          <a:graphicData uri="http://schemas.openxmlformats.org/drawingml/2006/table">
            <a:tbl>
              <a:tblPr/>
              <a:tblGrid>
                <a:gridCol w="1401300">
                  <a:extLst>
                    <a:ext uri="{9D8B030D-6E8A-4147-A177-3AD203B41FA5}">
                      <a16:colId xmlns:a16="http://schemas.microsoft.com/office/drawing/2014/main" xmlns="" val="2849986188"/>
                    </a:ext>
                  </a:extLst>
                </a:gridCol>
                <a:gridCol w="7175455">
                  <a:extLst>
                    <a:ext uri="{9D8B030D-6E8A-4147-A177-3AD203B41FA5}">
                      <a16:colId xmlns:a16="http://schemas.microsoft.com/office/drawing/2014/main" xmlns="" val="3122821982"/>
                    </a:ext>
                  </a:extLst>
                </a:gridCol>
                <a:gridCol w="6060464">
                  <a:extLst>
                    <a:ext uri="{9D8B030D-6E8A-4147-A177-3AD203B41FA5}">
                      <a16:colId xmlns:a16="http://schemas.microsoft.com/office/drawing/2014/main" xmlns="" val="3393305941"/>
                    </a:ext>
                  </a:extLst>
                </a:gridCol>
                <a:gridCol w="6060464">
                  <a:extLst>
                    <a:ext uri="{9D8B030D-6E8A-4147-A177-3AD203B41FA5}">
                      <a16:colId xmlns:a16="http://schemas.microsoft.com/office/drawing/2014/main" xmlns="" val="177939062"/>
                    </a:ext>
                  </a:extLst>
                </a:gridCol>
              </a:tblGrid>
              <a:tr h="1659100">
                <a:tc>
                  <a:txBody>
                    <a:bodyPr/>
                    <a:lstStyle/>
                    <a:p>
                      <a:pPr fontAlgn="t"/>
                      <a:r>
                        <a:rPr lang="en-US" sz="3200" dirty="0">
                          <a:effectLst/>
                          <a:latin typeface="Calibri" panose="020F0502020204030204" pitchFamily="34" charset="0"/>
                          <a:cs typeface="Calibri" panose="020F0502020204030204" pitchFamily="34" charset="0"/>
                        </a:rPr>
                        <a:t>C or c</a:t>
                      </a:r>
                    </a:p>
                  </a:txBody>
                  <a:tcPr marL="76200" marR="76200" marT="57150" marB="57150" anchor="ctr">
                    <a:lnL w="12700" cap="flat" cmpd="sng" algn="ctr">
                      <a:solidFill>
                        <a:srgbClr val="30B520"/>
                      </a:solidFill>
                      <a:prstDash val="solid"/>
                      <a:round/>
                      <a:headEnd type="none" w="med" len="med"/>
                      <a:tailEnd type="none" w="med" len="med"/>
                    </a:lnL>
                    <a:lnR w="12700" cap="flat" cmpd="sng" algn="ctr">
                      <a:solidFill>
                        <a:srgbClr val="70B7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currency format. You can specify the number of decimal places.</a:t>
                      </a:r>
                    </a:p>
                  </a:txBody>
                  <a:tcPr marL="76200" marR="76200" marT="57150" marB="57150" anchor="ctr">
                    <a:lnL w="12700" cap="flat" cmpd="sng" algn="ctr">
                      <a:solidFill>
                        <a:srgbClr val="70B7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70B720"/>
                      </a:solidFill>
                      <a:prstDash val="solid"/>
                      <a:round/>
                      <a:headEnd type="none" w="med" len="med"/>
                      <a:tailEnd type="none" w="med" len="med"/>
                    </a:lnT>
                    <a:lnB w="4763" cap="flat" cmpd="sng" algn="ctr">
                      <a:solidFill>
                        <a:srgbClr val="B0B6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{0:C}</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123.456 -&gt; $</a:t>
                      </a:r>
                      <a:r>
                        <a:rPr lang="en-US" sz="3200" dirty="0" smtClean="0">
                          <a:effectLst/>
                          <a:latin typeface="Calibri" panose="020F0502020204030204" pitchFamily="34" charset="0"/>
                          <a:cs typeface="Calibri" panose="020F0502020204030204" pitchFamily="34" charset="0"/>
                        </a:rPr>
                        <a:t>123.46</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5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20B6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{0:C3}</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123.456 -&gt; $123.456</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520"/>
                      </a:solidFill>
                      <a:prstDash val="solid"/>
                      <a:round/>
                      <a:headEnd type="none" w="med" len="med"/>
                      <a:tailEnd type="none" w="med" len="med"/>
                    </a:lnL>
                    <a:lnR w="12700" cap="flat" cmpd="sng" algn="ctr">
                      <a:solidFill>
                        <a:srgbClr val="30B520"/>
                      </a:solidFill>
                      <a:prstDash val="solid"/>
                      <a:round/>
                      <a:headEnd type="none" w="med" len="med"/>
                      <a:tailEnd type="none" w="med" len="med"/>
                    </a:lnR>
                    <a:lnT w="4763" cap="flat" cmpd="sng" algn="ctr">
                      <a:solidFill>
                        <a:srgbClr val="30B520"/>
                      </a:solidFill>
                      <a:prstDash val="solid"/>
                      <a:round/>
                      <a:headEnd type="none" w="med" len="med"/>
                      <a:tailEnd type="none" w="med" len="med"/>
                    </a:lnT>
                    <a:lnB w="4763" cap="flat" cmpd="sng" algn="ctr">
                      <a:solidFill>
                        <a:srgbClr val="20B620"/>
                      </a:solidFill>
                      <a:prstDash val="solid"/>
                      <a:round/>
                      <a:headEnd type="none" w="med" len="med"/>
                      <a:tailEnd type="none" w="med" len="med"/>
                    </a:lnB>
                    <a:solidFill>
                      <a:srgbClr val="FFFFFF"/>
                    </a:solidFill>
                  </a:tcPr>
                </a:tc>
                <a:extLst>
                  <a:ext uri="{0D108BD9-81ED-4DB2-BD59-A6C34878D82A}">
                    <a16:rowId xmlns:a16="http://schemas.microsoft.com/office/drawing/2014/main" xmlns="" val="3646643725"/>
                  </a:ext>
                </a:extLst>
              </a:tr>
              <a:tr h="2062416">
                <a:tc>
                  <a:txBody>
                    <a:bodyPr/>
                    <a:lstStyle/>
                    <a:p>
                      <a:pPr fontAlgn="t"/>
                      <a:r>
                        <a:rPr lang="en-US" sz="3200" dirty="0">
                          <a:effectLst/>
                          <a:latin typeface="Calibri" panose="020F0502020204030204" pitchFamily="34" charset="0"/>
                          <a:cs typeface="Calibri" panose="020F0502020204030204" pitchFamily="34" charset="0"/>
                        </a:rPr>
                        <a:t>D or d</a:t>
                      </a: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B0B6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A0BA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integer values in decimal format. You can specify the number of digits. (Although the type is referred to as "decimal", the numbers are formatted as integers.)</a:t>
                      </a:r>
                    </a:p>
                  </a:txBody>
                  <a:tcPr marL="76200" marR="76200" marT="57150" marB="57150" anchor="ctr">
                    <a:lnL w="12700" cap="flat" cmpd="sng" algn="ctr">
                      <a:solidFill>
                        <a:srgbClr val="B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B0B620"/>
                      </a:solidFill>
                      <a:prstDash val="solid"/>
                      <a:round/>
                      <a:headEnd type="none" w="med" len="med"/>
                      <a:tailEnd type="none" w="med" len="med"/>
                    </a:lnT>
                    <a:lnB w="4763" cap="flat" cmpd="sng" algn="ctr">
                      <a:solidFill>
                        <a:srgbClr val="C0B8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{0:D}</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1234 -&gt; </a:t>
                      </a:r>
                      <a:r>
                        <a:rPr lang="en-US" sz="3200" dirty="0" smtClean="0">
                          <a:effectLst/>
                          <a:latin typeface="Calibri" panose="020F0502020204030204" pitchFamily="34" charset="0"/>
                          <a:cs typeface="Calibri" panose="020F0502020204030204" pitchFamily="34" charset="0"/>
                        </a:rPr>
                        <a:t>1234</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2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20B6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{0:D6}</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1234 -&gt; 001234</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20B620"/>
                      </a:solidFill>
                      <a:prstDash val="solid"/>
                      <a:round/>
                      <a:headEnd type="none" w="med" len="med"/>
                      <a:tailEnd type="none" w="med" len="med"/>
                    </a:lnL>
                    <a:lnR w="12700" cap="flat" cmpd="sng" algn="ctr">
                      <a:solidFill>
                        <a:srgbClr val="20B620"/>
                      </a:solidFill>
                      <a:prstDash val="solid"/>
                      <a:round/>
                      <a:headEnd type="none" w="med" len="med"/>
                      <a:tailEnd type="none" w="med" len="med"/>
                    </a:lnR>
                    <a:lnT w="4763" cap="flat" cmpd="sng" algn="ctr">
                      <a:solidFill>
                        <a:srgbClr val="20B6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extLst>
                  <a:ext uri="{0D108BD9-81ED-4DB2-BD59-A6C34878D82A}">
                    <a16:rowId xmlns:a16="http://schemas.microsoft.com/office/drawing/2014/main" xmlns="" val="3495560545"/>
                  </a:ext>
                </a:extLst>
              </a:tr>
              <a:tr h="2249959">
                <a:tc>
                  <a:txBody>
                    <a:bodyPr/>
                    <a:lstStyle/>
                    <a:p>
                      <a:pPr fontAlgn="t"/>
                      <a:r>
                        <a:rPr lang="en-US" sz="3200" dirty="0">
                          <a:effectLst/>
                          <a:latin typeface="Calibri" panose="020F0502020204030204" pitchFamily="34" charset="0"/>
                          <a:cs typeface="Calibri" panose="020F0502020204030204" pitchFamily="34" charset="0"/>
                        </a:rPr>
                        <a:t>E or e</a:t>
                      </a:r>
                    </a:p>
                  </a:txBody>
                  <a:tcPr marL="76200" marR="76200" marT="57150" marB="57150" anchor="ctr">
                    <a:lnL w="12700" cap="flat" cmpd="sng" algn="ctr">
                      <a:solidFill>
                        <a:srgbClr val="A0BA20"/>
                      </a:solidFill>
                      <a:prstDash val="solid"/>
                      <a:round/>
                      <a:headEnd type="none" w="med" len="med"/>
                      <a:tailEnd type="none" w="med" len="med"/>
                    </a:lnL>
                    <a:lnR w="12700" cap="flat" cmpd="sng" algn="ctr">
                      <a:solidFill>
                        <a:srgbClr val="C0B820"/>
                      </a:solidFill>
                      <a:prstDash val="solid"/>
                      <a:round/>
                      <a:headEnd type="none" w="med" len="med"/>
                      <a:tailEnd type="none" w="med" len="med"/>
                    </a:lnR>
                    <a:lnT w="4763" cap="flat" cmpd="sng" algn="ctr">
                      <a:solidFill>
                        <a:srgbClr val="A0BA20"/>
                      </a:solidFill>
                      <a:prstDash val="solid"/>
                      <a:round/>
                      <a:headEnd type="none" w="med" len="med"/>
                      <a:tailEnd type="none" w="med" len="med"/>
                    </a:lnT>
                    <a:lnB w="4763" cap="flat" cmpd="sng" algn="ctr">
                      <a:solidFill>
                        <a:srgbClr val="30B8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scientific (exponential) format. You can specify the number of decimal places.</a:t>
                      </a:r>
                    </a:p>
                  </a:txBody>
                  <a:tcPr marL="76200" marR="76200" marT="57150" marB="57150" anchor="ctr">
                    <a:lnL w="12700" cap="flat" cmpd="sng" algn="ctr">
                      <a:solidFill>
                        <a:srgbClr val="C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C0B820"/>
                      </a:solidFill>
                      <a:prstDash val="solid"/>
                      <a:round/>
                      <a:headEnd type="none" w="med" len="med"/>
                      <a:tailEnd type="none" w="med" len="med"/>
                    </a:lnT>
                    <a:lnB w="4763" cap="flat" cmpd="sng" algn="ctr">
                      <a:solidFill>
                        <a:srgbClr val="30C7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{0:E}</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1052.0329112756 -&gt; </a:t>
                      </a:r>
                      <a:r>
                        <a:rPr lang="en-US" sz="3200" dirty="0" smtClean="0">
                          <a:effectLst/>
                          <a:latin typeface="Calibri" panose="020F0502020204030204" pitchFamily="34" charset="0"/>
                          <a:cs typeface="Calibri" panose="020F0502020204030204" pitchFamily="34" charset="0"/>
                        </a:rPr>
                        <a:t>1.052033E+003</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E0BF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{0:E2}</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-1052.0329112756 -&gt; -1.05e+003</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30B8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E0BF20"/>
                      </a:solidFill>
                      <a:prstDash val="solid"/>
                      <a:round/>
                      <a:headEnd type="none" w="med" len="med"/>
                      <a:tailEnd type="none" w="med" len="med"/>
                    </a:lnB>
                    <a:solidFill>
                      <a:srgbClr val="FFFFFF"/>
                    </a:solidFill>
                  </a:tcPr>
                </a:tc>
                <a:extLst>
                  <a:ext uri="{0D108BD9-81ED-4DB2-BD59-A6C34878D82A}">
                    <a16:rowId xmlns:a16="http://schemas.microsoft.com/office/drawing/2014/main" xmlns="" val="2449738435"/>
                  </a:ext>
                </a:extLst>
              </a:tr>
              <a:tr h="1659100">
                <a:tc>
                  <a:txBody>
                    <a:bodyPr/>
                    <a:lstStyle/>
                    <a:p>
                      <a:pPr fontAlgn="t"/>
                      <a:r>
                        <a:rPr lang="en-US" sz="3200" dirty="0">
                          <a:effectLst/>
                          <a:latin typeface="Calibri" panose="020F0502020204030204" pitchFamily="34" charset="0"/>
                          <a:cs typeface="Calibri" panose="020F0502020204030204" pitchFamily="34" charset="0"/>
                        </a:rPr>
                        <a:t>F or f</a:t>
                      </a:r>
                    </a:p>
                  </a:txBody>
                  <a:tcPr marL="76200" marR="76200" marT="57150" marB="57150" anchor="ctr">
                    <a:lnL w="12700" cap="flat" cmpd="sng" algn="ctr">
                      <a:solidFill>
                        <a:srgbClr val="30B820"/>
                      </a:solidFill>
                      <a:prstDash val="solid"/>
                      <a:round/>
                      <a:headEnd type="none" w="med" len="med"/>
                      <a:tailEnd type="none" w="med" len="med"/>
                    </a:lnL>
                    <a:lnR w="12700" cap="flat" cmpd="sng" algn="ctr">
                      <a:solidFill>
                        <a:srgbClr val="30C720"/>
                      </a:solidFill>
                      <a:prstDash val="solid"/>
                      <a:round/>
                      <a:headEnd type="none" w="med" len="med"/>
                      <a:tailEnd type="none" w="med" len="med"/>
                    </a:lnR>
                    <a:lnT w="4763" cap="flat" cmpd="sng" algn="ctr">
                      <a:solidFill>
                        <a:srgbClr val="30B820"/>
                      </a:solidFill>
                      <a:prstDash val="solid"/>
                      <a:round/>
                      <a:headEnd type="none" w="med" len="med"/>
                      <a:tailEnd type="none" w="med" len="med"/>
                    </a:lnT>
                    <a:lnB w="4763"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fixed format. You can specify the number of decimal places.</a:t>
                      </a:r>
                    </a:p>
                  </a:txBody>
                  <a:tcPr marL="76200" marR="76200" marT="57150" marB="57150" anchor="ctr">
                    <a:lnL w="12700" cap="flat" cmpd="sng" algn="ctr">
                      <a:solidFill>
                        <a:srgbClr val="30C7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30C720"/>
                      </a:solidFill>
                      <a:prstDash val="solid"/>
                      <a:round/>
                      <a:headEnd type="none" w="med" len="med"/>
                      <a:tailEnd type="none" w="med" len="med"/>
                    </a:lnT>
                    <a:lnB w="4763"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{0:F}</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1234.567 -&gt; </a:t>
                      </a:r>
                      <a:r>
                        <a:rPr lang="en-US" sz="3200" dirty="0" smtClean="0">
                          <a:effectLst/>
                          <a:latin typeface="Calibri" panose="020F0502020204030204" pitchFamily="34" charset="0"/>
                          <a:cs typeface="Calibri" panose="020F0502020204030204" pitchFamily="34" charset="0"/>
                        </a:rPr>
                        <a:t>1234.57</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E0BF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E0BF20"/>
                      </a:solidFill>
                      <a:prstDash val="solid"/>
                      <a:round/>
                      <a:headEnd type="none" w="med" len="med"/>
                      <a:tailEnd type="none" w="med" len="med"/>
                    </a:lnT>
                    <a:lnB w="4763" cap="flat" cmpd="sng" algn="ctr">
                      <a:solidFill>
                        <a:srgbClr val="60C720"/>
                      </a:solidFill>
                      <a:prstDash val="solid"/>
                      <a:round/>
                      <a:headEnd type="none" w="med" len="med"/>
                      <a:tailEnd type="none" w="med" len="med"/>
                    </a:lnB>
                    <a:solidFill>
                      <a:srgbClr val="FFFFFF"/>
                    </a:solidFill>
                  </a:tcPr>
                </a:tc>
                <a:tc>
                  <a:txBody>
                    <a:bodyPr/>
                    <a:lstStyle/>
                    <a:p>
                      <a:pPr algn="l" fontAlgn="t"/>
                      <a:r>
                        <a:rPr lang="en-US" sz="3200" dirty="0" smtClean="0">
                          <a:effectLst/>
                          <a:latin typeface="Calibri" panose="020F0502020204030204" pitchFamily="34" charset="0"/>
                          <a:cs typeface="Calibri" panose="020F0502020204030204" pitchFamily="34" charset="0"/>
                        </a:rPr>
                        <a:t>Format: {0:F3}</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1234.567 -&gt; 1234.567</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E0BF20"/>
                      </a:solidFill>
                      <a:prstDash val="solid"/>
                      <a:round/>
                      <a:headEnd type="none" w="med" len="med"/>
                      <a:tailEnd type="none" w="med" len="med"/>
                    </a:lnL>
                    <a:lnR w="12700" cap="flat" cmpd="sng" algn="ctr">
                      <a:solidFill>
                        <a:srgbClr val="E0BF20"/>
                      </a:solidFill>
                      <a:prstDash val="solid"/>
                      <a:round/>
                      <a:headEnd type="none" w="med" len="med"/>
                      <a:tailEnd type="none" w="med" len="med"/>
                    </a:lnR>
                    <a:lnT w="4763" cap="flat" cmpd="sng" algn="ctr">
                      <a:solidFill>
                        <a:srgbClr val="E0BF20"/>
                      </a:solidFill>
                      <a:prstDash val="solid"/>
                      <a:round/>
                      <a:headEnd type="none" w="med" len="med"/>
                      <a:tailEnd type="none" w="med" len="med"/>
                    </a:lnT>
                    <a:lnB w="4763" cap="flat" cmpd="sng" algn="ctr">
                      <a:solidFill>
                        <a:srgbClr val="60C720"/>
                      </a:solidFill>
                      <a:prstDash val="solid"/>
                      <a:round/>
                      <a:headEnd type="none" w="med" len="med"/>
                      <a:tailEnd type="none" w="med" len="med"/>
                    </a:lnB>
                    <a:solidFill>
                      <a:srgbClr val="FFFFFF"/>
                    </a:solidFill>
                  </a:tcPr>
                </a:tc>
                <a:extLst>
                  <a:ext uri="{0D108BD9-81ED-4DB2-BD59-A6C34878D82A}">
                    <a16:rowId xmlns:a16="http://schemas.microsoft.com/office/drawing/2014/main" xmlns="" val="3764938534"/>
                  </a:ext>
                </a:extLst>
              </a:tr>
              <a:tr h="1659100">
                <a:tc>
                  <a:txBody>
                    <a:bodyPr/>
                    <a:lstStyle/>
                    <a:p>
                      <a:pPr fontAlgn="t"/>
                      <a:r>
                        <a:rPr lang="en-US" sz="3200" dirty="0">
                          <a:effectLst/>
                          <a:latin typeface="Calibri" panose="020F0502020204030204" pitchFamily="34" charset="0"/>
                          <a:cs typeface="Calibri" panose="020F0502020204030204" pitchFamily="34" charset="0"/>
                        </a:rPr>
                        <a:t>G or g</a:t>
                      </a:r>
                    </a:p>
                  </a:txBody>
                  <a:tcPr marL="76200" marR="76200" marT="57150" marB="57150" anchor="ctr">
                    <a:lnL w="12700" cap="flat" cmpd="sng" algn="ctr">
                      <a:solidFill>
                        <a:srgbClr val="B0BC20"/>
                      </a:solidFill>
                      <a:prstDash val="solid"/>
                      <a:round/>
                      <a:headEnd type="none" w="med" len="med"/>
                      <a:tailEnd type="none" w="med" len="med"/>
                    </a:lnL>
                    <a:lnR w="12700" cap="flat" cmpd="sng" algn="ctr">
                      <a:solidFill>
                        <a:srgbClr val="20C220"/>
                      </a:solidFill>
                      <a:prstDash val="solid"/>
                      <a:round/>
                      <a:headEnd type="none" w="med" len="med"/>
                      <a:tailEnd type="none" w="med" len="med"/>
                    </a:lnR>
                    <a:lnT w="4763" cap="flat" cmpd="sng" algn="ctr">
                      <a:solidFill>
                        <a:srgbClr val="B0BC20"/>
                      </a:solidFill>
                      <a:prstDash val="solid"/>
                      <a:round/>
                      <a:headEnd type="none" w="med" len="med"/>
                      <a:tailEnd type="none" w="med" len="med"/>
                    </a:lnT>
                    <a:lnB w="12700" cap="flat" cmpd="sng" algn="ctr">
                      <a:solidFill>
                        <a:srgbClr val="B0BC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Displays numeric values in general format (the most compact of either fixed-point or scientific notation). You can specify the number of significant digits.</a:t>
                      </a:r>
                    </a:p>
                  </a:txBody>
                  <a:tcPr marL="76200" marR="76200" marT="57150" marB="57150" anchor="ctr">
                    <a:lnL w="12700" cap="flat" cmpd="sng" algn="ctr">
                      <a:solidFill>
                        <a:srgbClr val="20C2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20C220"/>
                      </a:solidFill>
                      <a:prstDash val="solid"/>
                      <a:round/>
                      <a:headEnd type="none" w="med" len="med"/>
                      <a:tailEnd type="none" w="med" len="med"/>
                    </a:lnT>
                    <a:lnB w="12700" cap="flat" cmpd="sng" algn="ctr">
                      <a:solidFill>
                        <a:srgbClr val="20C220"/>
                      </a:solidFill>
                      <a:prstDash val="solid"/>
                      <a:round/>
                      <a:headEnd type="none" w="med" len="med"/>
                      <a:tailEnd type="none" w="med" len="med"/>
                    </a:lnB>
                    <a:solidFill>
                      <a:srgbClr val="FFFFFF"/>
                    </a:solidFill>
                  </a:tcPr>
                </a:tc>
                <a:tc>
                  <a:txBody>
                    <a:bodyPr/>
                    <a:lstStyle/>
                    <a:p>
                      <a:pPr algn="l" fontAlgn="t"/>
                      <a:r>
                        <a:rPr lang="en-US" sz="3200" dirty="0">
                          <a:effectLst/>
                          <a:latin typeface="Calibri" panose="020F0502020204030204" pitchFamily="34" charset="0"/>
                          <a:cs typeface="Calibri" panose="020F0502020204030204" pitchFamily="34" charset="0"/>
                        </a:rPr>
                        <a:t>Format: {0:G}</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-123.456 -&gt; -</a:t>
                      </a:r>
                      <a:r>
                        <a:rPr lang="en-US" sz="3200" dirty="0" smtClean="0">
                          <a:effectLst/>
                          <a:latin typeface="Calibri" panose="020F0502020204030204" pitchFamily="34" charset="0"/>
                          <a:cs typeface="Calibri" panose="020F0502020204030204" pitchFamily="34" charset="0"/>
                        </a:rPr>
                        <a:t>123.456</a:t>
                      </a:r>
                      <a:endParaRPr lang="en-US" sz="3200" dirty="0">
                        <a:effectLst/>
                        <a:latin typeface="Calibri" panose="020F0502020204030204" pitchFamily="34" charset="0"/>
                        <a:cs typeface="Calibri" panose="020F0502020204030204" pitchFamily="34" charset="0"/>
                      </a:endParaRPr>
                    </a:p>
                  </a:txBody>
                  <a:tcPr marL="76200" marR="76200" marT="57150" marB="57150" anchor="ctr">
                    <a:lnL w="12700" cap="flat" cmpd="sng" algn="ctr">
                      <a:solidFill>
                        <a:srgbClr val="60C7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60C720"/>
                      </a:solidFill>
                      <a:prstDash val="solid"/>
                      <a:round/>
                      <a:headEnd type="none" w="med" len="med"/>
                      <a:tailEnd type="none" w="med" len="med"/>
                    </a:lnT>
                    <a:lnB w="12700" cap="flat" cmpd="sng" algn="ctr">
                      <a:solidFill>
                        <a:srgbClr val="60C720"/>
                      </a:solidFill>
                      <a:prstDash val="solid"/>
                      <a:round/>
                      <a:headEnd type="none" w="med" len="med"/>
                      <a:tailEnd type="none" w="med" len="med"/>
                    </a:lnB>
                    <a:solidFill>
                      <a:srgbClr val="FFFFFF"/>
                    </a:solidFill>
                  </a:tcPr>
                </a:tc>
                <a:tc>
                  <a:txBody>
                    <a:bodyPr/>
                    <a:lstStyle/>
                    <a:p>
                      <a:pPr marL="0" marR="0" lvl="0" indent="0" algn="l" defTabSz="821531" eaLnBrk="1" fontAlgn="t" latinLnBrk="0" hangingPunct="1">
                        <a:lnSpc>
                          <a:spcPct val="100000"/>
                        </a:lnSpc>
                        <a:spcBef>
                          <a:spcPts val="0"/>
                        </a:spcBef>
                        <a:spcAft>
                          <a:spcPts val="0"/>
                        </a:spcAft>
                        <a:buClrTx/>
                        <a:buSzTx/>
                        <a:buFontTx/>
                        <a:buNone/>
                        <a:tabLst/>
                        <a:defRPr/>
                      </a:pPr>
                      <a:r>
                        <a:rPr lang="en-US" sz="3200" dirty="0" smtClean="0">
                          <a:effectLst/>
                          <a:latin typeface="Calibri" panose="020F0502020204030204" pitchFamily="34" charset="0"/>
                          <a:cs typeface="Calibri" panose="020F0502020204030204" pitchFamily="34" charset="0"/>
                        </a:rPr>
                        <a:t>Format: {0:G2}</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smtClean="0">
                          <a:effectLst/>
                          <a:latin typeface="Calibri" panose="020F0502020204030204" pitchFamily="34" charset="0"/>
                          <a:cs typeface="Calibri" panose="020F0502020204030204" pitchFamily="34" charset="0"/>
                        </a:rPr>
                        <a:t>-123.456 -&gt; -120</a:t>
                      </a:r>
                    </a:p>
                  </a:txBody>
                  <a:tcPr marL="76200" marR="76200" marT="57150" marB="57150" anchor="ctr">
                    <a:lnL w="12700" cap="flat" cmpd="sng" algn="ctr">
                      <a:solidFill>
                        <a:srgbClr val="60C720"/>
                      </a:solidFill>
                      <a:prstDash val="solid"/>
                      <a:round/>
                      <a:headEnd type="none" w="med" len="med"/>
                      <a:tailEnd type="none" w="med" len="med"/>
                    </a:lnL>
                    <a:lnR w="12700" cap="flat" cmpd="sng" algn="ctr">
                      <a:solidFill>
                        <a:srgbClr val="60C720"/>
                      </a:solidFill>
                      <a:prstDash val="solid"/>
                      <a:round/>
                      <a:headEnd type="none" w="med" len="med"/>
                      <a:tailEnd type="none" w="med" len="med"/>
                    </a:lnR>
                    <a:lnT w="4763" cap="flat" cmpd="sng" algn="ctr">
                      <a:solidFill>
                        <a:srgbClr val="60C720"/>
                      </a:solidFill>
                      <a:prstDash val="solid"/>
                      <a:round/>
                      <a:headEnd type="none" w="med" len="med"/>
                      <a:tailEnd type="none" w="med" len="med"/>
                    </a:lnT>
                    <a:lnB w="12700" cap="flat" cmpd="sng" algn="ctr">
                      <a:solidFill>
                        <a:srgbClr val="60C720"/>
                      </a:solidFill>
                      <a:prstDash val="solid"/>
                      <a:round/>
                      <a:headEnd type="none" w="med" len="med"/>
                      <a:tailEnd type="none" w="med" len="med"/>
                    </a:lnB>
                    <a:solidFill>
                      <a:srgbClr val="FFFFFF"/>
                    </a:solidFill>
                  </a:tcPr>
                </a:tc>
                <a:extLst>
                  <a:ext uri="{0D108BD9-81ED-4DB2-BD59-A6C34878D82A}">
                    <a16:rowId xmlns:a16="http://schemas.microsoft.com/office/drawing/2014/main" xmlns="" val="836649370"/>
                  </a:ext>
                </a:extLst>
              </a:tr>
            </a:tbl>
          </a:graphicData>
        </a:graphic>
      </p:graphicFrame>
    </p:spTree>
    <p:extLst>
      <p:ext uri="{BB962C8B-B14F-4D97-AF65-F5344CB8AC3E}">
        <p14:creationId xmlns:p14="http://schemas.microsoft.com/office/powerpoint/2010/main" xmlns="" val="183325491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545929" cy="1200329"/>
          </a:xfrm>
          <a:prstGeom prst="rect">
            <a:avLst/>
          </a:prstGeom>
        </p:spPr>
        <p:txBody>
          <a:bodyPr wrap="none">
            <a:spAutoFit/>
          </a:bodyPr>
          <a:lstStyle/>
          <a:p>
            <a:pPr algn="l"/>
            <a:r>
              <a:rPr lang="en-US" sz="7200" dirty="0" smtClean="0">
                <a:latin typeface="+mn-lt"/>
                <a:cs typeface="Courier New" panose="02070309020205020404" pitchFamily="49" charset="0"/>
              </a:rPr>
              <a:t>List Bound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6" name="Rectangle 5"/>
          <p:cNvSpPr/>
          <p:nvPr/>
        </p:nvSpPr>
        <p:spPr>
          <a:xfrm>
            <a:off x="5416062" y="6272865"/>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a:solidFill>
                  <a:srgbClr val="FFFFFF"/>
                </a:solidFill>
                <a:latin typeface="Calibri" panose="020F0502020204030204" pitchFamily="34" charset="0"/>
                <a:ea typeface="+mn-ea"/>
                <a:cs typeface="Calibri" panose="020F0502020204030204" pitchFamily="34" charset="0"/>
                <a:sym typeface="Helvetica Neue Medium"/>
              </a:rPr>
              <a:t>Repeater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0" name="Rectangle 9"/>
          <p:cNvSpPr/>
          <p:nvPr/>
        </p:nvSpPr>
        <p:spPr>
          <a:xfrm>
            <a:off x="10575537" y="6272865"/>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DataList</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1" name="Rectangle 10"/>
          <p:cNvSpPr/>
          <p:nvPr/>
        </p:nvSpPr>
        <p:spPr>
          <a:xfrm>
            <a:off x="15735012" y="6272864"/>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err="1" smtClean="0">
                <a:solidFill>
                  <a:srgbClr val="FFFFFF"/>
                </a:solidFill>
                <a:latin typeface="Calibri" panose="020F0502020204030204" pitchFamily="34" charset="0"/>
                <a:ea typeface="+mn-ea"/>
                <a:cs typeface="Calibri" panose="020F0502020204030204" pitchFamily="34" charset="0"/>
                <a:sym typeface="Helvetica Neue Medium"/>
              </a:rPr>
              <a:t>DataGrid</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Tree>
    <p:extLst>
      <p:ext uri="{BB962C8B-B14F-4D97-AF65-F5344CB8AC3E}">
        <p14:creationId xmlns:p14="http://schemas.microsoft.com/office/powerpoint/2010/main" xmlns="" val="308547800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545929" cy="1200329"/>
          </a:xfrm>
          <a:prstGeom prst="rect">
            <a:avLst/>
          </a:prstGeom>
        </p:spPr>
        <p:txBody>
          <a:bodyPr wrap="none">
            <a:spAutoFit/>
          </a:bodyPr>
          <a:lstStyle/>
          <a:p>
            <a:pPr algn="l"/>
            <a:r>
              <a:rPr lang="en-US" sz="7200" dirty="0" smtClean="0">
                <a:latin typeface="+mn-lt"/>
                <a:cs typeface="Courier New" panose="02070309020205020404" pitchFamily="49" charset="0"/>
              </a:rPr>
              <a:t>List Bound </a:t>
            </a:r>
            <a:r>
              <a:rPr lang="en-US" sz="7200" dirty="0">
                <a:latin typeface="+mn-lt"/>
                <a:cs typeface="Courier New" panose="02070309020205020404" pitchFamily="49" charset="0"/>
              </a:rPr>
              <a:t>C</a:t>
            </a:r>
            <a:r>
              <a:rPr lang="en-US" sz="7200" dirty="0" smtClean="0">
                <a:latin typeface="+mn-lt"/>
                <a:cs typeface="Courier New" panose="02070309020205020404" pitchFamily="49" charset="0"/>
              </a:rPr>
              <a:t>ontrol</a:t>
            </a:r>
            <a:endParaRPr lang="en-US" sz="7200" dirty="0">
              <a:latin typeface="+mn-lt"/>
              <a:cs typeface="Courier New" panose="02070309020205020404" pitchFamily="49" charset="0"/>
            </a:endParaRPr>
          </a:p>
        </p:txBody>
      </p:sp>
      <p:sp>
        <p:nvSpPr>
          <p:cNvPr id="6" name="Rectangle 5"/>
          <p:cNvSpPr/>
          <p:nvPr/>
        </p:nvSpPr>
        <p:spPr>
          <a:xfrm>
            <a:off x="3510668" y="2931788"/>
            <a:ext cx="4056184"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a:solidFill>
                  <a:srgbClr val="FFFFFF"/>
                </a:solidFill>
                <a:latin typeface="Calibri" panose="020F0502020204030204" pitchFamily="34" charset="0"/>
                <a:ea typeface="+mn-ea"/>
                <a:cs typeface="Calibri" panose="020F0502020204030204" pitchFamily="34" charset="0"/>
                <a:sym typeface="Helvetica Neue Medium"/>
              </a:rPr>
              <a:t>Repeater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4" name="Rectangle 3"/>
          <p:cNvSpPr/>
          <p:nvPr/>
        </p:nvSpPr>
        <p:spPr>
          <a:xfrm>
            <a:off x="3610977" y="4118468"/>
            <a:ext cx="21322589" cy="9017853"/>
          </a:xfrm>
          <a:prstGeom prst="rect">
            <a:avLst/>
          </a:prstGeom>
        </p:spPr>
        <p:txBody>
          <a:bodyPr wrap="square">
            <a:spAutoFit/>
          </a:bodyPr>
          <a:lstStyle/>
          <a:p>
            <a:pPr algn="l"/>
            <a:r>
              <a:rPr lang="en-US" sz="2000" b="0" dirty="0">
                <a:latin typeface="Consolas" panose="020B0609020204030204" pitchFamily="49" charset="0"/>
              </a:rPr>
              <a:t>&lt;</a:t>
            </a:r>
            <a:r>
              <a:rPr lang="en-US" sz="2000" b="0" dirty="0" err="1">
                <a:latin typeface="Consolas" panose="020B0609020204030204" pitchFamily="49" charset="0"/>
              </a:rPr>
              <a:t>ItemTemplate</a:t>
            </a:r>
            <a:r>
              <a:rPr lang="en-US" sz="2000" b="0" dirty="0">
                <a:latin typeface="Consolas" panose="020B0609020204030204" pitchFamily="49" charset="0"/>
              </a:rPr>
              <a:t>&gt;</a:t>
            </a:r>
          </a:p>
          <a:p>
            <a:pPr algn="l"/>
            <a:r>
              <a:rPr lang="en-US" sz="2000" b="0" dirty="0">
                <a:latin typeface="Consolas" panose="020B0609020204030204" pitchFamily="49" charset="0"/>
              </a:rPr>
              <a:t>                &lt;table style="</a:t>
            </a:r>
            <a:r>
              <a:rPr lang="en-US" sz="2000" b="0" dirty="0" err="1">
                <a:latin typeface="Consolas" panose="020B0609020204030204" pitchFamily="49" charset="0"/>
              </a:rPr>
              <a:t>background-color:azure</a:t>
            </a:r>
            <a:r>
              <a:rPr lang="en-US" sz="2000" b="0" dirty="0">
                <a:latin typeface="Consolas" panose="020B0609020204030204" pitchFamily="49" charset="0"/>
              </a:rPr>
              <a:t>"&gt;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 style="width:200px"  &gt;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ID="Label1"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("Name")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a:t>
            </a:r>
          </a:p>
          <a:p>
            <a:pPr algn="l"/>
            <a:r>
              <a:rPr lang="en-US" sz="2000" b="0" dirty="0">
                <a:latin typeface="Consolas" panose="020B0609020204030204" pitchFamily="49" charset="0"/>
              </a:rPr>
              <a:t>                            </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&lt;table style="</a:t>
            </a:r>
            <a:r>
              <a:rPr lang="en-US" sz="2000" b="0" dirty="0" err="1">
                <a:latin typeface="Consolas" panose="020B0609020204030204" pitchFamily="49" charset="0"/>
              </a:rPr>
              <a:t>background-color:cornsilk</a:t>
            </a:r>
            <a:r>
              <a:rPr lang="en-US" sz="2000" b="0" dirty="0">
                <a:latin typeface="Consolas" panose="020B0609020204030204" pitchFamily="49" charset="0"/>
              </a:rPr>
              <a:t>; width:300px"&gt;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&lt;td&gt;Intake:&lt;/td&gt;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ID="Label2"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("Intake")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&lt;td&gt;Alias:&lt;/td&gt;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ID="Label3"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("Alias")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&lt;td&gt;Start:&lt;/td&gt;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asp:Label</a:t>
            </a:r>
            <a:r>
              <a:rPr lang="en-US" sz="2000" b="0" dirty="0">
                <a:latin typeface="Consolas" panose="020B0609020204030204" pitchFamily="49" charset="0"/>
              </a:rPr>
              <a:t> ID="Label4" </a:t>
            </a:r>
            <a:r>
              <a:rPr lang="en-US" sz="2000" b="0" dirty="0" err="1">
                <a:latin typeface="Consolas" panose="020B0609020204030204" pitchFamily="49" charset="0"/>
              </a:rPr>
              <a:t>runat</a:t>
            </a:r>
            <a:r>
              <a:rPr lang="en-US" sz="2000" b="0" dirty="0">
                <a:latin typeface="Consolas" panose="020B0609020204030204" pitchFamily="49" charset="0"/>
              </a:rPr>
              <a:t>="server" Text=</a:t>
            </a:r>
            <a:r>
              <a:rPr lang="en-US" sz="2000" dirty="0">
                <a:latin typeface="Consolas" panose="020B0609020204030204" pitchFamily="49" charset="0"/>
              </a:rPr>
              <a:t>'&lt;%#</a:t>
            </a:r>
            <a:r>
              <a:rPr lang="en-US" sz="2000" dirty="0" err="1">
                <a:latin typeface="Consolas" panose="020B0609020204030204" pitchFamily="49" charset="0"/>
              </a:rPr>
              <a:t>Eval</a:t>
            </a:r>
            <a:r>
              <a:rPr lang="en-US" sz="2000" dirty="0">
                <a:latin typeface="Consolas" panose="020B0609020204030204" pitchFamily="49" charset="0"/>
              </a:rPr>
              <a:t>("</a:t>
            </a:r>
            <a:r>
              <a:rPr lang="en-US" sz="2000" dirty="0" err="1">
                <a:latin typeface="Consolas" panose="020B0609020204030204" pitchFamily="49" charset="0"/>
              </a:rPr>
              <a:t>StartDate</a:t>
            </a:r>
            <a:r>
              <a:rPr lang="en-US" sz="2000" dirty="0">
                <a:latin typeface="Consolas" panose="020B0609020204030204" pitchFamily="49" charset="0"/>
              </a:rPr>
              <a:t>") %&gt;'</a:t>
            </a:r>
            <a:r>
              <a:rPr lang="en-US" sz="2000" b="0" dirty="0">
                <a:latin typeface="Consolas" panose="020B0609020204030204" pitchFamily="49" charset="0"/>
              </a:rPr>
              <a:t>&gt;&lt;/</a:t>
            </a:r>
            <a:r>
              <a:rPr lang="en-US" sz="2000" b="0" dirty="0" err="1">
                <a:latin typeface="Consolas" panose="020B0609020204030204" pitchFamily="49" charset="0"/>
              </a:rPr>
              <a:t>asp:Label</a:t>
            </a:r>
            <a:r>
              <a:rPr lang="en-US" sz="2000" b="0" dirty="0">
                <a:latin typeface="Consolas" panose="020B0609020204030204" pitchFamily="49" charset="0"/>
              </a:rPr>
              <a:t>&gt;&lt;/td&gt;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&lt;/table&gt;</a:t>
            </a:r>
          </a:p>
          <a:p>
            <a:pPr algn="l"/>
            <a:r>
              <a:rPr lang="en-US" sz="2000" b="0" dirty="0">
                <a:latin typeface="Consolas" panose="020B0609020204030204" pitchFamily="49" charset="0"/>
              </a:rPr>
              <a:t>                        &lt;/td&gt;</a:t>
            </a:r>
          </a:p>
          <a:p>
            <a:pPr algn="l"/>
            <a:r>
              <a:rPr lang="en-US" sz="2000" b="0" dirty="0">
                <a:latin typeface="Consolas" panose="020B0609020204030204" pitchFamily="49" charset="0"/>
              </a:rPr>
              <a:t>                    &lt;/</a:t>
            </a:r>
            <a:r>
              <a:rPr lang="en-US" sz="2000" b="0" dirty="0" err="1">
                <a:latin typeface="Consolas" panose="020B0609020204030204" pitchFamily="49" charset="0"/>
              </a:rPr>
              <a:t>tr</a:t>
            </a:r>
            <a:r>
              <a:rPr lang="en-US" sz="2000" b="0" dirty="0">
                <a:latin typeface="Consolas" panose="020B0609020204030204" pitchFamily="49" charset="0"/>
              </a:rPr>
              <a:t>&gt;</a:t>
            </a:r>
          </a:p>
          <a:p>
            <a:pPr algn="l"/>
            <a:r>
              <a:rPr lang="en-US" sz="2000" b="0" dirty="0">
                <a:latin typeface="Consolas" panose="020B0609020204030204" pitchFamily="49" charset="0"/>
              </a:rPr>
              <a:t>                &lt;/table&gt;</a:t>
            </a:r>
          </a:p>
          <a:p>
            <a:pPr algn="l"/>
            <a:r>
              <a:rPr lang="en-US" sz="2000" b="0" dirty="0" smtClean="0">
                <a:latin typeface="Consolas" panose="020B0609020204030204" pitchFamily="49" charset="0"/>
              </a:rPr>
              <a:t>&lt;/</a:t>
            </a:r>
            <a:r>
              <a:rPr lang="en-US" sz="2000" b="0" dirty="0" err="1">
                <a:latin typeface="Consolas" panose="020B0609020204030204" pitchFamily="49" charset="0"/>
              </a:rPr>
              <a:t>ItemTemplate</a:t>
            </a:r>
            <a:r>
              <a:rPr lang="en-US" sz="2000" b="0" dirty="0">
                <a:latin typeface="Consolas" panose="020B0609020204030204" pitchFamily="49" charset="0"/>
              </a:rPr>
              <a:t>&gt;</a:t>
            </a:r>
          </a:p>
        </p:txBody>
      </p:sp>
    </p:spTree>
    <p:extLst>
      <p:ext uri="{BB962C8B-B14F-4D97-AF65-F5344CB8AC3E}">
        <p14:creationId xmlns:p14="http://schemas.microsoft.com/office/powerpoint/2010/main" xmlns="" val="223029631"/>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135560" cy="1200329"/>
          </a:xfrm>
          <a:prstGeom prst="rect">
            <a:avLst/>
          </a:prstGeom>
        </p:spPr>
        <p:txBody>
          <a:bodyPr wrap="none">
            <a:spAutoFit/>
          </a:bodyPr>
          <a:lstStyle/>
          <a:p>
            <a:pPr algn="l"/>
            <a:r>
              <a:rPr lang="en-US" sz="7200" dirty="0" smtClean="0">
                <a:latin typeface="+mn-lt"/>
                <a:cs typeface="Courier New" panose="02070309020205020404" pitchFamily="49" charset="0"/>
              </a:rPr>
              <a:t>Validation Control</a:t>
            </a:r>
            <a:endParaRPr lang="en-US" sz="7200" dirty="0">
              <a:latin typeface="+mn-lt"/>
              <a:cs typeface="Courier New" panose="02070309020205020404" pitchFamily="49" charset="0"/>
            </a:endParaRPr>
          </a:p>
        </p:txBody>
      </p:sp>
      <p:sp>
        <p:nvSpPr>
          <p:cNvPr id="6" name="Rectangle 5"/>
          <p:cNvSpPr/>
          <p:nvPr/>
        </p:nvSpPr>
        <p:spPr>
          <a:xfrm>
            <a:off x="6486849" y="5765656"/>
            <a:ext cx="7048601"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Required Field Validator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9" name="Rectangle 8"/>
          <p:cNvSpPr/>
          <p:nvPr/>
        </p:nvSpPr>
        <p:spPr>
          <a:xfrm>
            <a:off x="14151501" y="5765656"/>
            <a:ext cx="5912881"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Range Validator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0" name="Rectangle 9"/>
          <p:cNvSpPr/>
          <p:nvPr/>
        </p:nvSpPr>
        <p:spPr>
          <a:xfrm>
            <a:off x="6486849" y="7442735"/>
            <a:ext cx="4567503"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RE Validator</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
        <p:nvSpPr>
          <p:cNvPr id="11" name="Rectangle 10"/>
          <p:cNvSpPr/>
          <p:nvPr/>
        </p:nvSpPr>
        <p:spPr>
          <a:xfrm>
            <a:off x="12514900" y="7442735"/>
            <a:ext cx="7549482" cy="913711"/>
          </a:xfrm>
          <a:prstGeom prst="rect">
            <a:avLst/>
          </a:prstGeom>
          <a:solidFill>
            <a:srgbClr val="00B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5000" dirty="0" smtClean="0">
                <a:solidFill>
                  <a:srgbClr val="FFFFFF"/>
                </a:solidFill>
                <a:latin typeface="Calibri" panose="020F0502020204030204" pitchFamily="34" charset="0"/>
                <a:ea typeface="+mn-ea"/>
                <a:cs typeface="Calibri" panose="020F0502020204030204" pitchFamily="34" charset="0"/>
                <a:sym typeface="Helvetica Neue Medium"/>
              </a:rPr>
              <a:t>Compare Validator </a:t>
            </a:r>
            <a:endParaRPr kumimoji="0" lang="en-US" sz="5000" i="0" u="none" strike="noStrike" cap="none" spc="0" normalizeH="0" baseline="0" dirty="0">
              <a:ln>
                <a:noFill/>
              </a:ln>
              <a:solidFill>
                <a:srgbClr val="FFFFFF"/>
              </a:solidFill>
              <a:effectLst/>
              <a:uFillTx/>
              <a:latin typeface="Calibri" panose="020F0502020204030204" pitchFamily="34" charset="0"/>
              <a:ea typeface="+mn-ea"/>
              <a:cs typeface="Calibri" panose="020F0502020204030204" pitchFamily="34" charset="0"/>
              <a:sym typeface="Helvetica Neue Medium"/>
            </a:endParaRPr>
          </a:p>
        </p:txBody>
      </p:sp>
    </p:spTree>
    <p:extLst>
      <p:ext uri="{BB962C8B-B14F-4D97-AF65-F5344CB8AC3E}">
        <p14:creationId xmlns:p14="http://schemas.microsoft.com/office/powerpoint/2010/main" xmlns="" val="468421705"/>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10802957" cy="1200329"/>
          </a:xfrm>
          <a:prstGeom prst="rect">
            <a:avLst/>
          </a:prstGeom>
        </p:spPr>
        <p:txBody>
          <a:bodyPr wrap="none">
            <a:spAutoFit/>
          </a:bodyPr>
          <a:lstStyle/>
          <a:p>
            <a:pPr algn="l"/>
            <a:r>
              <a:rPr lang="en-US" sz="7200" dirty="0">
                <a:latin typeface="+mn-lt"/>
                <a:cs typeface="Courier New" panose="02070309020205020404" pitchFamily="49" charset="0"/>
              </a:rPr>
              <a:t>Required Field Validator</a:t>
            </a:r>
          </a:p>
        </p:txBody>
      </p:sp>
      <p:graphicFrame>
        <p:nvGraphicFramePr>
          <p:cNvPr id="3" name="Table 2"/>
          <p:cNvGraphicFramePr>
            <a:graphicFrameLocks noGrp="1"/>
          </p:cNvGraphicFramePr>
          <p:nvPr>
            <p:extLst>
              <p:ext uri="{D42A27DB-BD31-4B8C-83A1-F6EECF244321}">
                <p14:modId xmlns:p14="http://schemas.microsoft.com/office/powerpoint/2010/main" xmlns="" val="1169461474"/>
              </p:ext>
            </p:extLst>
          </p:nvPr>
        </p:nvGraphicFramePr>
        <p:xfrm>
          <a:off x="3510668" y="3048000"/>
          <a:ext cx="20873332" cy="7321793"/>
        </p:xfrm>
        <a:graphic>
          <a:graphicData uri="http://schemas.openxmlformats.org/drawingml/2006/table">
            <a:tbl>
              <a:tblPr/>
              <a:tblGrid>
                <a:gridCol w="4800994">
                  <a:extLst>
                    <a:ext uri="{9D8B030D-6E8A-4147-A177-3AD203B41FA5}">
                      <a16:colId xmlns:a16="http://schemas.microsoft.com/office/drawing/2014/main" xmlns="" val="3255405701"/>
                    </a:ext>
                  </a:extLst>
                </a:gridCol>
                <a:gridCol w="16072338">
                  <a:extLst>
                    <a:ext uri="{9D8B030D-6E8A-4147-A177-3AD203B41FA5}">
                      <a16:colId xmlns:a16="http://schemas.microsoft.com/office/drawing/2014/main" xmlns="" val="1095636742"/>
                    </a:ext>
                  </a:extLst>
                </a:gridCol>
              </a:tblGrid>
              <a:tr h="1482966">
                <a:tc gridSpan="2">
                  <a:txBody>
                    <a:bodyPr/>
                    <a:lstStyle/>
                    <a:p>
                      <a:pPr algn="l" fontAlgn="t"/>
                      <a:r>
                        <a:rPr lang="en-US" sz="6600" b="1" dirty="0" smtClean="0">
                          <a:effectLst/>
                          <a:latin typeface="Calibri" panose="020F0502020204030204" pitchFamily="34" charset="0"/>
                          <a:cs typeface="Calibri" panose="020F0502020204030204" pitchFamily="34" charset="0"/>
                        </a:rPr>
                        <a:t>Properties</a:t>
                      </a:r>
                      <a:endParaRPr lang="en-US" sz="4500" b="1"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fontAlgn="t"/>
                      <a:endParaRPr lang="en-US" sz="4500" dirty="0">
                        <a:effectLst/>
                        <a:latin typeface="Calibri" panose="020F0502020204030204" pitchFamily="34" charset="0"/>
                        <a:cs typeface="Calibri" panose="020F0502020204030204" pitchFamily="34" charset="0"/>
                      </a:endParaRPr>
                    </a:p>
                  </a:txBody>
                  <a:tcPr marT="66675" marB="66675" anchor="ctr">
                    <a:lnL w="12700" cap="flat" cmpd="sng" algn="ctr">
                      <a:solidFill>
                        <a:srgbClr val="40DC3C"/>
                      </a:solidFill>
                      <a:prstDash val="solid"/>
                      <a:round/>
                      <a:headEnd type="none" w="med" len="med"/>
                      <a:tailEnd type="none" w="med" len="med"/>
                    </a:lnL>
                    <a:lnR w="12700" cap="flat" cmpd="sng" algn="ctr">
                      <a:solidFill>
                        <a:srgbClr val="40DC3C"/>
                      </a:solidFill>
                      <a:prstDash val="solid"/>
                      <a:round/>
                      <a:headEnd type="none" w="med" len="med"/>
                      <a:tailEnd type="none" w="med" len="med"/>
                    </a:lnR>
                    <a:lnT w="4763" cap="flat" cmpd="sng" algn="ctr">
                      <a:solidFill>
                        <a:srgbClr val="40DC3C"/>
                      </a:solidFill>
                      <a:prstDash val="solid"/>
                      <a:round/>
                      <a:headEnd type="none" w="med" len="med"/>
                      <a:tailEnd type="none" w="med" len="med"/>
                    </a:lnT>
                    <a:lnB w="4763" cap="flat" cmpd="sng" algn="ctr">
                      <a:solidFill>
                        <a:srgbClr val="40DC3C"/>
                      </a:solidFill>
                      <a:prstDash val="solid"/>
                      <a:round/>
                      <a:headEnd type="none" w="med" len="med"/>
                      <a:tailEnd type="none" w="med" len="med"/>
                    </a:lnB>
                  </a:tcPr>
                </a:tc>
                <a:extLst>
                  <a:ext uri="{0D108BD9-81ED-4DB2-BD59-A6C34878D82A}">
                    <a16:rowId xmlns:a16="http://schemas.microsoft.com/office/drawing/2014/main" xmlns="" val="2402100767"/>
                  </a:ext>
                </a:extLst>
              </a:tr>
              <a:tr h="1323977">
                <a:tc>
                  <a:txBody>
                    <a:bodyPr/>
                    <a:lstStyle/>
                    <a:p>
                      <a:pPr algn="l" fontAlgn="t"/>
                      <a:r>
                        <a:rPr lang="en-US" sz="4500" u="none" strike="noStrike" dirty="0">
                          <a:effectLst/>
                          <a:latin typeface="Calibri" panose="020F0502020204030204" pitchFamily="34" charset="0"/>
                          <a:cs typeface="Calibri" panose="020F0502020204030204" pitchFamily="34" charset="0"/>
                        </a:rPr>
                        <a:t>ControlToValidate</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input control to validate.</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48355338"/>
                  </a:ext>
                </a:extLst>
              </a:tr>
              <a:tr h="1323977">
                <a:tc>
                  <a:txBody>
                    <a:bodyPr/>
                    <a:lstStyle/>
                    <a:p>
                      <a:pPr algn="l" fontAlgn="t"/>
                      <a:r>
                        <a:rPr lang="en-US" sz="4500" u="none" strike="noStrike" dirty="0">
                          <a:effectLst/>
                          <a:latin typeface="Calibri" panose="020F0502020204030204" pitchFamily="34" charset="0"/>
                          <a:cs typeface="Calibri" panose="020F0502020204030204" pitchFamily="34" charset="0"/>
                        </a:rPr>
                        <a:t>Text</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text displayed in the validation control when validation fails.</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746754942"/>
                  </a:ext>
                </a:extLst>
              </a:tr>
              <a:tr h="1323977">
                <a:tc>
                  <a:txBody>
                    <a:bodyPr/>
                    <a:lstStyle/>
                    <a:p>
                      <a:pPr algn="l" fontAlgn="t"/>
                      <a:r>
                        <a:rPr lang="en-US" sz="4500" u="none" strike="noStrike" dirty="0">
                          <a:effectLst/>
                          <a:latin typeface="Calibri" panose="020F0502020204030204" pitchFamily="34" charset="0"/>
                          <a:cs typeface="Calibri" panose="020F0502020204030204" pitchFamily="34" charset="0"/>
                        </a:rPr>
                        <a:t>ValidationGroup</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name of the validation group to which this validation control belongs.</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4763"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797475084"/>
                  </a:ext>
                </a:extLst>
              </a:tr>
              <a:tr h="1323977">
                <a:tc>
                  <a:txBody>
                    <a:bodyPr/>
                    <a:lstStyle/>
                    <a:p>
                      <a:pPr algn="l" fontAlgn="t"/>
                      <a:r>
                        <a:rPr lang="en-US" sz="4500" u="none" strike="noStrike" dirty="0" smtClean="0">
                          <a:effectLst/>
                          <a:latin typeface="Calibri" panose="020F0502020204030204" pitchFamily="34" charset="0"/>
                          <a:cs typeface="Calibri" panose="020F0502020204030204" pitchFamily="34" charset="0"/>
                        </a:rPr>
                        <a:t>ErrorMessage</a:t>
                      </a:r>
                      <a:endParaRPr lang="en-US" sz="4500" dirty="0">
                        <a:effectLst/>
                        <a:latin typeface="Calibri" panose="020F0502020204030204" pitchFamily="34" charset="0"/>
                        <a:cs typeface="Calibri" panose="020F0502020204030204" pitchFamily="34" charset="0"/>
                      </a:endParaRPr>
                    </a:p>
                  </a:txBody>
                  <a:tcPr marR="133350"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4500" dirty="0">
                          <a:effectLst/>
                          <a:latin typeface="Calibri" panose="020F0502020204030204" pitchFamily="34" charset="0"/>
                          <a:cs typeface="Calibri" panose="020F0502020204030204" pitchFamily="34" charset="0"/>
                        </a:rPr>
                        <a:t>Gets or sets the text for the error message displayed in a </a:t>
                      </a:r>
                      <a:r>
                        <a:rPr lang="en-US" sz="4500" b="0" u="none" dirty="0">
                          <a:effectLst/>
                          <a:latin typeface="Calibri" panose="020F0502020204030204" pitchFamily="34" charset="0"/>
                          <a:cs typeface="Calibri" panose="020F0502020204030204" pitchFamily="34" charset="0"/>
                        </a:rPr>
                        <a:t>ValidationSummary</a:t>
                      </a:r>
                      <a:r>
                        <a:rPr lang="en-US" sz="4500" dirty="0">
                          <a:effectLst/>
                          <a:latin typeface="Calibri" panose="020F0502020204030204" pitchFamily="34" charset="0"/>
                          <a:cs typeface="Calibri" panose="020F0502020204030204" pitchFamily="34" charset="0"/>
                        </a:rPr>
                        <a:t> control when validation fails.</a:t>
                      </a:r>
                    </a:p>
                  </a:txBody>
                  <a:tcPr marT="66675" marB="6667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4763"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270644254"/>
                  </a:ext>
                </a:extLst>
              </a:tr>
            </a:tbl>
          </a:graphicData>
        </a:graphic>
      </p:graphicFrame>
    </p:spTree>
    <p:extLst>
      <p:ext uri="{BB962C8B-B14F-4D97-AF65-F5344CB8AC3E}">
        <p14:creationId xmlns:p14="http://schemas.microsoft.com/office/powerpoint/2010/main" xmlns="" val="2191355740"/>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10802957" cy="1200329"/>
          </a:xfrm>
          <a:prstGeom prst="rect">
            <a:avLst/>
          </a:prstGeom>
        </p:spPr>
        <p:txBody>
          <a:bodyPr wrap="none">
            <a:spAutoFit/>
          </a:bodyPr>
          <a:lstStyle/>
          <a:p>
            <a:pPr algn="l"/>
            <a:r>
              <a:rPr lang="en-US" sz="7200" dirty="0">
                <a:latin typeface="+mn-lt"/>
                <a:cs typeface="Courier New" panose="02070309020205020404" pitchFamily="49" charset="0"/>
              </a:rPr>
              <a:t>Required Field Validator</a:t>
            </a:r>
          </a:p>
        </p:txBody>
      </p:sp>
      <p:sp>
        <p:nvSpPr>
          <p:cNvPr id="4" name="Rectangle 3"/>
          <p:cNvSpPr/>
          <p:nvPr/>
        </p:nvSpPr>
        <p:spPr>
          <a:xfrm>
            <a:off x="4044462" y="5580728"/>
            <a:ext cx="20257476" cy="6740307"/>
          </a:xfrm>
          <a:prstGeom prst="rect">
            <a:avLst/>
          </a:prstGeom>
        </p:spPr>
        <p:txBody>
          <a:bodyPr wrap="square">
            <a:spAutoFit/>
          </a:bodyPr>
          <a:lstStyle/>
          <a:p>
            <a:pPr algn="l"/>
            <a:r>
              <a:rPr lang="en-US" sz="4800" b="0" dirty="0">
                <a:latin typeface="Consolas" panose="020B0609020204030204" pitchFamily="49" charset="0"/>
              </a:rPr>
              <a:t> </a:t>
            </a:r>
            <a:r>
              <a:rPr lang="en-US" sz="4800" b="0" dirty="0">
                <a:solidFill>
                  <a:srgbClr val="0000FF"/>
                </a:solidFill>
                <a:latin typeface="Consolas" panose="020B0609020204030204" pitchFamily="49" charset="0"/>
              </a:rPr>
              <a:t>&lt;</a:t>
            </a:r>
            <a:r>
              <a:rPr lang="en-US" sz="4800" b="0" dirty="0" err="1">
                <a:solidFill>
                  <a:srgbClr val="800000"/>
                </a:solidFill>
                <a:latin typeface="Consolas" panose="020B0609020204030204" pitchFamily="49" charset="0"/>
              </a:rPr>
              <a:t>asp</a:t>
            </a:r>
            <a:r>
              <a:rPr lang="en-US" sz="4800" b="0" dirty="0" err="1">
                <a:solidFill>
                  <a:srgbClr val="0000FF"/>
                </a:solidFill>
                <a:latin typeface="Consolas" panose="020B0609020204030204" pitchFamily="49" charset="0"/>
              </a:rPr>
              <a:t>:</a:t>
            </a:r>
            <a:r>
              <a:rPr lang="en-US" sz="4800" b="0" dirty="0" err="1">
                <a:solidFill>
                  <a:srgbClr val="800000"/>
                </a:solidFill>
                <a:latin typeface="Consolas" panose="020B0609020204030204" pitchFamily="49" charset="0"/>
              </a:rPr>
              <a:t>RequiredFieldValidator</a:t>
            </a:r>
            <a:r>
              <a:rPr lang="en-US" sz="4800" b="0" dirty="0">
                <a:latin typeface="Consolas" panose="020B0609020204030204" pitchFamily="49" charset="0"/>
              </a:rPr>
              <a:t> </a:t>
            </a:r>
            <a:r>
              <a:rPr lang="en-US" sz="4800" b="0" dirty="0">
                <a:solidFill>
                  <a:srgbClr val="FF0000"/>
                </a:solidFill>
                <a:latin typeface="Consolas" panose="020B0609020204030204" pitchFamily="49" charset="0"/>
              </a:rPr>
              <a:t>ID</a:t>
            </a:r>
            <a:r>
              <a:rPr lang="en-US" sz="4800" b="0" dirty="0">
                <a:solidFill>
                  <a:srgbClr val="0000FF"/>
                </a:solidFill>
                <a:latin typeface="Consolas" panose="020B0609020204030204" pitchFamily="49" charset="0"/>
              </a:rPr>
              <a:t>="RequiredFieldValidator1"</a:t>
            </a:r>
            <a:r>
              <a:rPr lang="en-US" sz="4800" b="0" dirty="0">
                <a:latin typeface="Consolas" panose="020B0609020204030204" pitchFamily="49" charset="0"/>
              </a:rPr>
              <a:t> </a:t>
            </a:r>
            <a:r>
              <a:rPr lang="en-US" sz="4800" b="0" dirty="0" smtClean="0">
                <a:latin typeface="Consolas" panose="020B0609020204030204" pitchFamily="49" charset="0"/>
              </a:rPr>
              <a:t>			    	</a:t>
            </a:r>
            <a:r>
              <a:rPr lang="en-US" sz="4800" b="0" dirty="0" err="1" smtClean="0">
                <a:solidFill>
                  <a:srgbClr val="FF0000"/>
                </a:solidFill>
                <a:latin typeface="Consolas" panose="020B0609020204030204" pitchFamily="49" charset="0"/>
              </a:rPr>
              <a:t>runat</a:t>
            </a:r>
            <a:r>
              <a:rPr lang="en-US" sz="4800" b="0" dirty="0">
                <a:solidFill>
                  <a:srgbClr val="0000FF"/>
                </a:solidFill>
                <a:latin typeface="Consolas" panose="020B0609020204030204" pitchFamily="49" charset="0"/>
              </a:rPr>
              <a:t>="server"</a:t>
            </a:r>
            <a:r>
              <a:rPr lang="en-US" sz="4800" b="0" dirty="0">
                <a:latin typeface="Consolas" panose="020B0609020204030204" pitchFamily="49" charset="0"/>
              </a:rPr>
              <a:t> </a:t>
            </a:r>
          </a:p>
          <a:p>
            <a:pPr algn="l"/>
            <a:r>
              <a:rPr lang="en-US" sz="4800" b="0" dirty="0">
                <a:latin typeface="Consolas" panose="020B0609020204030204" pitchFamily="49" charset="0"/>
              </a:rPr>
              <a:t>            </a:t>
            </a:r>
            <a:r>
              <a:rPr lang="en-US" sz="4800" b="0" dirty="0" err="1">
                <a:solidFill>
                  <a:srgbClr val="FF0000"/>
                </a:solidFill>
                <a:latin typeface="Consolas" panose="020B0609020204030204" pitchFamily="49" charset="0"/>
              </a:rPr>
              <a:t>ControlToValidate</a:t>
            </a:r>
            <a:r>
              <a:rPr lang="en-US" sz="4800" b="0" dirty="0">
                <a:solidFill>
                  <a:srgbClr val="0000FF"/>
                </a:solidFill>
                <a:latin typeface="Consolas" panose="020B0609020204030204" pitchFamily="49" charset="0"/>
              </a:rPr>
              <a:t>="</a:t>
            </a:r>
            <a:r>
              <a:rPr lang="en-US" sz="4800" b="0" dirty="0" err="1">
                <a:solidFill>
                  <a:srgbClr val="0000FF"/>
                </a:solidFill>
                <a:latin typeface="Consolas" panose="020B0609020204030204" pitchFamily="49" charset="0"/>
              </a:rPr>
              <a:t>txtName</a:t>
            </a:r>
            <a:r>
              <a:rPr lang="en-US" sz="4800" b="0" dirty="0">
                <a:solidFill>
                  <a:srgbClr val="0000FF"/>
                </a:solidFill>
                <a:latin typeface="Consolas" panose="020B0609020204030204" pitchFamily="49" charset="0"/>
              </a:rPr>
              <a:t>"</a:t>
            </a:r>
            <a:r>
              <a:rPr lang="en-US" sz="4800" b="0" dirty="0">
                <a:latin typeface="Consolas" panose="020B0609020204030204" pitchFamily="49" charset="0"/>
              </a:rPr>
              <a:t> </a:t>
            </a:r>
          </a:p>
          <a:p>
            <a:pPr algn="l"/>
            <a:r>
              <a:rPr lang="en-US" sz="4800" b="0" dirty="0">
                <a:latin typeface="Consolas" panose="020B0609020204030204" pitchFamily="49" charset="0"/>
              </a:rPr>
              <a:t>            </a:t>
            </a:r>
            <a:r>
              <a:rPr lang="en-US" sz="4800" b="0" dirty="0" err="1">
                <a:solidFill>
                  <a:srgbClr val="FF0000"/>
                </a:solidFill>
                <a:latin typeface="Consolas" panose="020B0609020204030204" pitchFamily="49" charset="0"/>
              </a:rPr>
              <a:t>ForeColor</a:t>
            </a:r>
            <a:r>
              <a:rPr lang="en-US" sz="4800" b="0" dirty="0">
                <a:solidFill>
                  <a:srgbClr val="0000FF"/>
                </a:solidFill>
                <a:latin typeface="Consolas" panose="020B0609020204030204" pitchFamily="49" charset="0"/>
              </a:rPr>
              <a:t>="Red"</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FF0000"/>
                </a:solidFill>
                <a:latin typeface="Consolas" panose="020B0609020204030204" pitchFamily="49" charset="0"/>
              </a:rPr>
              <a:t>ToolTip</a:t>
            </a:r>
            <a:r>
              <a:rPr lang="en-US" sz="4800" b="0" dirty="0">
                <a:solidFill>
                  <a:srgbClr val="0000FF"/>
                </a:solidFill>
                <a:latin typeface="Consolas" panose="020B0609020204030204" pitchFamily="49" charset="0"/>
              </a:rPr>
              <a:t>="Please provide Details"</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FF0000"/>
                </a:solidFill>
                <a:latin typeface="Consolas" panose="020B0609020204030204" pitchFamily="49" charset="0"/>
              </a:rPr>
              <a:t>Text</a:t>
            </a:r>
            <a:r>
              <a:rPr lang="en-US" sz="4800" b="0" dirty="0">
                <a:solidFill>
                  <a:srgbClr val="0000FF"/>
                </a:solidFill>
                <a:latin typeface="Consolas" panose="020B0609020204030204" pitchFamily="49" charset="0"/>
              </a:rPr>
              <a:t>="*"</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FF0000"/>
                </a:solidFill>
                <a:latin typeface="Consolas" panose="020B0609020204030204" pitchFamily="49" charset="0"/>
              </a:rPr>
              <a:t>Display</a:t>
            </a:r>
            <a:r>
              <a:rPr lang="en-US" sz="4800" b="0" dirty="0">
                <a:solidFill>
                  <a:srgbClr val="0000FF"/>
                </a:solidFill>
                <a:latin typeface="Consolas" panose="020B0609020204030204" pitchFamily="49" charset="0"/>
              </a:rPr>
              <a:t>="Dynamic"</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err="1">
                <a:solidFill>
                  <a:srgbClr val="FF0000"/>
                </a:solidFill>
                <a:latin typeface="Consolas" panose="020B0609020204030204" pitchFamily="49" charset="0"/>
              </a:rPr>
              <a:t>ErrorMessage</a:t>
            </a:r>
            <a:r>
              <a:rPr lang="en-US" sz="4800" b="0" dirty="0">
                <a:solidFill>
                  <a:srgbClr val="0000FF"/>
                </a:solidFill>
                <a:latin typeface="Consolas" panose="020B0609020204030204" pitchFamily="49" charset="0"/>
              </a:rPr>
              <a:t>="Please enter Your Name"&gt;</a:t>
            </a:r>
            <a:endParaRPr lang="en-US" sz="4800" b="0" dirty="0">
              <a:latin typeface="Consolas" panose="020B0609020204030204" pitchFamily="49" charset="0"/>
            </a:endParaRPr>
          </a:p>
          <a:p>
            <a:pPr algn="l"/>
            <a:r>
              <a:rPr lang="en-US" sz="4800" b="0" dirty="0">
                <a:latin typeface="Consolas" panose="020B0609020204030204" pitchFamily="49" charset="0"/>
              </a:rPr>
              <a:t>        </a:t>
            </a:r>
            <a:r>
              <a:rPr lang="en-US" sz="4800" b="0" dirty="0">
                <a:solidFill>
                  <a:srgbClr val="0000FF"/>
                </a:solidFill>
                <a:latin typeface="Consolas" panose="020B0609020204030204" pitchFamily="49" charset="0"/>
              </a:rPr>
              <a:t>&lt;/</a:t>
            </a:r>
            <a:r>
              <a:rPr lang="en-US" sz="4800" b="0" dirty="0" err="1">
                <a:solidFill>
                  <a:srgbClr val="800000"/>
                </a:solidFill>
                <a:latin typeface="Consolas" panose="020B0609020204030204" pitchFamily="49" charset="0"/>
              </a:rPr>
              <a:t>asp</a:t>
            </a:r>
            <a:r>
              <a:rPr lang="en-US" sz="4800" b="0" dirty="0" err="1">
                <a:solidFill>
                  <a:srgbClr val="0000FF"/>
                </a:solidFill>
                <a:latin typeface="Consolas" panose="020B0609020204030204" pitchFamily="49" charset="0"/>
              </a:rPr>
              <a:t>:</a:t>
            </a:r>
            <a:r>
              <a:rPr lang="en-US" sz="4800" b="0" dirty="0" err="1">
                <a:solidFill>
                  <a:srgbClr val="800000"/>
                </a:solidFill>
                <a:latin typeface="Consolas" panose="020B0609020204030204" pitchFamily="49" charset="0"/>
              </a:rPr>
              <a:t>RequiredFieldValidator</a:t>
            </a:r>
            <a:r>
              <a:rPr lang="en-US" sz="4800" b="0" dirty="0">
                <a:solidFill>
                  <a:srgbClr val="0000FF"/>
                </a:solidFill>
                <a:latin typeface="Consolas" panose="020B0609020204030204" pitchFamily="49" charset="0"/>
              </a:rPr>
              <a:t>&gt;</a:t>
            </a:r>
            <a:endParaRPr lang="en-US" sz="4800" b="0" dirty="0"/>
          </a:p>
        </p:txBody>
      </p:sp>
    </p:spTree>
    <p:extLst>
      <p:ext uri="{BB962C8B-B14F-4D97-AF65-F5344CB8AC3E}">
        <p14:creationId xmlns:p14="http://schemas.microsoft.com/office/powerpoint/2010/main" xmlns="" val="1166779277"/>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212231" cy="1200329"/>
          </a:xfrm>
          <a:prstGeom prst="rect">
            <a:avLst/>
          </a:prstGeom>
        </p:spPr>
        <p:txBody>
          <a:bodyPr wrap="none">
            <a:spAutoFit/>
          </a:bodyPr>
          <a:lstStyle/>
          <a:p>
            <a:pPr algn="l"/>
            <a:r>
              <a:rPr lang="en-US" sz="7200" dirty="0" smtClean="0">
                <a:latin typeface="+mn-lt"/>
                <a:cs typeface="Courier New" panose="02070309020205020404" pitchFamily="49" charset="0"/>
              </a:rPr>
              <a:t>Range Validator</a:t>
            </a:r>
            <a:endParaRPr lang="en-US" sz="7200" dirty="0">
              <a:latin typeface="+mn-lt"/>
              <a:cs typeface="Courier New" panose="02070309020205020404" pitchFamily="49" charset="0"/>
            </a:endParaRPr>
          </a:p>
        </p:txBody>
      </p:sp>
      <p:sp>
        <p:nvSpPr>
          <p:cNvPr id="4" name="Rectangle 3"/>
          <p:cNvSpPr/>
          <p:nvPr/>
        </p:nvSpPr>
        <p:spPr>
          <a:xfrm>
            <a:off x="4044462" y="5580728"/>
            <a:ext cx="20257476" cy="6186309"/>
          </a:xfrm>
          <a:prstGeom prst="rect">
            <a:avLst/>
          </a:prstGeom>
        </p:spPr>
        <p:txBody>
          <a:bodyPr wrap="square">
            <a:spAutoFit/>
          </a:bodyPr>
          <a:lstStyle/>
          <a:p>
            <a:pPr algn="l"/>
            <a:r>
              <a:rPr lang="en-US" sz="4400" b="0" dirty="0">
                <a:latin typeface="Consolas" panose="020B0609020204030204" pitchFamily="49" charset="0"/>
              </a:rPr>
              <a:t> </a:t>
            </a:r>
            <a:r>
              <a:rPr lang="en-US" sz="4400" b="0" dirty="0">
                <a:solidFill>
                  <a:srgbClr val="0000FF"/>
                </a:solidFill>
                <a:latin typeface="Consolas" panose="020B0609020204030204" pitchFamily="49" charset="0"/>
              </a:rPr>
              <a: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RangeValidator</a:t>
            </a:r>
            <a:r>
              <a:rPr lang="en-US" sz="4400" b="0" dirty="0">
                <a:latin typeface="Consolas" panose="020B0609020204030204" pitchFamily="49" charset="0"/>
              </a:rPr>
              <a:t> </a:t>
            </a:r>
            <a:r>
              <a:rPr lang="en-US" sz="4400" b="0" dirty="0">
                <a:solidFill>
                  <a:srgbClr val="FF0000"/>
                </a:solidFill>
                <a:latin typeface="Consolas" panose="020B0609020204030204" pitchFamily="49" charset="0"/>
              </a:rPr>
              <a:t>ID</a:t>
            </a:r>
            <a:r>
              <a:rPr lang="en-US" sz="4400" b="0" dirty="0">
                <a:solidFill>
                  <a:srgbClr val="0000FF"/>
                </a:solidFill>
                <a:latin typeface="Consolas" panose="020B0609020204030204" pitchFamily="49" charset="0"/>
              </a:rPr>
              <a:t>="RangeValidator1"</a:t>
            </a:r>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runat</a:t>
            </a:r>
            <a:r>
              <a:rPr lang="en-US" sz="4400" b="0" dirty="0">
                <a:solidFill>
                  <a:srgbClr val="0000FF"/>
                </a:solidFill>
                <a:latin typeface="Consolas" panose="020B0609020204030204" pitchFamily="49" charset="0"/>
              </a:rPr>
              <a:t>="server"</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ControlToValidate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txtName</a:t>
            </a:r>
            <a:r>
              <a:rPr lang="en-US" sz="4400" b="0" dirty="0">
                <a:solidFill>
                  <a:srgbClr val="0000FF"/>
                </a:solidFill>
                <a:latin typeface="Consolas" panose="020B0609020204030204" pitchFamily="49" charset="0"/>
              </a:rPr>
              <a:t>"</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a:solidFill>
                  <a:srgbClr val="FF0000"/>
                </a:solidFill>
                <a:latin typeface="Consolas" panose="020B0609020204030204" pitchFamily="49" charset="0"/>
              </a:rPr>
              <a:t>ToolTip</a:t>
            </a:r>
            <a:r>
              <a:rPr lang="en-US" sz="4400" b="0" dirty="0">
                <a:solidFill>
                  <a:srgbClr val="0000FF"/>
                </a:solidFill>
                <a:latin typeface="Consolas" panose="020B0609020204030204" pitchFamily="49" charset="0"/>
              </a:rPr>
              <a:t>="Please Enter Value Between 10 and 30"</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ErrorMessage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RangeValidator</a:t>
            </a:r>
            <a:r>
              <a:rPr lang="en-US" sz="4400" b="0" dirty="0">
                <a:solidFill>
                  <a:srgbClr val="0000FF"/>
                </a:solidFill>
                <a:latin typeface="Consolas" panose="020B0609020204030204" pitchFamily="49" charset="0"/>
              </a:rPr>
              <a:t>"</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MaximumValue</a:t>
            </a:r>
            <a:r>
              <a:rPr lang="en-US" sz="4400" b="0" dirty="0">
                <a:solidFill>
                  <a:srgbClr val="0000FF"/>
                </a:solidFill>
                <a:latin typeface="Consolas" panose="020B0609020204030204" pitchFamily="49" charset="0"/>
              </a:rPr>
              <a:t>="30"</a:t>
            </a:r>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MinimumValue</a:t>
            </a:r>
            <a:r>
              <a:rPr lang="en-US" sz="4400" b="0" dirty="0">
                <a:solidFill>
                  <a:srgbClr val="0000FF"/>
                </a:solidFill>
                <a:latin typeface="Consolas" panose="020B0609020204030204" pitchFamily="49" charset="0"/>
              </a:rPr>
              <a:t>="10"</a:t>
            </a:r>
            <a:r>
              <a:rPr lang="en-US" sz="4400" b="0" dirty="0">
                <a:latin typeface="Consolas" panose="020B0609020204030204" pitchFamily="49" charset="0"/>
              </a:rPr>
              <a:t> </a:t>
            </a:r>
            <a:r>
              <a:rPr lang="en-US" sz="4400" b="0" dirty="0">
                <a:solidFill>
                  <a:srgbClr val="FF0000"/>
                </a:solidFill>
                <a:latin typeface="Consolas" panose="020B0609020204030204" pitchFamily="49" charset="0"/>
              </a:rPr>
              <a:t>Type</a:t>
            </a:r>
            <a:r>
              <a:rPr lang="en-US" sz="4400" b="0" dirty="0">
                <a:solidFill>
                  <a:srgbClr val="0000FF"/>
                </a:solidFill>
                <a:latin typeface="Consolas" panose="020B0609020204030204" pitchFamily="49" charset="0"/>
              </a:rPr>
              <a:t>="Integer"</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ForeColor</a:t>
            </a:r>
            <a:r>
              <a:rPr lang="en-US" sz="4400" b="0" dirty="0">
                <a:solidFill>
                  <a:srgbClr val="0000FF"/>
                </a:solidFill>
                <a:latin typeface="Consolas" panose="020B0609020204030204" pitchFamily="49" charset="0"/>
              </a:rPr>
              <a:t>="Red"</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a:solidFill>
                  <a:srgbClr val="FF0000"/>
                </a:solidFill>
                <a:latin typeface="Consolas" panose="020B0609020204030204" pitchFamily="49" charset="0"/>
              </a:rPr>
              <a:t>Text</a:t>
            </a:r>
            <a:r>
              <a:rPr lang="en-US" sz="4400" b="0" dirty="0">
                <a:solidFill>
                  <a:srgbClr val="0000FF"/>
                </a:solidFill>
                <a:latin typeface="Consolas" panose="020B0609020204030204" pitchFamily="49" charset="0"/>
              </a:rPr>
              <a:t>="*"</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a:solidFill>
                  <a:srgbClr val="FF0000"/>
                </a:solidFill>
                <a:latin typeface="Consolas" panose="020B0609020204030204" pitchFamily="49" charset="0"/>
              </a:rPr>
              <a:t>Display</a:t>
            </a:r>
            <a:r>
              <a:rPr lang="en-US" sz="4400" b="0" dirty="0">
                <a:solidFill>
                  <a:srgbClr val="0000FF"/>
                </a:solidFill>
                <a:latin typeface="Consolas" panose="020B0609020204030204" pitchFamily="49" charset="0"/>
              </a:rPr>
              <a:t>="Dynamic"</a:t>
            </a:r>
            <a:endParaRPr lang="en-US" sz="4400" b="0" dirty="0">
              <a:latin typeface="Consolas" panose="020B0609020204030204" pitchFamily="49" charset="0"/>
            </a:endParaRPr>
          </a:p>
          <a:p>
            <a:pPr algn="l"/>
            <a:r>
              <a:rPr lang="en-US" sz="4400" b="0" dirty="0">
                <a:latin typeface="Consolas" panose="020B0609020204030204" pitchFamily="49" charset="0"/>
              </a:rPr>
              <a:t>            </a:t>
            </a:r>
            <a:r>
              <a:rPr lang="en-US" sz="4400" b="0" dirty="0">
                <a:solidFill>
                  <a:srgbClr val="0000FF"/>
                </a:solidFill>
                <a:latin typeface="Consolas" panose="020B0609020204030204" pitchFamily="49" charset="0"/>
              </a:rPr>
              <a:t>&gt;&lt;/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RangeValidator</a:t>
            </a:r>
            <a:r>
              <a:rPr lang="en-US" sz="4400" b="0" dirty="0">
                <a:solidFill>
                  <a:srgbClr val="0000FF"/>
                </a:solidFill>
                <a:latin typeface="Consolas" panose="020B0609020204030204" pitchFamily="49" charset="0"/>
              </a:rPr>
              <a:t>&gt;</a:t>
            </a:r>
            <a:endParaRPr lang="en-US" sz="4400" b="0" dirty="0">
              <a:latin typeface="Consolas" panose="020B0609020204030204" pitchFamily="49" charset="0"/>
            </a:endParaRPr>
          </a:p>
        </p:txBody>
      </p:sp>
    </p:spTree>
    <p:extLst>
      <p:ext uri="{BB962C8B-B14F-4D97-AF65-F5344CB8AC3E}">
        <p14:creationId xmlns:p14="http://schemas.microsoft.com/office/powerpoint/2010/main" xmlns="" val="1370984198"/>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540757" y="6047202"/>
            <a:ext cx="1198084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Active Server Pages</a:t>
            </a:r>
            <a:endParaRPr lang="en-US" sz="9600" dirty="0">
              <a:solidFill>
                <a:schemeClr val="tx2"/>
              </a:solidFill>
            </a:endParaRPr>
          </a:p>
        </p:txBody>
      </p:sp>
      <p:sp>
        <p:nvSpPr>
          <p:cNvPr id="2" name="Rectangle 1"/>
          <p:cNvSpPr/>
          <p:nvPr/>
        </p:nvSpPr>
        <p:spPr>
          <a:xfrm>
            <a:off x="3510681" y="1042306"/>
            <a:ext cx="2082621" cy="1200329"/>
          </a:xfrm>
          <a:prstGeom prst="rect">
            <a:avLst/>
          </a:prstGeom>
        </p:spPr>
        <p:txBody>
          <a:bodyPr wrap="none">
            <a:spAutoFit/>
          </a:bodyPr>
          <a:lstStyle/>
          <a:p>
            <a:pPr algn="l"/>
            <a:r>
              <a:rPr lang="en-US" sz="7200" dirty="0" smtClean="0">
                <a:latin typeface="+mn-lt"/>
                <a:cs typeface="Courier New" panose="02070309020205020404" pitchFamily="49" charset="0"/>
              </a:rPr>
              <a:t>ASP</a:t>
            </a:r>
            <a:endParaRPr lang="en-US" sz="7200" dirty="0">
              <a:latin typeface="+mn-lt"/>
              <a:cs typeface="Courier New" panose="02070309020205020404" pitchFamily="49" charset="0"/>
            </a:endParaRPr>
          </a:p>
        </p:txBody>
      </p:sp>
      <p:pic>
        <p:nvPicPr>
          <p:cNvPr id="2052" name="Picture 4" descr="Image result for text fil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42201" y="6053656"/>
            <a:ext cx="2438400" cy="24384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ounded Rectangle 5"/>
          <p:cNvSpPr/>
          <p:nvPr/>
        </p:nvSpPr>
        <p:spPr>
          <a:xfrm>
            <a:off x="4587860" y="6937659"/>
            <a:ext cx="2547083" cy="670395"/>
          </a:xfrm>
          <a:prstGeom prst="round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3000" i="0" u="none" strike="noStrike" cap="none" spc="0" normalizeH="0" baseline="0" dirty="0" smtClean="0">
                <a:ln>
                  <a:noFill/>
                </a:ln>
                <a:solidFill>
                  <a:schemeClr val="bg1"/>
                </a:solidFill>
                <a:effectLst/>
                <a:uFillTx/>
                <a:latin typeface="+mn-lt"/>
                <a:ea typeface="+mn-ea"/>
                <a:cs typeface="+mn-cs"/>
                <a:sym typeface="Helvetica Neue Medium"/>
              </a:rPr>
              <a:t>ASP</a:t>
            </a:r>
            <a:endParaRPr kumimoji="0" lang="en-US" sz="3000" i="0" u="none" strike="noStrike" cap="none" spc="0" normalizeH="0" baseline="0" dirty="0">
              <a:ln>
                <a:noFill/>
              </a:ln>
              <a:solidFill>
                <a:schemeClr val="bg1"/>
              </a:solidFill>
              <a:effectLst/>
              <a:uFillTx/>
              <a:latin typeface="+mn-lt"/>
              <a:ea typeface="+mn-ea"/>
              <a:cs typeface="+mn-cs"/>
              <a:sym typeface="Helvetica Neue Medium"/>
            </a:endParaRPr>
          </a:p>
        </p:txBody>
      </p:sp>
      <p:pic>
        <p:nvPicPr>
          <p:cNvPr id="7" name="Picture 6"/>
          <p:cNvPicPr>
            <a:picLocks noChangeAspect="1"/>
          </p:cNvPicPr>
          <p:nvPr/>
        </p:nvPicPr>
        <p:blipFill>
          <a:blip r:embed="rId3"/>
          <a:stretch>
            <a:fillRect/>
          </a:stretch>
        </p:blipFill>
        <p:spPr>
          <a:xfrm>
            <a:off x="9574964" y="4810898"/>
            <a:ext cx="4752243" cy="4932708"/>
          </a:xfrm>
          <a:prstGeom prst="rect">
            <a:avLst/>
          </a:prstGeom>
        </p:spPr>
      </p:pic>
      <p:pic>
        <p:nvPicPr>
          <p:cNvPr id="12" name="Picture 4" descr="Image result for web browser"/>
          <p:cNvPicPr>
            <a:picLocks noChangeAspect="1" noChangeArrowheads="1"/>
          </p:cNvPicPr>
          <p:nvPr/>
        </p:nvPicPr>
        <p:blipFill>
          <a:blip r:embed="rId4">
            <a:extLst>
              <a:ext uri="{BEBA8EAE-BF5A-486C-A8C5-ECC9F3942E4B}">
                <a14:imgProps xmlns:a14="http://schemas.microsoft.com/office/drawing/2010/main" xmlns="">
                  <a14:imgLayer r:embed="rId5">
                    <a14:imgEffect>
                      <a14:backgroundRemoval t="0" b="96429" l="2154" r="98154">
                        <a14:foregroundMark x1="43846" y1="26190" x2="43846" y2="26190"/>
                        <a14:foregroundMark x1="60308" y1="38492" x2="60308" y2="38492"/>
                        <a14:foregroundMark x1="56308" y1="73413" x2="57538" y2="71429"/>
                        <a14:foregroundMark x1="44462" y1="49206" x2="44462" y2="49206"/>
                        <a14:foregroundMark x1="49538" y1="30159" x2="50308" y2="28968"/>
                        <a14:foregroundMark x1="64000" y1="22222" x2="64000" y2="22222"/>
                        <a14:foregroundMark x1="85385" y1="44444" x2="85385" y2="44444"/>
                        <a14:foregroundMark x1="73846" y1="53175" x2="75538" y2="51984"/>
                        <a14:foregroundMark x1="78462" y1="34524" x2="78462" y2="34524"/>
                        <a14:foregroundMark x1="83385" y1="40873" x2="83385" y2="40873"/>
                        <a14:foregroundMark x1="83077" y1="22222" x2="83077" y2="22222"/>
                        <a14:backgroundMark x1="36462" y1="19444" x2="36462" y2="19444"/>
                      </a14:backgroundRemoval>
                    </a14:imgEffect>
                  </a14:imgLayer>
                </a14:imgProps>
              </a:ext>
              <a:ext uri="{28A0092B-C50C-407E-A947-70E740481C1C}">
                <a14:useLocalDpi xmlns:a14="http://schemas.microsoft.com/office/drawing/2010/main" xmlns="" val="0"/>
              </a:ext>
            </a:extLst>
          </a:blip>
          <a:srcRect/>
          <a:stretch>
            <a:fillRect/>
          </a:stretch>
        </p:blipFill>
        <p:spPr bwMode="auto">
          <a:xfrm>
            <a:off x="16286528" y="6053656"/>
            <a:ext cx="6191250" cy="240030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ight Arrow 12"/>
          <p:cNvSpPr/>
          <p:nvPr/>
        </p:nvSpPr>
        <p:spPr>
          <a:xfrm>
            <a:off x="8325803" y="6732052"/>
            <a:ext cx="1732597" cy="1043507"/>
          </a:xfrm>
          <a:prstGeom prst="rightArrow">
            <a:avLst>
              <a:gd name="adj1" fmla="val 32025"/>
              <a:gd name="adj2" fmla="val 73592"/>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4" name="Right Arrow 13"/>
          <p:cNvSpPr/>
          <p:nvPr/>
        </p:nvSpPr>
        <p:spPr>
          <a:xfrm>
            <a:off x="14014670" y="6732052"/>
            <a:ext cx="1732597" cy="1043507"/>
          </a:xfrm>
          <a:prstGeom prst="rightArrow">
            <a:avLst>
              <a:gd name="adj1" fmla="val 32025"/>
              <a:gd name="adj2" fmla="val 73592"/>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xmlns="" val="420563123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392041" cy="1200329"/>
          </a:xfrm>
          <a:prstGeom prst="rect">
            <a:avLst/>
          </a:prstGeom>
        </p:spPr>
        <p:txBody>
          <a:bodyPr wrap="none">
            <a:spAutoFit/>
          </a:bodyPr>
          <a:lstStyle/>
          <a:p>
            <a:pPr algn="l"/>
            <a:r>
              <a:rPr lang="en-US" sz="7200" dirty="0" smtClean="0">
                <a:latin typeface="+mn-lt"/>
                <a:cs typeface="Courier New" panose="02070309020205020404" pitchFamily="49" charset="0"/>
              </a:rPr>
              <a:t>Compare Validator</a:t>
            </a:r>
            <a:endParaRPr lang="en-US" sz="7200" dirty="0">
              <a:latin typeface="+mn-lt"/>
              <a:cs typeface="Courier New" panose="02070309020205020404" pitchFamily="49" charset="0"/>
            </a:endParaRPr>
          </a:p>
        </p:txBody>
      </p:sp>
      <p:sp>
        <p:nvSpPr>
          <p:cNvPr id="4" name="Rectangle 3"/>
          <p:cNvSpPr/>
          <p:nvPr/>
        </p:nvSpPr>
        <p:spPr>
          <a:xfrm>
            <a:off x="4044462" y="5580728"/>
            <a:ext cx="20257476" cy="3477875"/>
          </a:xfrm>
          <a:prstGeom prst="rect">
            <a:avLst/>
          </a:prstGeom>
        </p:spPr>
        <p:txBody>
          <a:bodyPr wrap="square">
            <a:spAutoFit/>
          </a:bodyPr>
          <a:lstStyle/>
          <a:p>
            <a:pPr algn="l"/>
            <a:r>
              <a:rPr lang="en-US" sz="4400" b="0" dirty="0">
                <a:latin typeface="Consolas" panose="020B0609020204030204" pitchFamily="49" charset="0"/>
              </a:rPr>
              <a:t> </a:t>
            </a:r>
            <a:r>
              <a:rPr lang="en-US" sz="4400" b="0" dirty="0">
                <a:solidFill>
                  <a:srgbClr val="0000FF"/>
                </a:solidFill>
                <a:latin typeface="Consolas" panose="020B0609020204030204" pitchFamily="49" charset="0"/>
              </a:rPr>
              <a: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CompareValidator</a:t>
            </a:r>
            <a:r>
              <a:rPr lang="en-US" sz="4400" b="0" dirty="0">
                <a:latin typeface="Consolas" panose="020B0609020204030204" pitchFamily="49" charset="0"/>
              </a:rPr>
              <a:t> </a:t>
            </a:r>
            <a:r>
              <a:rPr lang="en-US" sz="4400" b="0" dirty="0">
                <a:solidFill>
                  <a:srgbClr val="FF0000"/>
                </a:solidFill>
                <a:latin typeface="Consolas" panose="020B0609020204030204" pitchFamily="49" charset="0"/>
              </a:rPr>
              <a:t>ID</a:t>
            </a:r>
            <a:r>
              <a:rPr lang="en-US" sz="4400" b="0" dirty="0">
                <a:solidFill>
                  <a:srgbClr val="0000FF"/>
                </a:solidFill>
                <a:latin typeface="Consolas" panose="020B0609020204030204" pitchFamily="49" charset="0"/>
              </a:rPr>
              <a:t>="CompareValidator1"</a:t>
            </a:r>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runat</a:t>
            </a:r>
            <a:r>
              <a:rPr lang="en-US" sz="4400" b="0" dirty="0">
                <a:solidFill>
                  <a:srgbClr val="0000FF"/>
                </a:solidFill>
                <a:latin typeface="Consolas" panose="020B0609020204030204" pitchFamily="49" charset="0"/>
              </a:rPr>
              <a:t>="server"</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ControlToCompare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txtName</a:t>
            </a:r>
            <a:r>
              <a:rPr lang="en-US" sz="4400" b="0" dirty="0">
                <a:solidFill>
                  <a:srgbClr val="0000FF"/>
                </a:solidFill>
                <a:latin typeface="Consolas" panose="020B0609020204030204" pitchFamily="49" charset="0"/>
              </a:rPr>
              <a:t>"</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ControlToValidate</a:t>
            </a:r>
            <a:r>
              <a:rPr lang="en-US" sz="4400" b="0" dirty="0">
                <a:solidFill>
                  <a:srgbClr val="0000FF"/>
                </a:solidFill>
                <a:latin typeface="Consolas" panose="020B0609020204030204" pitchFamily="49" charset="0"/>
              </a:rPr>
              <a:t>="txtName2"</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ErrorMessage</a:t>
            </a:r>
            <a:r>
              <a:rPr lang="en-US" sz="4400" b="0" dirty="0">
                <a:solidFill>
                  <a:srgbClr val="0000FF"/>
                </a:solidFill>
                <a:latin typeface="Consolas" panose="020B0609020204030204" pitchFamily="49" charset="0"/>
              </a:rPr>
              <a:t>="</a:t>
            </a:r>
            <a:r>
              <a:rPr lang="en-US" sz="4400" b="0" dirty="0" err="1">
                <a:solidFill>
                  <a:srgbClr val="0000FF"/>
                </a:solidFill>
                <a:latin typeface="Consolas" panose="020B0609020204030204" pitchFamily="49" charset="0"/>
              </a:rPr>
              <a:t>CompareValidator</a:t>
            </a:r>
            <a:r>
              <a:rPr lang="en-US" sz="4400" b="0" dirty="0">
                <a:solidFill>
                  <a:srgbClr val="0000FF"/>
                </a:solidFill>
                <a:latin typeface="Consolas" panose="020B0609020204030204" pitchFamily="49" charset="0"/>
              </a:rPr>
              <a:t>"</a:t>
            </a:r>
            <a:r>
              <a:rPr lang="en-US" sz="4400" b="0" dirty="0">
                <a:latin typeface="Consolas" panose="020B0609020204030204" pitchFamily="49" charset="0"/>
              </a:rPr>
              <a:t> </a:t>
            </a:r>
          </a:p>
          <a:p>
            <a:pPr algn="l"/>
            <a:r>
              <a:rPr lang="en-US" sz="4400" b="0" dirty="0">
                <a:latin typeface="Consolas" panose="020B0609020204030204" pitchFamily="49" charset="0"/>
              </a:rPr>
              <a:t>            </a:t>
            </a:r>
            <a:r>
              <a:rPr lang="en-US" sz="4400" b="0" dirty="0" err="1">
                <a:solidFill>
                  <a:srgbClr val="FF0000"/>
                </a:solidFill>
                <a:latin typeface="Consolas" panose="020B0609020204030204" pitchFamily="49" charset="0"/>
              </a:rPr>
              <a:t>ForeColor</a:t>
            </a:r>
            <a:r>
              <a:rPr lang="en-US" sz="4400" b="0" dirty="0">
                <a:solidFill>
                  <a:srgbClr val="0000FF"/>
                </a:solidFill>
                <a:latin typeface="Consolas" panose="020B0609020204030204" pitchFamily="49" charset="0"/>
              </a:rPr>
              <a:t>="#FF3300"&gt;&lt;/</a:t>
            </a:r>
            <a:r>
              <a:rPr lang="en-US" sz="4400" b="0" dirty="0" err="1">
                <a:solidFill>
                  <a:srgbClr val="800000"/>
                </a:solidFill>
                <a:latin typeface="Consolas" panose="020B0609020204030204" pitchFamily="49" charset="0"/>
              </a:rPr>
              <a:t>asp</a:t>
            </a:r>
            <a:r>
              <a:rPr lang="en-US" sz="4400" b="0" dirty="0" err="1">
                <a:solidFill>
                  <a:srgbClr val="0000FF"/>
                </a:solidFill>
                <a:latin typeface="Consolas" panose="020B0609020204030204" pitchFamily="49" charset="0"/>
              </a:rPr>
              <a:t>:</a:t>
            </a:r>
            <a:r>
              <a:rPr lang="en-US" sz="4400" b="0" dirty="0" err="1">
                <a:solidFill>
                  <a:srgbClr val="800000"/>
                </a:solidFill>
                <a:latin typeface="Consolas" panose="020B0609020204030204" pitchFamily="49" charset="0"/>
              </a:rPr>
              <a:t>CompareValidator</a:t>
            </a:r>
            <a:r>
              <a:rPr lang="en-US" sz="4400" b="0" dirty="0">
                <a:solidFill>
                  <a:srgbClr val="0000FF"/>
                </a:solidFill>
                <a:latin typeface="Consolas" panose="020B0609020204030204" pitchFamily="49" charset="0"/>
              </a:rPr>
              <a:t>&gt;</a:t>
            </a:r>
            <a:endParaRPr lang="en-US" sz="4400" b="0" dirty="0">
              <a:latin typeface="Consolas" panose="020B0609020204030204" pitchFamily="49" charset="0"/>
            </a:endParaRP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622600" cy="1200329"/>
          </a:xfrm>
          <a:prstGeom prst="rect">
            <a:avLst/>
          </a:prstGeom>
        </p:spPr>
        <p:txBody>
          <a:bodyPr wrap="none">
            <a:spAutoFit/>
          </a:bodyPr>
          <a:lstStyle/>
          <a:p>
            <a:pPr algn="l"/>
            <a:r>
              <a:rPr lang="en-US" sz="7200" dirty="0" smtClean="0">
                <a:latin typeface="+mn-lt"/>
                <a:cs typeface="Courier New" panose="02070309020205020404" pitchFamily="49" charset="0"/>
              </a:rPr>
              <a:t>Custom </a:t>
            </a:r>
            <a:r>
              <a:rPr lang="en-US" sz="7200" dirty="0" err="1" smtClean="0">
                <a:latin typeface="+mn-lt"/>
                <a:cs typeface="Courier New" panose="02070309020205020404" pitchFamily="49" charset="0"/>
              </a:rPr>
              <a:t>Validator</a:t>
            </a:r>
            <a:endParaRPr lang="en-US" sz="7200" dirty="0">
              <a:latin typeface="+mn-lt"/>
              <a:cs typeface="Courier New" panose="02070309020205020404" pitchFamily="49" charset="0"/>
            </a:endParaRPr>
          </a:p>
        </p:txBody>
      </p:sp>
      <p:sp>
        <p:nvSpPr>
          <p:cNvPr id="4" name="Rectangle 3"/>
          <p:cNvSpPr/>
          <p:nvPr/>
        </p:nvSpPr>
        <p:spPr>
          <a:xfrm>
            <a:off x="4044462" y="5580728"/>
            <a:ext cx="20257476" cy="4832092"/>
          </a:xfrm>
          <a:prstGeom prst="rect">
            <a:avLst/>
          </a:prstGeom>
        </p:spPr>
        <p:txBody>
          <a:bodyPr wrap="square">
            <a:spAutoFit/>
          </a:bodyPr>
          <a:lstStyle/>
          <a:p>
            <a:pPr algn="l"/>
            <a:r>
              <a:rPr lang="en-US" sz="4400" dirty="0" smtClean="0">
                <a:solidFill>
                  <a:srgbClr val="0000FF"/>
                </a:solidFill>
                <a:latin typeface="Consolas"/>
              </a:rPr>
              <a:t>&lt;</a:t>
            </a:r>
            <a:r>
              <a:rPr lang="en-US" sz="4400" dirty="0" err="1" smtClean="0">
                <a:solidFill>
                  <a:srgbClr val="800000"/>
                </a:solidFill>
                <a:latin typeface="Consolas"/>
              </a:rPr>
              <a:t>asp</a:t>
            </a:r>
            <a:r>
              <a:rPr lang="en-US" sz="4400" dirty="0" err="1" smtClean="0">
                <a:solidFill>
                  <a:srgbClr val="0000FF"/>
                </a:solidFill>
                <a:latin typeface="Consolas"/>
              </a:rPr>
              <a:t>:</a:t>
            </a:r>
            <a:r>
              <a:rPr lang="en-US" sz="4400" dirty="0" err="1" smtClean="0">
                <a:solidFill>
                  <a:srgbClr val="800000"/>
                </a:solidFill>
                <a:latin typeface="Consolas"/>
              </a:rPr>
              <a:t>CustomValidator</a:t>
            </a:r>
            <a:r>
              <a:rPr lang="en-US" sz="4400" dirty="0" smtClean="0">
                <a:solidFill>
                  <a:srgbClr val="800000"/>
                </a:solidFill>
                <a:latin typeface="Consolas"/>
              </a:rPr>
              <a:t> </a:t>
            </a:r>
            <a:r>
              <a:rPr lang="en-US" sz="4400" dirty="0" smtClean="0">
                <a:solidFill>
                  <a:srgbClr val="FF0000"/>
                </a:solidFill>
                <a:latin typeface="Consolas"/>
              </a:rPr>
              <a:t>ID</a:t>
            </a:r>
            <a:r>
              <a:rPr lang="en-US" sz="4400" dirty="0" smtClean="0">
                <a:solidFill>
                  <a:srgbClr val="0000FF"/>
                </a:solidFill>
                <a:latin typeface="Consolas"/>
              </a:rPr>
              <a:t>="CustomValidator1" </a:t>
            </a:r>
            <a:r>
              <a:rPr lang="en-US" sz="4400" dirty="0" err="1" smtClean="0">
                <a:solidFill>
                  <a:srgbClr val="FF0000"/>
                </a:solidFill>
                <a:latin typeface="Consolas"/>
              </a:rPr>
              <a:t>runat</a:t>
            </a:r>
            <a:r>
              <a:rPr lang="en-US" sz="4400" dirty="0" smtClean="0">
                <a:solidFill>
                  <a:srgbClr val="0000FF"/>
                </a:solidFill>
                <a:latin typeface="Consolas"/>
              </a:rPr>
              <a:t>="server" </a:t>
            </a:r>
          </a:p>
          <a:p>
            <a:pPr algn="l"/>
            <a:r>
              <a:rPr lang="en-US" sz="4400" dirty="0" smtClean="0">
                <a:solidFill>
                  <a:srgbClr val="0000FF"/>
                </a:solidFill>
                <a:latin typeface="Consolas"/>
              </a:rPr>
              <a:t>                        </a:t>
            </a:r>
            <a:r>
              <a:rPr lang="en-US" sz="4400" dirty="0" err="1" smtClean="0">
                <a:solidFill>
                  <a:srgbClr val="FF0000"/>
                </a:solidFill>
                <a:latin typeface="Consolas"/>
              </a:rPr>
              <a:t>ForeColor</a:t>
            </a:r>
            <a:r>
              <a:rPr lang="en-US" sz="4400" dirty="0" smtClean="0">
                <a:solidFill>
                  <a:srgbClr val="0000FF"/>
                </a:solidFill>
                <a:latin typeface="Consolas"/>
              </a:rPr>
              <a:t>="Red"</a:t>
            </a:r>
          </a:p>
          <a:p>
            <a:pPr algn="l"/>
            <a:r>
              <a:rPr lang="en-US" sz="4400" dirty="0" smtClean="0">
                <a:solidFill>
                  <a:srgbClr val="0000FF"/>
                </a:solidFill>
                <a:latin typeface="Consolas"/>
              </a:rPr>
              <a:t>                        </a:t>
            </a:r>
            <a:r>
              <a:rPr lang="en-US" sz="4400" dirty="0" err="1" smtClean="0">
                <a:solidFill>
                  <a:srgbClr val="FF0000"/>
                </a:solidFill>
                <a:latin typeface="Consolas"/>
              </a:rPr>
              <a:t>ControlToValidate</a:t>
            </a:r>
            <a:r>
              <a:rPr lang="en-US" sz="4400" dirty="0" smtClean="0">
                <a:solidFill>
                  <a:srgbClr val="0000FF"/>
                </a:solidFill>
                <a:latin typeface="Consolas"/>
              </a:rPr>
              <a:t>="</a:t>
            </a:r>
            <a:r>
              <a:rPr lang="en-US" sz="4400" dirty="0" err="1" smtClean="0">
                <a:solidFill>
                  <a:srgbClr val="0000FF"/>
                </a:solidFill>
                <a:latin typeface="Consolas"/>
              </a:rPr>
              <a:t>txtDob</a:t>
            </a:r>
            <a:r>
              <a:rPr lang="en-US" sz="4400" dirty="0" smtClean="0">
                <a:solidFill>
                  <a:srgbClr val="0000FF"/>
                </a:solidFill>
                <a:latin typeface="Consolas"/>
              </a:rPr>
              <a:t>"</a:t>
            </a:r>
          </a:p>
          <a:p>
            <a:pPr algn="l"/>
            <a:r>
              <a:rPr lang="en-US" sz="4400" dirty="0" smtClean="0">
                <a:solidFill>
                  <a:srgbClr val="0000FF"/>
                </a:solidFill>
                <a:latin typeface="Consolas"/>
              </a:rPr>
              <a:t>                        </a:t>
            </a:r>
            <a:r>
              <a:rPr lang="en-US" sz="4400" dirty="0" err="1" smtClean="0">
                <a:solidFill>
                  <a:srgbClr val="FF0000"/>
                </a:solidFill>
                <a:latin typeface="Consolas"/>
              </a:rPr>
              <a:t>ErrorMessage</a:t>
            </a:r>
            <a:r>
              <a:rPr lang="en-US" sz="4400" dirty="0" smtClean="0">
                <a:solidFill>
                  <a:srgbClr val="0000FF"/>
                </a:solidFill>
                <a:latin typeface="Consolas"/>
              </a:rPr>
              <a:t>="</a:t>
            </a:r>
            <a:r>
              <a:rPr lang="en-US" sz="4400" dirty="0" err="1" smtClean="0">
                <a:solidFill>
                  <a:srgbClr val="0000FF"/>
                </a:solidFill>
                <a:latin typeface="Consolas"/>
              </a:rPr>
              <a:t>CustomValidator</a:t>
            </a:r>
            <a:r>
              <a:rPr lang="en-US" sz="4400" dirty="0" smtClean="0">
                <a:solidFill>
                  <a:srgbClr val="0000FF"/>
                </a:solidFill>
                <a:latin typeface="Consolas"/>
              </a:rPr>
              <a:t>" 													</a:t>
            </a:r>
            <a:r>
              <a:rPr lang="en-US" sz="4400" dirty="0" smtClean="0">
                <a:solidFill>
                  <a:srgbClr val="FF0000"/>
                </a:solidFill>
                <a:latin typeface="Consolas"/>
              </a:rPr>
              <a:t>Display</a:t>
            </a:r>
            <a:r>
              <a:rPr lang="en-US" sz="4400" dirty="0" smtClean="0">
                <a:solidFill>
                  <a:srgbClr val="0000FF"/>
                </a:solidFill>
                <a:latin typeface="Consolas"/>
              </a:rPr>
              <a:t>="Dynamic"                         </a:t>
            </a:r>
            <a:r>
              <a:rPr lang="en-US" sz="4400" dirty="0" err="1" smtClean="0">
                <a:solidFill>
                  <a:srgbClr val="FF0000"/>
                </a:solidFill>
                <a:latin typeface="Consolas"/>
              </a:rPr>
              <a:t>onservervalidate</a:t>
            </a:r>
            <a:r>
              <a:rPr lang="en-US" sz="4400" dirty="0" smtClean="0">
                <a:solidFill>
                  <a:srgbClr val="0000FF"/>
                </a:solidFill>
                <a:latin typeface="Consolas"/>
              </a:rPr>
              <a:t>="CustomValidator1_ServerValidate"&gt;</a:t>
            </a:r>
          </a:p>
          <a:p>
            <a:pPr algn="l"/>
            <a:r>
              <a:rPr lang="en-US" sz="4400" dirty="0" smtClean="0">
                <a:solidFill>
                  <a:srgbClr val="0000FF"/>
                </a:solidFill>
                <a:latin typeface="Consolas"/>
              </a:rPr>
              <a:t>&lt;/</a:t>
            </a:r>
            <a:r>
              <a:rPr lang="en-US" sz="4400" dirty="0" err="1" smtClean="0">
                <a:solidFill>
                  <a:srgbClr val="800000"/>
                </a:solidFill>
                <a:latin typeface="Consolas"/>
              </a:rPr>
              <a:t>asp</a:t>
            </a:r>
            <a:r>
              <a:rPr lang="en-US" sz="4400" dirty="0" err="1" smtClean="0">
                <a:solidFill>
                  <a:srgbClr val="0000FF"/>
                </a:solidFill>
                <a:latin typeface="Consolas"/>
              </a:rPr>
              <a:t>:</a:t>
            </a:r>
            <a:r>
              <a:rPr lang="en-US" sz="4400" dirty="0" err="1" smtClean="0">
                <a:solidFill>
                  <a:srgbClr val="800000"/>
                </a:solidFill>
                <a:latin typeface="Consolas"/>
              </a:rPr>
              <a:t>CustomValidator</a:t>
            </a:r>
            <a:r>
              <a:rPr lang="en-US" sz="4400" dirty="0" smtClean="0">
                <a:solidFill>
                  <a:srgbClr val="0000FF"/>
                </a:solidFill>
                <a:latin typeface="Consolas"/>
              </a:rPr>
              <a:t>&gt;</a:t>
            </a: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7622600" cy="1200329"/>
          </a:xfrm>
          <a:prstGeom prst="rect">
            <a:avLst/>
          </a:prstGeom>
        </p:spPr>
        <p:txBody>
          <a:bodyPr wrap="none">
            <a:spAutoFit/>
          </a:bodyPr>
          <a:lstStyle/>
          <a:p>
            <a:pPr algn="l"/>
            <a:r>
              <a:rPr lang="en-US" sz="7200" dirty="0" smtClean="0">
                <a:latin typeface="+mn-lt"/>
                <a:cs typeface="Courier New" panose="02070309020205020404" pitchFamily="49" charset="0"/>
              </a:rPr>
              <a:t>Custom </a:t>
            </a:r>
            <a:r>
              <a:rPr lang="en-US" sz="7200" dirty="0" err="1" smtClean="0">
                <a:latin typeface="+mn-lt"/>
                <a:cs typeface="Courier New" panose="02070309020205020404" pitchFamily="49" charset="0"/>
              </a:rPr>
              <a:t>Validator</a:t>
            </a:r>
            <a:endParaRPr lang="en-US" sz="7200" dirty="0">
              <a:latin typeface="+mn-lt"/>
              <a:cs typeface="Courier New" panose="02070309020205020404" pitchFamily="49" charset="0"/>
            </a:endParaRPr>
          </a:p>
        </p:txBody>
      </p:sp>
      <p:sp>
        <p:nvSpPr>
          <p:cNvPr id="4" name="Rectangle 3"/>
          <p:cNvSpPr/>
          <p:nvPr/>
        </p:nvSpPr>
        <p:spPr>
          <a:xfrm>
            <a:off x="3382310" y="2533836"/>
            <a:ext cx="20257476" cy="11295400"/>
          </a:xfrm>
          <a:prstGeom prst="rect">
            <a:avLst/>
          </a:prstGeom>
        </p:spPr>
        <p:txBody>
          <a:bodyPr wrap="square">
            <a:spAutoFit/>
          </a:bodyPr>
          <a:lstStyle/>
          <a:p>
            <a:pPr algn="l"/>
            <a:r>
              <a:rPr lang="en-US" sz="2800" dirty="0" smtClean="0">
                <a:latin typeface="Consolas"/>
              </a:rPr>
              <a:t> </a:t>
            </a:r>
            <a:r>
              <a:rPr lang="en-US" sz="2800" dirty="0" smtClean="0">
                <a:solidFill>
                  <a:srgbClr val="0000FF"/>
                </a:solidFill>
                <a:latin typeface="Consolas"/>
              </a:rPr>
              <a:t>protected void CustomValidator1_ServerValidate(object source, </a:t>
            </a:r>
            <a:r>
              <a:rPr lang="en-US" sz="2800" dirty="0" err="1" smtClean="0">
                <a:solidFill>
                  <a:srgbClr val="2B91AF"/>
                </a:solidFill>
                <a:latin typeface="Consolas"/>
              </a:rPr>
              <a:t>ServerValidateEventArgs</a:t>
            </a:r>
            <a:r>
              <a:rPr lang="en-US" sz="2800" dirty="0" smtClean="0">
                <a:solidFill>
                  <a:srgbClr val="2B91AF"/>
                </a:solidFill>
                <a:latin typeface="Consolas"/>
              </a:rPr>
              <a:t> </a:t>
            </a:r>
            <a:r>
              <a:rPr lang="en-US" sz="2800" dirty="0" err="1" smtClean="0">
                <a:solidFill>
                  <a:srgbClr val="2B91AF"/>
                </a:solidFill>
                <a:latin typeface="Consolas"/>
              </a:rPr>
              <a:t>args</a:t>
            </a:r>
            <a:r>
              <a:rPr lang="en-US" sz="2800" dirty="0" smtClean="0">
                <a:solidFill>
                  <a:srgbClr val="2B91AF"/>
                </a:solidFill>
                <a:latin typeface="Consolas"/>
              </a:rPr>
              <a:t>)</a:t>
            </a:r>
          </a:p>
          <a:p>
            <a:pPr algn="l"/>
            <a:r>
              <a:rPr lang="en-US" sz="2800" dirty="0" smtClean="0">
                <a:solidFill>
                  <a:srgbClr val="2B91AF"/>
                </a:solidFill>
                <a:latin typeface="Consolas"/>
              </a:rPr>
              <a:t>        {</a:t>
            </a:r>
          </a:p>
          <a:p>
            <a:pPr algn="l"/>
            <a:r>
              <a:rPr lang="en-US" sz="2800" dirty="0" smtClean="0">
                <a:solidFill>
                  <a:srgbClr val="2B91AF"/>
                </a:solidFill>
                <a:latin typeface="Consolas"/>
              </a:rPr>
              <a:t>            </a:t>
            </a:r>
            <a:r>
              <a:rPr lang="en-US" sz="2800" dirty="0" err="1" smtClean="0">
                <a:solidFill>
                  <a:srgbClr val="0000FF"/>
                </a:solidFill>
                <a:latin typeface="Consolas"/>
              </a:rPr>
              <a:t>int</a:t>
            </a:r>
            <a:r>
              <a:rPr lang="en-US" sz="2800" dirty="0" smtClean="0">
                <a:solidFill>
                  <a:srgbClr val="0000FF"/>
                </a:solidFill>
                <a:latin typeface="Consolas"/>
              </a:rPr>
              <a:t> </a:t>
            </a:r>
            <a:r>
              <a:rPr lang="en-US" sz="2800" dirty="0" err="1" smtClean="0">
                <a:solidFill>
                  <a:srgbClr val="0000FF"/>
                </a:solidFill>
                <a:latin typeface="Consolas"/>
              </a:rPr>
              <a:t>i</a:t>
            </a:r>
            <a:r>
              <a:rPr lang="en-US" sz="2800" dirty="0" smtClean="0">
                <a:solidFill>
                  <a:srgbClr val="0000FF"/>
                </a:solidFill>
                <a:latin typeface="Consolas"/>
              </a:rPr>
              <a:t>;</a:t>
            </a:r>
          </a:p>
          <a:p>
            <a:pPr algn="l"/>
            <a:r>
              <a:rPr lang="en-US" sz="2800" dirty="0" smtClean="0">
                <a:solidFill>
                  <a:srgbClr val="0000FF"/>
                </a:solidFill>
                <a:latin typeface="Consolas"/>
              </a:rPr>
              <a:t>            </a:t>
            </a:r>
            <a:r>
              <a:rPr lang="en-US" sz="2800" dirty="0" smtClean="0">
                <a:solidFill>
                  <a:srgbClr val="2B91AF"/>
                </a:solidFill>
                <a:latin typeface="Consolas"/>
              </a:rPr>
              <a:t>Int32.TryParse(</a:t>
            </a:r>
            <a:r>
              <a:rPr lang="en-US" sz="2800" dirty="0" err="1" smtClean="0">
                <a:solidFill>
                  <a:srgbClr val="2B91AF"/>
                </a:solidFill>
                <a:latin typeface="Consolas"/>
              </a:rPr>
              <a:t>args.Value.ToString</a:t>
            </a:r>
            <a:r>
              <a:rPr lang="en-US" sz="2800" dirty="0" smtClean="0">
                <a:solidFill>
                  <a:srgbClr val="2B91AF"/>
                </a:solidFill>
                <a:latin typeface="Consolas"/>
              </a:rPr>
              <a:t>(), </a:t>
            </a:r>
            <a:r>
              <a:rPr lang="en-US" sz="2800" dirty="0" smtClean="0">
                <a:solidFill>
                  <a:srgbClr val="0000FF"/>
                </a:solidFill>
                <a:latin typeface="Consolas"/>
              </a:rPr>
              <a:t>out </a:t>
            </a:r>
            <a:r>
              <a:rPr lang="en-US" sz="2800" dirty="0" err="1" smtClean="0">
                <a:solidFill>
                  <a:srgbClr val="0000FF"/>
                </a:solidFill>
                <a:latin typeface="Consolas"/>
              </a:rPr>
              <a:t>i</a:t>
            </a:r>
            <a:r>
              <a:rPr lang="en-US" sz="2800" dirty="0" smtClean="0">
                <a:solidFill>
                  <a:srgbClr val="0000FF"/>
                </a:solidFill>
                <a:latin typeface="Consolas"/>
              </a:rPr>
              <a:t>);</a:t>
            </a:r>
          </a:p>
          <a:p>
            <a:pPr algn="l"/>
            <a:r>
              <a:rPr lang="en-US" sz="2800" dirty="0" smtClean="0">
                <a:solidFill>
                  <a:srgbClr val="0000FF"/>
                </a:solidFill>
                <a:latin typeface="Consolas"/>
              </a:rPr>
              <a:t>            if (</a:t>
            </a:r>
            <a:r>
              <a:rPr lang="en-US" sz="2800" dirty="0" err="1" smtClean="0">
                <a:solidFill>
                  <a:srgbClr val="0000FF"/>
                </a:solidFill>
                <a:latin typeface="Consolas"/>
              </a:rPr>
              <a:t>i</a:t>
            </a:r>
            <a:r>
              <a:rPr lang="en-US" sz="2800" dirty="0" smtClean="0">
                <a:solidFill>
                  <a:srgbClr val="0000FF"/>
                </a:solidFill>
                <a:latin typeface="Consolas"/>
              </a:rPr>
              <a:t> &gt; 0)</a:t>
            </a:r>
          </a:p>
          <a:p>
            <a:pPr algn="l"/>
            <a:r>
              <a:rPr lang="en-US" sz="2800" dirty="0" smtClean="0">
                <a:solidFill>
                  <a:srgbClr val="0000FF"/>
                </a:solidFill>
                <a:latin typeface="Consolas"/>
              </a:rPr>
              <a:t>            {</a:t>
            </a:r>
          </a:p>
          <a:p>
            <a:pPr algn="l"/>
            <a:r>
              <a:rPr lang="en-US" sz="2800" dirty="0" smtClean="0">
                <a:solidFill>
                  <a:srgbClr val="0000FF"/>
                </a:solidFill>
                <a:latin typeface="Consolas"/>
              </a:rPr>
              <a:t>                if (</a:t>
            </a:r>
            <a:r>
              <a:rPr lang="en-US" sz="2800" dirty="0" err="1" smtClean="0">
                <a:solidFill>
                  <a:srgbClr val="0000FF"/>
                </a:solidFill>
                <a:latin typeface="Consolas"/>
              </a:rPr>
              <a:t>args.Value.ToString</a:t>
            </a:r>
            <a:r>
              <a:rPr lang="en-US" sz="2800" dirty="0" smtClean="0">
                <a:solidFill>
                  <a:srgbClr val="0000FF"/>
                </a:solidFill>
                <a:latin typeface="Consolas"/>
              </a:rPr>
              <a:t>().Length != 0)</a:t>
            </a:r>
          </a:p>
          <a:p>
            <a:pPr algn="l"/>
            <a:r>
              <a:rPr lang="en-US" sz="2800" dirty="0" smtClean="0">
                <a:solidFill>
                  <a:srgbClr val="0000FF"/>
                </a:solidFill>
                <a:latin typeface="Consolas"/>
              </a:rPr>
              <a:t>                {</a:t>
            </a:r>
          </a:p>
          <a:p>
            <a:pPr algn="l"/>
            <a:r>
              <a:rPr lang="en-US" sz="2800" dirty="0" smtClean="0">
                <a:solidFill>
                  <a:srgbClr val="0000FF"/>
                </a:solidFill>
                <a:latin typeface="Consolas"/>
              </a:rPr>
              <a:t>                    if (</a:t>
            </a:r>
            <a:r>
              <a:rPr lang="en-US" sz="2800" dirty="0" smtClean="0">
                <a:solidFill>
                  <a:srgbClr val="2B91AF"/>
                </a:solidFill>
                <a:latin typeface="Consolas"/>
              </a:rPr>
              <a:t>Convert.ToInt16(</a:t>
            </a:r>
            <a:r>
              <a:rPr lang="en-US" sz="2800" dirty="0" err="1" smtClean="0">
                <a:solidFill>
                  <a:srgbClr val="2B91AF"/>
                </a:solidFill>
                <a:latin typeface="Consolas"/>
              </a:rPr>
              <a:t>args.Value</a:t>
            </a:r>
            <a:r>
              <a:rPr lang="en-US" sz="2800" dirty="0" smtClean="0">
                <a:solidFill>
                  <a:srgbClr val="2B91AF"/>
                </a:solidFill>
                <a:latin typeface="Consolas"/>
              </a:rPr>
              <a:t>) &gt; 5)</a:t>
            </a:r>
          </a:p>
          <a:p>
            <a:pPr algn="l"/>
            <a:r>
              <a:rPr lang="en-US" sz="2800" dirty="0" smtClean="0">
                <a:solidFill>
                  <a:srgbClr val="2B91AF"/>
                </a:solidFill>
                <a:latin typeface="Consolas"/>
              </a:rPr>
              <a:t>                    {</a:t>
            </a:r>
          </a:p>
          <a:p>
            <a:pPr algn="l"/>
            <a:r>
              <a:rPr lang="en-US" sz="2800" dirty="0" smtClean="0">
                <a:solidFill>
                  <a:srgbClr val="2B91AF"/>
                </a:solidFill>
                <a:latin typeface="Consolas"/>
              </a:rPr>
              <a:t>                        </a:t>
            </a:r>
            <a:r>
              <a:rPr lang="en-US" sz="2800" dirty="0" err="1" smtClean="0">
                <a:solidFill>
                  <a:srgbClr val="2B91AF"/>
                </a:solidFill>
                <a:latin typeface="Consolas"/>
              </a:rPr>
              <a:t>args.IsValid</a:t>
            </a:r>
            <a:r>
              <a:rPr lang="en-US" sz="2800" dirty="0" smtClean="0">
                <a:solidFill>
                  <a:srgbClr val="2B91AF"/>
                </a:solidFill>
                <a:latin typeface="Consolas"/>
              </a:rPr>
              <a:t> = </a:t>
            </a:r>
            <a:r>
              <a:rPr lang="en-US" sz="2800" dirty="0" smtClean="0">
                <a:solidFill>
                  <a:srgbClr val="0000FF"/>
                </a:solidFill>
                <a:latin typeface="Consolas"/>
              </a:rPr>
              <a:t>false;</a:t>
            </a:r>
          </a:p>
          <a:p>
            <a:pPr algn="l"/>
            <a:r>
              <a:rPr lang="en-US" sz="2800" dirty="0" smtClean="0">
                <a:solidFill>
                  <a:srgbClr val="0000FF"/>
                </a:solidFill>
                <a:latin typeface="Consolas"/>
              </a:rPr>
              <a:t>                        CustomValidator1.Text = </a:t>
            </a:r>
            <a:r>
              <a:rPr lang="en-US" sz="2800" dirty="0" smtClean="0">
                <a:solidFill>
                  <a:srgbClr val="A31515"/>
                </a:solidFill>
                <a:latin typeface="Consolas"/>
              </a:rPr>
              <a:t>"Value must be less than 6";</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r>
              <a:rPr lang="en-US" sz="2800" dirty="0" smtClean="0">
                <a:solidFill>
                  <a:srgbClr val="0000FF"/>
                </a:solidFill>
                <a:latin typeface="Consolas"/>
              </a:rPr>
              <a:t>else</a:t>
            </a:r>
          </a:p>
          <a:p>
            <a:pPr algn="l"/>
            <a:r>
              <a:rPr lang="en-US" sz="2800" dirty="0" smtClean="0">
                <a:solidFill>
                  <a:srgbClr val="0000FF"/>
                </a:solidFill>
                <a:latin typeface="Consolas"/>
              </a:rPr>
              <a:t>                {</a:t>
            </a:r>
          </a:p>
          <a:p>
            <a:pPr algn="l"/>
            <a:r>
              <a:rPr lang="en-US" sz="2800" dirty="0" smtClean="0">
                <a:solidFill>
                  <a:srgbClr val="0000FF"/>
                </a:solidFill>
                <a:latin typeface="Consolas"/>
              </a:rPr>
              <a:t>                    </a:t>
            </a:r>
            <a:r>
              <a:rPr lang="en-US" sz="2800" dirty="0" err="1" smtClean="0">
                <a:solidFill>
                  <a:srgbClr val="0000FF"/>
                </a:solidFill>
                <a:latin typeface="Consolas"/>
              </a:rPr>
              <a:t>args.IsValid</a:t>
            </a:r>
            <a:r>
              <a:rPr lang="en-US" sz="2800" dirty="0" smtClean="0">
                <a:solidFill>
                  <a:srgbClr val="0000FF"/>
                </a:solidFill>
                <a:latin typeface="Consolas"/>
              </a:rPr>
              <a:t> = false;</a:t>
            </a:r>
          </a:p>
          <a:p>
            <a:pPr algn="l"/>
            <a:r>
              <a:rPr lang="en-US" sz="2800" dirty="0" smtClean="0">
                <a:solidFill>
                  <a:srgbClr val="0000FF"/>
                </a:solidFill>
                <a:latin typeface="Consolas"/>
              </a:rPr>
              <a:t>                    CustomValidator1.Text = </a:t>
            </a:r>
            <a:r>
              <a:rPr lang="en-US" sz="2800" dirty="0" smtClean="0">
                <a:solidFill>
                  <a:srgbClr val="A31515"/>
                </a:solidFill>
                <a:latin typeface="Consolas"/>
              </a:rPr>
              <a:t>"Please Enter Value";</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r>
              <a:rPr lang="en-US" sz="2800" dirty="0" smtClean="0">
                <a:solidFill>
                  <a:srgbClr val="0000FF"/>
                </a:solidFill>
                <a:latin typeface="Consolas"/>
              </a:rPr>
              <a:t>else</a:t>
            </a:r>
          </a:p>
          <a:p>
            <a:pPr algn="l"/>
            <a:r>
              <a:rPr lang="en-US" sz="2800" dirty="0" smtClean="0">
                <a:solidFill>
                  <a:srgbClr val="0000FF"/>
                </a:solidFill>
                <a:latin typeface="Consolas"/>
              </a:rPr>
              <a:t>            {</a:t>
            </a:r>
          </a:p>
          <a:p>
            <a:pPr algn="l"/>
            <a:r>
              <a:rPr lang="en-US" sz="2800" dirty="0" smtClean="0">
                <a:solidFill>
                  <a:srgbClr val="0000FF"/>
                </a:solidFill>
                <a:latin typeface="Consolas"/>
              </a:rPr>
              <a:t>                </a:t>
            </a:r>
            <a:r>
              <a:rPr lang="en-US" sz="2800" dirty="0" err="1" smtClean="0">
                <a:solidFill>
                  <a:srgbClr val="0000FF"/>
                </a:solidFill>
                <a:latin typeface="Consolas"/>
              </a:rPr>
              <a:t>args.IsValid</a:t>
            </a:r>
            <a:r>
              <a:rPr lang="en-US" sz="2800" dirty="0" smtClean="0">
                <a:solidFill>
                  <a:srgbClr val="0000FF"/>
                </a:solidFill>
                <a:latin typeface="Consolas"/>
              </a:rPr>
              <a:t> = false;</a:t>
            </a:r>
          </a:p>
          <a:p>
            <a:pPr algn="l"/>
            <a:r>
              <a:rPr lang="en-US" sz="2800" dirty="0" smtClean="0">
                <a:solidFill>
                  <a:srgbClr val="0000FF"/>
                </a:solidFill>
                <a:latin typeface="Consolas"/>
              </a:rPr>
              <a:t>                CustomValidator1.Text = </a:t>
            </a:r>
            <a:r>
              <a:rPr lang="en-US" sz="2800" dirty="0" smtClean="0">
                <a:solidFill>
                  <a:srgbClr val="A31515"/>
                </a:solidFill>
                <a:latin typeface="Consolas"/>
              </a:rPr>
              <a:t>"Please Enter Numeric Value";</a:t>
            </a:r>
          </a:p>
          <a:p>
            <a:pPr algn="l"/>
            <a:r>
              <a:rPr lang="en-US" sz="2800" dirty="0" smtClean="0">
                <a:solidFill>
                  <a:srgbClr val="A31515"/>
                </a:solidFill>
                <a:latin typeface="Consolas"/>
              </a:rPr>
              <a:t>            }</a:t>
            </a:r>
          </a:p>
          <a:p>
            <a:pPr algn="l"/>
            <a:r>
              <a:rPr lang="en-US" sz="2800" dirty="0" smtClean="0">
                <a:solidFill>
                  <a:srgbClr val="A31515"/>
                </a:solidFill>
                <a:latin typeface="Consolas"/>
              </a:rPr>
              <a:t>        }</a:t>
            </a:r>
            <a:endParaRPr lang="en-US" sz="2800" dirty="0" smtClean="0"/>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pic>
        <p:nvPicPr>
          <p:cNvPr id="1026" name="Picture 2"/>
          <p:cNvPicPr>
            <a:picLocks noChangeAspect="1" noChangeArrowheads="1"/>
          </p:cNvPicPr>
          <p:nvPr/>
        </p:nvPicPr>
        <p:blipFill>
          <a:blip r:embed="rId2"/>
          <a:srcRect/>
          <a:stretch>
            <a:fillRect/>
          </a:stretch>
        </p:blipFill>
        <p:spPr bwMode="auto">
          <a:xfrm>
            <a:off x="12308620" y="3478866"/>
            <a:ext cx="9251873" cy="4266640"/>
          </a:xfrm>
          <a:prstGeom prst="rect">
            <a:avLst/>
          </a:prstGeom>
          <a:noFill/>
          <a:ln w="9525">
            <a:noFill/>
            <a:miter lim="800000"/>
            <a:headEnd/>
            <a:tailEnd/>
          </a:ln>
          <a:effectLst/>
        </p:spPr>
      </p:pic>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kumimoji="0" lang="en-US" sz="4000" b="0" i="0" u="none" strike="noStrike" cap="none" spc="0" normalizeH="0" baseline="0" dirty="0" smtClean="0">
                <a:ln>
                  <a:noFill/>
                </a:ln>
                <a:solidFill>
                  <a:schemeClr val="tx1"/>
                </a:solidFill>
                <a:effectLst/>
                <a:uFillTx/>
                <a:latin typeface="Calibri" pitchFamily="34" charset="0"/>
                <a:sym typeface="Helvetica Neue"/>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kumimoji="0" lang="en-US" sz="4000" b="0" i="0" u="none" strike="noStrike" cap="none" spc="0" normalizeH="0" baseline="0" dirty="0" smtClean="0">
                <a:ln>
                  <a:noFill/>
                </a:ln>
                <a:solidFill>
                  <a:schemeClr val="bg1">
                    <a:lumMod val="65000"/>
                  </a:schemeClr>
                </a:solidFill>
                <a:effectLst/>
                <a:uFillTx/>
                <a:latin typeface="Calibri" pitchFamily="34" charset="0"/>
                <a:sym typeface="Helvetica Neue"/>
              </a:rPr>
              <a:t>Login</a:t>
            </a:r>
            <a:r>
              <a:rPr lang="en-US" sz="4000" b="0" baseline="0" dirty="0" smtClean="0">
                <a:solidFill>
                  <a:schemeClr val="bg1">
                    <a:lumMod val="65000"/>
                  </a:schemeClr>
                </a:solidFill>
                <a:latin typeface="Calibri" pitchFamily="34" charset="0"/>
              </a:rPr>
              <a:t>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kumimoji="0" lang="en-US" sz="4000" b="0" i="0" u="none" strike="noStrike" cap="none" spc="0" normalizeH="0" dirty="0" smtClean="0">
                <a:ln>
                  <a:noFill/>
                </a:ln>
                <a:solidFill>
                  <a:schemeClr val="bg1">
                    <a:lumMod val="65000"/>
                  </a:schemeClr>
                </a:solidFill>
                <a:effectLst/>
                <a:uFillTx/>
                <a:latin typeface="Calibri" pitchFamily="34" charset="0"/>
                <a:sym typeface="Helvetica Neue"/>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baseline="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kumimoji="0" lang="en-US" sz="4000" b="0" i="0" u="none" strike="noStrike" cap="none" spc="0" normalizeH="0" dirty="0" smtClean="0">
                <a:ln>
                  <a:noFill/>
                </a:ln>
                <a:solidFill>
                  <a:schemeClr val="bg1">
                    <a:lumMod val="65000"/>
                  </a:schemeClr>
                </a:solidFill>
                <a:effectLst/>
                <a:uFillTx/>
                <a:latin typeface="Calibri" pitchFamily="34" charset="0"/>
                <a:sym typeface="Helvetica Neue"/>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baseline="0" dirty="0" smtClean="0">
                <a:solidFill>
                  <a:schemeClr val="bg1">
                    <a:lumMod val="65000"/>
                  </a:schemeClr>
                </a:solidFill>
                <a:latin typeface="Calibri" pitchFamily="34" charset="0"/>
              </a:rPr>
              <a:t>ChangePassword</a:t>
            </a:r>
            <a:endParaRPr kumimoji="0" lang="en-US" sz="4000" b="0" i="0" u="none" strike="noStrike" cap="none" spc="0" normalizeH="0" baseline="0" dirty="0">
              <a:ln>
                <a:noFill/>
              </a:ln>
              <a:solidFill>
                <a:schemeClr val="bg1">
                  <a:lumMod val="65000"/>
                </a:schemeClr>
              </a:solidFill>
              <a:effectLst/>
              <a:uFillTx/>
              <a:latin typeface="Calibri" pitchFamily="34" charset="0"/>
              <a:sym typeface="Helvetica Neue"/>
            </a:endParaRPr>
          </a:p>
        </p:txBody>
      </p:sp>
      <p:sp>
        <p:nvSpPr>
          <p:cNvPr id="10" name="TextBox 9"/>
          <p:cNvSpPr txBox="1"/>
          <p:nvPr/>
        </p:nvSpPr>
        <p:spPr>
          <a:xfrm>
            <a:off x="11214847" y="8175812"/>
            <a:ext cx="12801600" cy="3837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Provides a user interface for managing the authentication of users in a website. </a:t>
            </a:r>
          </a:p>
          <a:p>
            <a:pPr algn="just"/>
            <a:r>
              <a:rPr lang="en-US" sz="4000" b="0" dirty="0" smtClean="0">
                <a:latin typeface="Calibri" pitchFamily="34" charset="0"/>
              </a:rPr>
              <a:t>The authentication is performed on the basis of username and password. </a:t>
            </a:r>
          </a:p>
          <a:p>
            <a:pPr algn="just"/>
            <a:r>
              <a:rPr lang="en-US" sz="4000" b="0" dirty="0" smtClean="0">
                <a:latin typeface="Calibri" pitchFamily="34" charset="0"/>
              </a:rPr>
              <a:t>The page access can be restricted by the use of the login controls. </a:t>
            </a:r>
            <a:endParaRPr kumimoji="0" lang="en-US" sz="4000" b="0"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ChangePassword</a:t>
            </a:r>
            <a:endParaRPr lang="en-US" sz="4000" b="0" dirty="0">
              <a:solidFill>
                <a:schemeClr val="bg1">
                  <a:lumMod val="65000"/>
                </a:schemeClr>
              </a:solidFill>
              <a:latin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11984973" y="3186952"/>
            <a:ext cx="9999051" cy="7194178"/>
          </a:xfrm>
          <a:prstGeom prst="rect">
            <a:avLst/>
          </a:prstGeom>
          <a:noFill/>
          <a:ln w="9525">
            <a:noFill/>
            <a:miter lim="800000"/>
            <a:headEnd/>
            <a:tailEnd/>
          </a:ln>
          <a:effectLst/>
        </p:spPr>
      </p:pic>
      <p:sp>
        <p:nvSpPr>
          <p:cNvPr id="10" name="TextBox 9"/>
          <p:cNvSpPr txBox="1"/>
          <p:nvPr/>
        </p:nvSpPr>
        <p:spPr>
          <a:xfrm>
            <a:off x="11349319" y="10650071"/>
            <a:ext cx="12765741"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The control uses the Membership service for creation of a new user. The control can be customized through templates and properties. </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ChangePassword</a:t>
            </a:r>
            <a:endParaRPr lang="en-US" sz="4000" b="0" dirty="0">
              <a:solidFill>
                <a:schemeClr val="bg1">
                  <a:lumMod val="65000"/>
                </a:schemeClr>
              </a:solidFill>
              <a:latin typeface="Calibri" pitchFamily="34" charset="0"/>
            </a:endParaRPr>
          </a:p>
        </p:txBody>
      </p:sp>
      <p:sp>
        <p:nvSpPr>
          <p:cNvPr id="10" name="TextBox 9"/>
          <p:cNvSpPr txBox="1"/>
          <p:nvPr/>
        </p:nvSpPr>
        <p:spPr>
          <a:xfrm>
            <a:off x="11564471" y="4491318"/>
            <a:ext cx="11430000"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It is used for displaying the name of the authenticated users. </a:t>
            </a:r>
          </a:p>
          <a:p>
            <a:pPr algn="just"/>
            <a:r>
              <a:rPr lang="en-US" sz="4000" b="0" dirty="0" smtClean="0">
                <a:latin typeface="Calibri" pitchFamily="34" charset="0"/>
              </a:rPr>
              <a:t>The control is not displayed if it does not contain any logged in user. The LoginName class is used for the control. </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ChangePassword</a:t>
            </a:r>
            <a:endParaRPr lang="en-US" sz="4000" b="0" dirty="0">
              <a:solidFill>
                <a:schemeClr val="bg1">
                  <a:lumMod val="65000"/>
                </a:schemeClr>
              </a:solidFill>
              <a:latin typeface="Calibri" pitchFamily="34" charset="0"/>
            </a:endParaRPr>
          </a:p>
        </p:txBody>
      </p:sp>
      <p:sp>
        <p:nvSpPr>
          <p:cNvPr id="7" name="TextBox 6"/>
          <p:cNvSpPr txBox="1"/>
          <p:nvPr/>
        </p:nvSpPr>
        <p:spPr>
          <a:xfrm>
            <a:off x="11429999" y="4410635"/>
            <a:ext cx="11564471" cy="4453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It specifies that a particular user has logged into the web site. </a:t>
            </a:r>
          </a:p>
          <a:p>
            <a:pPr algn="just"/>
            <a:r>
              <a:rPr lang="en-US" sz="4000" b="0" dirty="0" smtClean="0">
                <a:latin typeface="Calibri" pitchFamily="34" charset="0"/>
              </a:rPr>
              <a:t>The login status is displayed as a text. </a:t>
            </a:r>
          </a:p>
          <a:p>
            <a:pPr algn="just"/>
            <a:r>
              <a:rPr lang="en-US" sz="4000" b="0" dirty="0" smtClean="0">
                <a:latin typeface="Calibri" pitchFamily="34" charset="0"/>
              </a:rPr>
              <a:t>The login text is displayed as a hyperlink and provides the navigation to the login page. </a:t>
            </a:r>
          </a:p>
          <a:p>
            <a:pPr algn="just"/>
            <a:r>
              <a:rPr lang="en-US" sz="4000" b="0" dirty="0" smtClean="0">
                <a:latin typeface="Calibri" pitchFamily="34" charset="0"/>
              </a:rPr>
              <a:t>The authentication section of the web.config file is useful for accessing the login page URL. </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ChangePassword</a:t>
            </a:r>
            <a:endParaRPr lang="en-US" sz="4000" b="0" dirty="0">
              <a:solidFill>
                <a:schemeClr val="bg1">
                  <a:lumMod val="65000"/>
                </a:schemeClr>
              </a:solidFill>
              <a:latin typeface="Calibri" pitchFamily="34" charset="0"/>
            </a:endParaRPr>
          </a:p>
        </p:txBody>
      </p:sp>
      <p:sp>
        <p:nvSpPr>
          <p:cNvPr id="7" name="TextBox 6"/>
          <p:cNvSpPr txBox="1"/>
          <p:nvPr/>
        </p:nvSpPr>
        <p:spPr>
          <a:xfrm>
            <a:off x="11994776" y="4087906"/>
            <a:ext cx="11887200" cy="44531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The LoginView control is a web server control used for displaying the two different views of a web page. </a:t>
            </a:r>
          </a:p>
          <a:p>
            <a:pPr algn="just"/>
            <a:r>
              <a:rPr lang="en-US" sz="4000" b="0" dirty="0" smtClean="0">
                <a:latin typeface="Calibri" pitchFamily="34" charset="0"/>
              </a:rPr>
              <a:t>It helps to alter the page view for different logged in users. The current users status information is stored in the control. </a:t>
            </a:r>
          </a:p>
          <a:p>
            <a:pPr algn="just"/>
            <a:r>
              <a:rPr lang="en-US" sz="4000" b="0" dirty="0" smtClean="0">
                <a:latin typeface="Calibri" pitchFamily="34" charset="0"/>
              </a:rPr>
              <a:t>The control displays appropriate information depending on the user.</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ChangePassword</a:t>
            </a:r>
            <a:endParaRPr lang="en-US" sz="4000" b="0" dirty="0">
              <a:solidFill>
                <a:schemeClr val="bg1">
                  <a:lumMod val="65000"/>
                </a:schemeClr>
              </a:solidFill>
              <a:latin typeface="Calibri" pitchFamily="34" charset="0"/>
            </a:endParaRPr>
          </a:p>
        </p:txBody>
      </p:sp>
      <p:sp>
        <p:nvSpPr>
          <p:cNvPr id="7" name="TextBox 6"/>
          <p:cNvSpPr txBox="1"/>
          <p:nvPr/>
        </p:nvSpPr>
        <p:spPr>
          <a:xfrm>
            <a:off x="11994776" y="4087906"/>
            <a:ext cx="11887200" cy="19909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It is used to recover or reset the password for the user. The password is sent through an email as a message at the registration time.</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6692858" cy="1200329"/>
          </a:xfrm>
          <a:prstGeom prst="rect">
            <a:avLst/>
          </a:prstGeom>
        </p:spPr>
        <p:txBody>
          <a:bodyPr wrap="none">
            <a:spAutoFit/>
          </a:bodyPr>
          <a:lstStyle/>
          <a:p>
            <a:pPr algn="l"/>
            <a:r>
              <a:rPr lang="en-US" sz="7200" dirty="0" smtClean="0">
                <a:latin typeface="+mn-lt"/>
                <a:cs typeface="Courier New" panose="02070309020205020404" pitchFamily="49" charset="0"/>
              </a:rPr>
              <a:t>Login Controls</a:t>
            </a:r>
            <a:endParaRPr lang="en-US" sz="7200" dirty="0">
              <a:latin typeface="+mn-lt"/>
              <a:cs typeface="Courier New" panose="02070309020205020404" pitchFamily="49" charset="0"/>
            </a:endParaRPr>
          </a:p>
        </p:txBody>
      </p:sp>
      <p:sp>
        <p:nvSpPr>
          <p:cNvPr id="9" name="TextBox 8"/>
          <p:cNvSpPr txBox="1"/>
          <p:nvPr/>
        </p:nvSpPr>
        <p:spPr>
          <a:xfrm>
            <a:off x="3469341" y="3200400"/>
            <a:ext cx="8982635" cy="6607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CreateUserWizard</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LoginName</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LoginStatus</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LoginView</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bg1">
                    <a:lumMod val="65000"/>
                  </a:schemeClr>
                </a:solidFill>
                <a:latin typeface="Calibri" pitchFamily="34" charset="0"/>
              </a:rPr>
              <a:t>PasswordRecovery</a:t>
            </a:r>
          </a:p>
          <a:p>
            <a:pPr marL="0" marR="0" indent="0" algn="l" defTabSz="821531" rtl="0" fontAlgn="auto" latinLnBrk="0" hangingPunct="0">
              <a:lnSpc>
                <a:spcPct val="150000"/>
              </a:lnSpc>
              <a:spcBef>
                <a:spcPts val="0"/>
              </a:spcBef>
              <a:spcAft>
                <a:spcPts val="0"/>
              </a:spcAft>
              <a:buClrTx/>
              <a:buSzTx/>
              <a:buFont typeface="Arial" pitchFamily="34" charset="0"/>
              <a:buChar char="•"/>
              <a:tabLst/>
            </a:pPr>
            <a:r>
              <a:rPr lang="en-US" sz="4000" b="0" dirty="0" smtClean="0">
                <a:solidFill>
                  <a:schemeClr val="tx1"/>
                </a:solidFill>
                <a:latin typeface="Calibri" pitchFamily="34" charset="0"/>
              </a:rPr>
              <a:t>ChangePassword</a:t>
            </a:r>
            <a:endParaRPr lang="en-US" sz="4000" b="0" dirty="0">
              <a:solidFill>
                <a:schemeClr val="tx1"/>
              </a:solidFill>
              <a:latin typeface="Calibri" pitchFamily="34" charset="0"/>
            </a:endParaRPr>
          </a:p>
        </p:txBody>
      </p:sp>
      <p:sp>
        <p:nvSpPr>
          <p:cNvPr id="7" name="TextBox 6"/>
          <p:cNvSpPr txBox="1"/>
          <p:nvPr/>
        </p:nvSpPr>
        <p:spPr>
          <a:xfrm>
            <a:off x="11994776" y="4087906"/>
            <a:ext cx="11887200" cy="32220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The control helps user to change the password. </a:t>
            </a:r>
          </a:p>
          <a:p>
            <a:pPr algn="just"/>
            <a:r>
              <a:rPr lang="en-US" sz="4000" b="0" dirty="0" smtClean="0">
                <a:latin typeface="Calibri" pitchFamily="34" charset="0"/>
              </a:rPr>
              <a:t>The user adds the current password and adds the new password. </a:t>
            </a:r>
          </a:p>
          <a:p>
            <a:pPr algn="just"/>
            <a:r>
              <a:rPr lang="en-US" sz="4000" b="0" dirty="0" smtClean="0">
                <a:latin typeface="Calibri" pitchFamily="34" charset="0"/>
              </a:rPr>
              <a:t>If the old password is incorrect, the new one cannot be added.</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4540757" y="6047202"/>
            <a:ext cx="11980844"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Active Server Pages</a:t>
            </a:r>
            <a:endParaRPr lang="en-US" sz="9600" dirty="0">
              <a:solidFill>
                <a:schemeClr val="tx2"/>
              </a:solidFill>
            </a:endParaRPr>
          </a:p>
        </p:txBody>
      </p:sp>
      <p:sp>
        <p:nvSpPr>
          <p:cNvPr id="2" name="Rectangle 1"/>
          <p:cNvSpPr/>
          <p:nvPr/>
        </p:nvSpPr>
        <p:spPr>
          <a:xfrm>
            <a:off x="3510681" y="1042306"/>
            <a:ext cx="2082621" cy="1200329"/>
          </a:xfrm>
          <a:prstGeom prst="rect">
            <a:avLst/>
          </a:prstGeom>
        </p:spPr>
        <p:txBody>
          <a:bodyPr wrap="none">
            <a:spAutoFit/>
          </a:bodyPr>
          <a:lstStyle/>
          <a:p>
            <a:pPr algn="l"/>
            <a:r>
              <a:rPr lang="en-US" sz="7200" dirty="0" smtClean="0">
                <a:latin typeface="+mn-lt"/>
                <a:cs typeface="Courier New" panose="02070309020205020404" pitchFamily="49" charset="0"/>
              </a:rPr>
              <a:t>ASP</a:t>
            </a:r>
            <a:endParaRPr lang="en-US" sz="7200" dirty="0">
              <a:latin typeface="+mn-lt"/>
              <a:cs typeface="Courier New" panose="02070309020205020404" pitchFamily="49" charset="0"/>
            </a:endParaRPr>
          </a:p>
        </p:txBody>
      </p:sp>
      <p:sp>
        <p:nvSpPr>
          <p:cNvPr id="4" name="Rectangle 3"/>
          <p:cNvSpPr/>
          <p:nvPr/>
        </p:nvSpPr>
        <p:spPr>
          <a:xfrm>
            <a:off x="3886200" y="3898923"/>
            <a:ext cx="20497800" cy="6460230"/>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Active Server Pages or Classic ASP is Microsoft's first server side scripting engine that enables you to make dynamic and interactive web pages.</a:t>
            </a: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uses server-side scripting.</a:t>
            </a: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The default scripting language used for writing ASP is VBScript, although you can use other scripting languages like JScript (Microsoft's version of JavaScript).</a:t>
            </a: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 extension .asp instead of .</a:t>
            </a:r>
            <a:r>
              <a:rPr lang="en-US" sz="4000" b="0" dirty="0" err="1">
                <a:latin typeface="Calibri" panose="020F0502020204030204" pitchFamily="34" charset="0"/>
                <a:cs typeface="Calibri" panose="020F0502020204030204" pitchFamily="34" charset="0"/>
              </a:rPr>
              <a:t>htm</a:t>
            </a:r>
            <a:endParaRPr lang="en-US" sz="4000" b="0" dirty="0">
              <a:latin typeface="Calibri" panose="020F0502020204030204" pitchFamily="34" charset="0"/>
              <a:cs typeface="Calibri" panose="020F0502020204030204" pitchFamily="34" charset="0"/>
            </a:endParaRPr>
          </a:p>
          <a:p>
            <a:pPr marL="571500" indent="-571500" algn="l">
              <a:lnSpc>
                <a:spcPct val="150000"/>
              </a:lnSpc>
              <a:buFont typeface="Arial" panose="020B0604020202020204" pitchFamily="34" charset="0"/>
              <a:buChar char="•"/>
            </a:pPr>
            <a:r>
              <a:rPr lang="en-US" sz="4000" b="0" dirty="0">
                <a:latin typeface="Calibri" panose="020F0502020204030204" pitchFamily="34" charset="0"/>
                <a:cs typeface="Calibri" panose="020F0502020204030204" pitchFamily="34" charset="0"/>
              </a:rPr>
              <a:t>The page must be requested through a web server that supports ASP.</a:t>
            </a:r>
          </a:p>
        </p:txBody>
      </p:sp>
    </p:spTree>
    <p:extLst>
      <p:ext uri="{BB962C8B-B14F-4D97-AF65-F5344CB8AC3E}">
        <p14:creationId xmlns:p14="http://schemas.microsoft.com/office/powerpoint/2010/main" xmlns="" val="43121095"/>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5763116" cy="1200329"/>
          </a:xfrm>
          <a:prstGeom prst="rect">
            <a:avLst/>
          </a:prstGeom>
        </p:spPr>
        <p:txBody>
          <a:bodyPr wrap="none">
            <a:spAutoFit/>
          </a:bodyPr>
          <a:lstStyle/>
          <a:p>
            <a:pPr algn="l"/>
            <a:r>
              <a:rPr lang="en-US" sz="7200" dirty="0" err="1" smtClean="0">
                <a:latin typeface="+mn-lt"/>
                <a:cs typeface="Courier New" panose="02070309020205020404" pitchFamily="49" charset="0"/>
              </a:rPr>
              <a:t>AjaxControls</a:t>
            </a:r>
            <a:endParaRPr lang="en-US" sz="7200" dirty="0">
              <a:latin typeface="+mn-lt"/>
              <a:cs typeface="Courier New" panose="02070309020205020404" pitchFamily="49" charset="0"/>
            </a:endParaRPr>
          </a:p>
        </p:txBody>
      </p:sp>
      <p:sp>
        <p:nvSpPr>
          <p:cNvPr id="7" name="TextBox 6"/>
          <p:cNvSpPr txBox="1"/>
          <p:nvPr/>
        </p:nvSpPr>
        <p:spPr>
          <a:xfrm>
            <a:off x="3469339" y="3388659"/>
            <a:ext cx="19982331" cy="26064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just"/>
            <a:r>
              <a:rPr lang="en-US" sz="4000" b="0" dirty="0" smtClean="0">
                <a:latin typeface="Calibri" pitchFamily="34" charset="0"/>
              </a:rPr>
              <a:t>AJAX</a:t>
            </a:r>
            <a:r>
              <a:rPr lang="en-US" sz="4000" b="0" dirty="0" smtClean="0">
                <a:latin typeface="Calibri" pitchFamily="34" charset="0"/>
              </a:rPr>
              <a:t> stands for Asynchronous JavaScript and XML. </a:t>
            </a:r>
            <a:endParaRPr lang="en-US" sz="4000" b="0" dirty="0" smtClean="0">
              <a:latin typeface="Calibri" pitchFamily="34" charset="0"/>
            </a:endParaRPr>
          </a:p>
          <a:p>
            <a:pPr algn="just"/>
            <a:r>
              <a:rPr lang="en-US" sz="4000" b="0" dirty="0" smtClean="0">
                <a:latin typeface="Calibri" pitchFamily="34" charset="0"/>
              </a:rPr>
              <a:t>This </a:t>
            </a:r>
            <a:r>
              <a:rPr lang="en-US" sz="4000" b="0" dirty="0" smtClean="0">
                <a:latin typeface="Calibri" pitchFamily="34" charset="0"/>
              </a:rPr>
              <a:t>is a cross platform technology which speeds up response time. </a:t>
            </a:r>
            <a:endParaRPr lang="en-US" sz="4000" b="0" dirty="0" smtClean="0">
              <a:latin typeface="Calibri" pitchFamily="34" charset="0"/>
            </a:endParaRPr>
          </a:p>
          <a:p>
            <a:pPr algn="just"/>
            <a:r>
              <a:rPr lang="en-US" sz="4000" b="0" dirty="0" smtClean="0">
                <a:latin typeface="Calibri" pitchFamily="34" charset="0"/>
              </a:rPr>
              <a:t>The</a:t>
            </a:r>
            <a:r>
              <a:rPr lang="en-US" sz="4000" b="0" dirty="0" smtClean="0">
                <a:latin typeface="Calibri" pitchFamily="34" charset="0"/>
              </a:rPr>
              <a:t> AJAX </a:t>
            </a:r>
            <a:r>
              <a:rPr lang="en-US" sz="4000" b="0" dirty="0" smtClean="0">
                <a:latin typeface="Calibri" pitchFamily="34" charset="0"/>
              </a:rPr>
              <a:t>server controls</a:t>
            </a:r>
            <a:r>
              <a:rPr lang="en-US" sz="4000" b="0" dirty="0" smtClean="0">
                <a:latin typeface="Calibri" pitchFamily="34" charset="0"/>
              </a:rPr>
              <a:t> add script to the page which is executed and processed by the browser.</a:t>
            </a:r>
            <a:endParaRPr kumimoji="0" lang="en-US" sz="4000" b="1" i="0" u="none" strike="noStrike" cap="none" spc="0" normalizeH="0" baseline="0" dirty="0">
              <a:ln>
                <a:noFill/>
              </a:ln>
              <a:solidFill>
                <a:srgbClr val="000000"/>
              </a:solidFill>
              <a:effectLst/>
              <a:uFillTx/>
              <a:latin typeface="Calibri" pitchFamily="34" charset="0"/>
              <a:sym typeface="Helvetica Neue"/>
            </a:endParaRPr>
          </a:p>
        </p:txBody>
      </p:sp>
    </p:spTree>
    <p:extLst>
      <p:ext uri="{BB962C8B-B14F-4D97-AF65-F5344CB8AC3E}">
        <p14:creationId xmlns:p14="http://schemas.microsoft.com/office/powerpoint/2010/main" xmlns="" val="3437212799"/>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8956298" cy="1200329"/>
          </a:xfrm>
          <a:prstGeom prst="rect">
            <a:avLst/>
          </a:prstGeom>
        </p:spPr>
        <p:txBody>
          <a:bodyPr wrap="none">
            <a:spAutoFit/>
          </a:bodyPr>
          <a:lstStyle/>
          <a:p>
            <a:pPr algn="l"/>
            <a:r>
              <a:rPr lang="en-US" sz="7200" dirty="0" smtClean="0">
                <a:latin typeface="+mn-lt"/>
                <a:cs typeface="Courier New" panose="02070309020205020404" pitchFamily="49" charset="0"/>
              </a:rPr>
              <a:t>Difference with ASP</a:t>
            </a:r>
            <a:endParaRPr lang="en-US" sz="7200" dirty="0">
              <a:latin typeface="+mn-lt"/>
              <a:cs typeface="Courier New" panose="02070309020205020404" pitchFamily="49" charset="0"/>
            </a:endParaRPr>
          </a:p>
        </p:txBody>
      </p:sp>
      <p:sp>
        <p:nvSpPr>
          <p:cNvPr id="4" name="Rectangle 3"/>
          <p:cNvSpPr/>
          <p:nvPr/>
        </p:nvSpPr>
        <p:spPr>
          <a:xfrm>
            <a:off x="3886200" y="4517485"/>
            <a:ext cx="8580779" cy="6555641"/>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Interpreted</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Uses ADO</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HTML and coding in same file</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No xml support</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written </a:t>
            </a:r>
            <a:r>
              <a:rPr lang="en-US" sz="4000" b="0" dirty="0">
                <a:latin typeface="Calibri" panose="020F0502020204030204" pitchFamily="34" charset="0"/>
                <a:cs typeface="Calibri" panose="020F0502020204030204" pitchFamily="34" charset="0"/>
              </a:rPr>
              <a:t>using VB Script and </a:t>
            </a:r>
            <a:r>
              <a:rPr lang="en-US" sz="4000" b="0" dirty="0" smtClean="0">
                <a:latin typeface="Calibri" panose="020F0502020204030204" pitchFamily="34" charset="0"/>
                <a:cs typeface="Calibri" panose="020F0502020204030204" pitchFamily="34" charset="0"/>
              </a:rPr>
              <a:t>HTML</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Doesn’t support cross languages.</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Not object oriented</a:t>
            </a:r>
            <a:endParaRPr lang="en-US" sz="4000" b="0" dirty="0">
              <a:latin typeface="Calibri" panose="020F0502020204030204" pitchFamily="34" charset="0"/>
              <a:cs typeface="Calibri" panose="020F0502020204030204" pitchFamily="34" charset="0"/>
            </a:endParaRPr>
          </a:p>
        </p:txBody>
      </p:sp>
      <p:sp>
        <p:nvSpPr>
          <p:cNvPr id="7" name="Rectangle 6"/>
          <p:cNvSpPr/>
          <p:nvPr/>
        </p:nvSpPr>
        <p:spPr>
          <a:xfrm>
            <a:off x="14697635" y="4517485"/>
            <a:ext cx="9686365" cy="6555641"/>
          </a:xfrm>
          <a:prstGeom prst="rect">
            <a:avLst/>
          </a:prstGeom>
        </p:spPr>
        <p:txBody>
          <a:bodyPr wrap="square">
            <a:spAutoFit/>
          </a:bodyPr>
          <a:lstStyle/>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Compiled</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Uses ADO.NET</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Different code behind file</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Supports xml</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a:t>
            </a:r>
            <a:r>
              <a:rPr lang="en-US" sz="4000" b="0" dirty="0">
                <a:latin typeface="Calibri" panose="020F0502020204030204" pitchFamily="34" charset="0"/>
                <a:cs typeface="Calibri" panose="020F0502020204030204" pitchFamily="34" charset="0"/>
              </a:rPr>
              <a:t>NET compliant languages </a:t>
            </a:r>
            <a:endParaRPr lang="en-US" sz="4000" b="0" dirty="0" smtClean="0">
              <a:latin typeface="Calibri" panose="020F0502020204030204" pitchFamily="34" charset="0"/>
              <a:cs typeface="Calibri" panose="020F0502020204030204" pitchFamily="34" charset="0"/>
            </a:endParaRP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Web services and Cross language support</a:t>
            </a:r>
          </a:p>
          <a:p>
            <a:pPr marL="571500" indent="-571500" algn="l">
              <a:lnSpc>
                <a:spcPct val="150000"/>
              </a:lnSpc>
              <a:buFont typeface="Arial" panose="020B0604020202020204" pitchFamily="34" charset="0"/>
              <a:buChar char="•"/>
            </a:pPr>
            <a:r>
              <a:rPr lang="en-US" sz="4000" b="0" dirty="0" smtClean="0">
                <a:latin typeface="Calibri" panose="020F0502020204030204" pitchFamily="34" charset="0"/>
                <a:cs typeface="Calibri" panose="020F0502020204030204" pitchFamily="34" charset="0"/>
              </a:rPr>
              <a:t>Object oriented</a:t>
            </a:r>
            <a:endParaRPr lang="en-US" sz="4000" b="0" dirty="0">
              <a:latin typeface="Calibri" panose="020F0502020204030204" pitchFamily="34" charset="0"/>
              <a:cs typeface="Calibri" panose="020F0502020204030204" pitchFamily="34" charset="0"/>
            </a:endParaRPr>
          </a:p>
        </p:txBody>
      </p:sp>
      <p:sp>
        <p:nvSpPr>
          <p:cNvPr id="9" name="Rectangle 8"/>
          <p:cNvSpPr/>
          <p:nvPr/>
        </p:nvSpPr>
        <p:spPr>
          <a:xfrm>
            <a:off x="3886200" y="2867435"/>
            <a:ext cx="8580779" cy="1334211"/>
          </a:xfrm>
          <a:prstGeom prst="rect">
            <a:avLst/>
          </a:prstGeom>
        </p:spPr>
        <p:txBody>
          <a:bodyPr wrap="square">
            <a:spAutoFit/>
          </a:bodyPr>
          <a:lstStyle/>
          <a:p>
            <a:pPr>
              <a:lnSpc>
                <a:spcPct val="150000"/>
              </a:lnSpc>
            </a:pPr>
            <a:r>
              <a:rPr lang="en-US" sz="6000" dirty="0" smtClean="0">
                <a:solidFill>
                  <a:schemeClr val="accent1">
                    <a:lumMod val="50000"/>
                  </a:schemeClr>
                </a:solidFill>
                <a:latin typeface="Calibri" panose="020F0502020204030204" pitchFamily="34" charset="0"/>
                <a:cs typeface="Calibri" panose="020F0502020204030204" pitchFamily="34" charset="0"/>
              </a:rPr>
              <a:t>ASP</a:t>
            </a:r>
            <a:endParaRPr lang="en-US" sz="6000" dirty="0">
              <a:solidFill>
                <a:schemeClr val="accent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4697635" y="2867434"/>
            <a:ext cx="8580779" cy="1334211"/>
          </a:xfrm>
          <a:prstGeom prst="rect">
            <a:avLst/>
          </a:prstGeom>
        </p:spPr>
        <p:txBody>
          <a:bodyPr wrap="square">
            <a:spAutoFit/>
          </a:bodyPr>
          <a:lstStyle/>
          <a:p>
            <a:pPr>
              <a:lnSpc>
                <a:spcPct val="150000"/>
              </a:lnSpc>
            </a:pPr>
            <a:r>
              <a:rPr lang="en-US" sz="6000" dirty="0" smtClean="0">
                <a:solidFill>
                  <a:schemeClr val="accent1">
                    <a:lumMod val="50000"/>
                  </a:schemeClr>
                </a:solidFill>
                <a:latin typeface="Calibri" panose="020F0502020204030204" pitchFamily="34" charset="0"/>
                <a:cs typeface="Calibri" panose="020F0502020204030204" pitchFamily="34" charset="0"/>
              </a:rPr>
              <a:t>ASP.NET</a:t>
            </a:r>
            <a:endParaRPr lang="en-US" sz="6000" dirty="0">
              <a:solidFill>
                <a:schemeClr val="accent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23535624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148628876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63914441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142627405"/>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1.Page Request</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370795"/>
            <a:ext cx="7772400" cy="21755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r>
              <a:rPr lang="en-US" sz="4400" b="0" dirty="0">
                <a:latin typeface="Calibri" panose="020F0502020204030204" pitchFamily="34" charset="0"/>
                <a:cs typeface="Calibri" panose="020F0502020204030204" pitchFamily="34" charset="0"/>
              </a:rPr>
              <a:t>When the page is requested by a </a:t>
            </a:r>
            <a:r>
              <a:rPr lang="en-US" sz="4400" b="0" dirty="0" smtClean="0">
                <a:latin typeface="Calibri" panose="020F0502020204030204" pitchFamily="34" charset="0"/>
                <a:cs typeface="Calibri" panose="020F0502020204030204" pitchFamily="34" charset="0"/>
              </a:rPr>
              <a:t>user. The </a:t>
            </a:r>
            <a:r>
              <a:rPr lang="en-US" sz="4400" b="0" dirty="0">
                <a:latin typeface="Calibri" panose="020F0502020204030204" pitchFamily="34" charset="0"/>
                <a:cs typeface="Calibri" panose="020F0502020204030204" pitchFamily="34" charset="0"/>
              </a:rPr>
              <a:t>page request occurs before the page life cycle begins. </a:t>
            </a:r>
            <a:endParaRPr kumimoji="0" lang="en-US" sz="4400" b="1"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2291737459"/>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Line"/>
          <p:cNvSpPr/>
          <p:nvPr/>
        </p:nvSpPr>
        <p:spPr>
          <a:xfrm flipV="1">
            <a:off x="2885566" y="-124865"/>
            <a:ext cx="1" cy="13965729"/>
          </a:xfrm>
          <a:prstGeom prst="line">
            <a:avLst/>
          </a:prstGeom>
          <a:ln w="57150">
            <a:solidFill>
              <a:srgbClr val="183E67"/>
            </a:solidFill>
            <a:custDash>
              <a:ds d="600000" sp="600000"/>
            </a:custDash>
            <a:miter lim="400000"/>
          </a:ln>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139" name="Line"/>
          <p:cNvSpPr/>
          <p:nvPr/>
        </p:nvSpPr>
        <p:spPr>
          <a:xfrm>
            <a:off x="2885566" y="2266950"/>
            <a:ext cx="21498434" cy="0"/>
          </a:xfrm>
          <a:prstGeom prst="line">
            <a:avLst/>
          </a:prstGeom>
          <a:ln w="25400">
            <a:solidFill>
              <a:schemeClr val="accent1">
                <a:hueOff val="114395"/>
                <a:lumOff val="-24975"/>
              </a:schemeClr>
            </a:solidFill>
            <a:miter lim="400000"/>
          </a:ln>
          <a:effectLst/>
        </p:spPr>
        <p:txBody>
          <a:bodyPr lIns="71437" tIns="71437" rIns="71437" bIns="71437" anchor="ctr"/>
          <a:lstStyle/>
          <a:p>
            <a:pPr>
              <a:defRPr sz="3000" b="0">
                <a:solidFill>
                  <a:srgbClr val="FFFFFF"/>
                </a:solidFill>
                <a:latin typeface="+mn-lt"/>
                <a:ea typeface="+mn-ea"/>
                <a:cs typeface="+mn-cs"/>
                <a:sym typeface="Helvetica Neue Medium"/>
              </a:defRPr>
            </a:pPr>
            <a:endParaRPr/>
          </a:p>
        </p:txBody>
      </p:sp>
      <p:sp>
        <p:nvSpPr>
          <p:cNvPr id="8" name="Constructor"/>
          <p:cNvSpPr txBox="1"/>
          <p:nvPr/>
        </p:nvSpPr>
        <p:spPr>
          <a:xfrm rot="16200000">
            <a:off x="-1289865" y="6047202"/>
            <a:ext cx="5479063" cy="16215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71437" tIns="71437" rIns="71437" bIns="71437" anchor="ctr">
            <a:spAutoFit/>
          </a:bodyPr>
          <a:lstStyle>
            <a:lvl1pPr>
              <a:defRPr sz="10000">
                <a:solidFill>
                  <a:srgbClr val="474748"/>
                </a:solidFill>
              </a:defRPr>
            </a:lvl1pPr>
          </a:lstStyle>
          <a:p>
            <a:r>
              <a:rPr lang="en-US" sz="9600" dirty="0" smtClean="0">
                <a:solidFill>
                  <a:schemeClr val="tx2"/>
                </a:solidFill>
              </a:rPr>
              <a:t>ASP.NET</a:t>
            </a:r>
            <a:endParaRPr lang="en-US" sz="9600" dirty="0">
              <a:solidFill>
                <a:schemeClr val="tx2"/>
              </a:solidFill>
            </a:endParaRPr>
          </a:p>
        </p:txBody>
      </p:sp>
      <p:sp>
        <p:nvSpPr>
          <p:cNvPr id="2" name="Rectangle 1"/>
          <p:cNvSpPr/>
          <p:nvPr/>
        </p:nvSpPr>
        <p:spPr>
          <a:xfrm>
            <a:off x="3510681" y="1042306"/>
            <a:ext cx="4544834" cy="1200329"/>
          </a:xfrm>
          <a:prstGeom prst="rect">
            <a:avLst/>
          </a:prstGeom>
        </p:spPr>
        <p:txBody>
          <a:bodyPr wrap="none">
            <a:spAutoFit/>
          </a:bodyPr>
          <a:lstStyle/>
          <a:p>
            <a:pPr algn="l"/>
            <a:r>
              <a:rPr lang="en-US" sz="7200" dirty="0" smtClean="0">
                <a:latin typeface="+mn-lt"/>
                <a:cs typeface="Courier New" panose="02070309020205020404" pitchFamily="49" charset="0"/>
              </a:rPr>
              <a:t>Life Cycle</a:t>
            </a:r>
            <a:endParaRPr lang="en-US" sz="7200" dirty="0">
              <a:latin typeface="+mn-lt"/>
              <a:cs typeface="Courier New" panose="02070309020205020404" pitchFamily="49" charset="0"/>
            </a:endParaRPr>
          </a:p>
        </p:txBody>
      </p:sp>
      <p:graphicFrame>
        <p:nvGraphicFramePr>
          <p:cNvPr id="3" name="Diagram 2"/>
          <p:cNvGraphicFramePr/>
          <p:nvPr>
            <p:extLst>
              <p:ext uri="{D42A27DB-BD31-4B8C-83A1-F6EECF244321}">
                <p14:modId xmlns:p14="http://schemas.microsoft.com/office/powerpoint/2010/main" xmlns="" val="3843727253"/>
              </p:ext>
            </p:extLst>
          </p:nvPr>
        </p:nvGraphicFramePr>
        <p:xfrm>
          <a:off x="1230619" y="2691225"/>
          <a:ext cx="16256000" cy="10837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p:cNvSpPr txBox="1"/>
          <p:nvPr/>
        </p:nvSpPr>
        <p:spPr>
          <a:xfrm>
            <a:off x="16217153" y="3848146"/>
            <a:ext cx="7772400" cy="8829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smtClean="0">
                <a:ln>
                  <a:noFill/>
                </a:ln>
                <a:solidFill>
                  <a:srgbClr val="000000"/>
                </a:solidFill>
                <a:effectLst/>
                <a:uFillTx/>
                <a:latin typeface="Helvetica Neue"/>
                <a:ea typeface="Helvetica Neue"/>
                <a:cs typeface="Helvetica Neue"/>
                <a:sym typeface="Helvetica Neue"/>
              </a:rPr>
              <a:t>2.Start</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8" name="TextBox 17"/>
          <p:cNvSpPr txBox="1"/>
          <p:nvPr/>
        </p:nvSpPr>
        <p:spPr>
          <a:xfrm>
            <a:off x="16217153" y="5155351"/>
            <a:ext cx="7772400" cy="488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t">
            <a:spAutoFit/>
          </a:bodyPr>
          <a:lstStyle/>
          <a:p>
            <a:r>
              <a:rPr lang="en-US" sz="4400" b="0" dirty="0">
                <a:latin typeface="Calibri" panose="020F0502020204030204" pitchFamily="34" charset="0"/>
                <a:cs typeface="Calibri" panose="020F0502020204030204" pitchFamily="34" charset="0"/>
              </a:rPr>
              <a:t>In the start stage, page properties such as Request and Response are set. At this stage, the page also determines whether the request is a postback or a new request and sets the IsPostBack property.</a:t>
            </a:r>
            <a:endParaRPr kumimoji="0" lang="en-US" sz="4400" b="1" i="0"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Helvetica Neue"/>
            </a:endParaRPr>
          </a:p>
        </p:txBody>
      </p:sp>
    </p:spTree>
    <p:extLst>
      <p:ext uri="{BB962C8B-B14F-4D97-AF65-F5344CB8AC3E}">
        <p14:creationId xmlns:p14="http://schemas.microsoft.com/office/powerpoint/2010/main" xmlns="" val="316755532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7865</TotalTime>
  <Words>2512</Words>
  <Application>Microsoft Office PowerPoint</Application>
  <PresentationFormat>Custom</PresentationFormat>
  <Paragraphs>601</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White</vt:lpstr>
      <vt:lpstr>.NET</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dc:title>
  <dc:creator>CRP</dc:creator>
  <cp:lastModifiedBy>crpatel</cp:lastModifiedBy>
  <cp:revision>635</cp:revision>
  <dcterms:modified xsi:type="dcterms:W3CDTF">2019-03-29T02:55:58Z</dcterms:modified>
</cp:coreProperties>
</file>