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</p:sldMasterIdLst>
  <p:notesMasterIdLst>
    <p:notesMasterId r:id="rId44"/>
  </p:notesMasterIdLst>
  <p:sldIdLst>
    <p:sldId id="256" r:id="rId3"/>
    <p:sldId id="257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-822" y="-1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914400" algn="ctr">
              <a:buSzTx/>
              <a:buFontTx/>
              <a:buNone/>
              <a:defRPr sz="4800"/>
            </a:lvl2pPr>
            <a:lvl3pPr marL="0" indent="1828800" algn="ctr">
              <a:buSzTx/>
              <a:buFontTx/>
              <a:buNone/>
              <a:defRPr sz="4800"/>
            </a:lvl3pPr>
            <a:lvl4pPr marL="0" indent="2743200" algn="ctr">
              <a:buSzTx/>
              <a:buFontTx/>
              <a:buNone/>
              <a:defRPr sz="4800"/>
            </a:lvl4pPr>
            <a:lvl5pPr marL="0" indent="3657600" algn="ctr"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72652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87864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4"/>
            <a:ext cx="21031200" cy="30003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1pPr>
            <a:lvl2pPr marL="0" indent="914400">
              <a:buSzTx/>
              <a:buFontTx/>
              <a:buNone/>
              <a:defRPr sz="4800">
                <a:solidFill>
                  <a:srgbClr val="888888"/>
                </a:solidFill>
              </a:defRPr>
            </a:lvl2pPr>
            <a:lvl3pPr marL="0" indent="1828800">
              <a:buSzTx/>
              <a:buFontTx/>
              <a:buNone/>
              <a:defRPr sz="4800">
                <a:solidFill>
                  <a:srgbClr val="888888"/>
                </a:solidFill>
              </a:defRPr>
            </a:lvl3pPr>
            <a:lvl4pPr marL="0" indent="2743200">
              <a:buSzTx/>
              <a:buFontTx/>
              <a:buNone/>
              <a:defRPr sz="4800">
                <a:solidFill>
                  <a:srgbClr val="888888"/>
                </a:solidFill>
              </a:defRPr>
            </a:lvl4pPr>
            <a:lvl5pPr marL="0" indent="3657600">
              <a:buSzTx/>
              <a:buFontTx/>
              <a:buNone/>
              <a:defRPr sz="4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304432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341279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679575" y="730251"/>
            <a:ext cx="21031202" cy="2651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3362327"/>
            <a:ext cx="10315578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800" b="1"/>
            </a:lvl1pPr>
            <a:lvl2pPr marL="0" indent="914400">
              <a:buSzTx/>
              <a:buFontTx/>
              <a:buNone/>
              <a:defRPr sz="4800" b="1"/>
            </a:lvl2pPr>
            <a:lvl3pPr marL="0" indent="1828800">
              <a:buSzTx/>
              <a:buFontTx/>
              <a:buNone/>
              <a:defRPr sz="4800" b="1"/>
            </a:lvl3pPr>
            <a:lvl4pPr marL="0" indent="2743200">
              <a:buSzTx/>
              <a:buFontTx/>
              <a:buNone/>
              <a:defRPr sz="4800" b="1"/>
            </a:lvl4pPr>
            <a:lvl5pPr marL="0" indent="3657600">
              <a:buSzTx/>
              <a:buFontTx/>
              <a:buNone/>
              <a:defRPr sz="4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344400" y="3362327"/>
            <a:ext cx="10366376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58118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028171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708226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66375" y="1974851"/>
            <a:ext cx="12344402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1436914" indent="-522514">
              <a:defRPr sz="6400"/>
            </a:lvl2pPr>
            <a:lvl3pPr marL="2438400" indent="-609600">
              <a:defRPr sz="6400"/>
            </a:lvl3pPr>
            <a:lvl4pPr marL="3474720" indent="-731520">
              <a:defRPr sz="6400"/>
            </a:lvl4pPr>
            <a:lvl5pPr marL="4389120" indent="-731520"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79574" y="4114800"/>
            <a:ext cx="7864476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69164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366375" y="1974851"/>
            <a:ext cx="12344402" cy="97472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4114800"/>
            <a:ext cx="7864478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914400">
              <a:buSzTx/>
              <a:buFontTx/>
              <a:buNone/>
              <a:defRPr sz="3200"/>
            </a:lvl2pPr>
            <a:lvl3pPr marL="0" indent="1828800">
              <a:buSzTx/>
              <a:buFontTx/>
              <a:buNone/>
              <a:defRPr sz="3200"/>
            </a:lvl3pPr>
            <a:lvl4pPr marL="0" indent="2743200">
              <a:buSzTx/>
              <a:buFontTx/>
              <a:buNone/>
              <a:defRPr sz="3200"/>
            </a:lvl4pPr>
            <a:lvl5pPr marL="0" indent="3657600"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943951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585957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52157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52992" y="12846993"/>
            <a:ext cx="454610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 defTabSz="1828800"/>
            <a:fld id="{86CB4B4D-7CA3-9044-876B-883B54F8677D}" type="slidenum">
              <a:rPr lang="en-US" b="0" smtClean="0">
                <a:latin typeface="Calibri"/>
                <a:cs typeface="Calibri"/>
                <a:sym typeface="Calibri"/>
              </a:rPr>
              <a:pPr defTabSz="1828800"/>
              <a:t>‹#›</a:t>
            </a:fld>
            <a:endParaRPr lang="en-US" b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173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4478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2468878" marR="0" indent="-640078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5283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6197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7112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8026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5486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6400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7315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-multidimensional-indexers/" TargetMode="Externa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.NET"/>
          <p:cNvSpPr txBox="1">
            <a:spLocks noGrp="1"/>
          </p:cNvSpPr>
          <p:nvPr>
            <p:ph type="ctrTitle"/>
          </p:nvPr>
        </p:nvSpPr>
        <p:spPr>
          <a:xfrm>
            <a:off x="2796683" y="-2381391"/>
            <a:ext cx="7037046" cy="5709719"/>
          </a:xfrm>
          <a:prstGeom prst="rect">
            <a:avLst/>
          </a:prstGeom>
        </p:spPr>
        <p:txBody>
          <a:bodyPr/>
          <a:lstStyle>
            <a:lvl1pPr>
              <a:defRPr sz="13800">
                <a:solidFill>
                  <a:srgbClr val="353435"/>
                </a:solidFill>
              </a:defRPr>
            </a:lvl1pPr>
          </a:lstStyle>
          <a:p>
            <a:r>
              <a:t>.NET</a:t>
            </a:r>
          </a:p>
        </p:txBody>
      </p:sp>
      <p:sp>
        <p:nvSpPr>
          <p:cNvPr id="120" name="2160711"/>
          <p:cNvSpPr txBox="1">
            <a:spLocks noGrp="1"/>
          </p:cNvSpPr>
          <p:nvPr>
            <p:ph type="subTitle" sz="quarter" idx="1"/>
          </p:nvPr>
        </p:nvSpPr>
        <p:spPr>
          <a:xfrm>
            <a:off x="2745913" y="3811726"/>
            <a:ext cx="7138587" cy="3408414"/>
          </a:xfrm>
          <a:prstGeom prst="rect">
            <a:avLst/>
          </a:prstGeom>
        </p:spPr>
        <p:txBody>
          <a:bodyPr/>
          <a:lstStyle>
            <a:lvl1pPr defTabSz="642937">
              <a:lnSpc>
                <a:spcPts val="19000"/>
              </a:lnSpc>
              <a:spcBef>
                <a:spcPts val="1600"/>
              </a:spcBef>
              <a:defRPr sz="13800">
                <a:solidFill>
                  <a:srgbClr val="35343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2160711</a:t>
            </a:r>
          </a:p>
        </p:txBody>
      </p:sp>
      <p:sp>
        <p:nvSpPr>
          <p:cNvPr id="121" name="Unit 2"/>
          <p:cNvSpPr txBox="1"/>
          <p:nvPr/>
        </p:nvSpPr>
        <p:spPr>
          <a:xfrm>
            <a:off x="10051398" y="716724"/>
            <a:ext cx="10817554" cy="51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 fontScale="92500" lnSpcReduction="20000"/>
          </a:bodyPr>
          <a:lstStyle>
            <a:lvl1pPr defTabSz="642937">
              <a:lnSpc>
                <a:spcPts val="30600"/>
              </a:lnSpc>
              <a:spcBef>
                <a:spcPts val="1600"/>
              </a:spcBef>
              <a:defRPr sz="234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0000"/>
              </a:lnSpc>
            </a:pPr>
            <a:r>
              <a:rPr/>
              <a:t>Unit </a:t>
            </a:r>
            <a:r>
              <a:rPr smtClean="0"/>
              <a:t>2</a:t>
            </a: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sz="8600" dirty="0" smtClean="0"/>
              <a:t>GTU Questions</a:t>
            </a:r>
            <a:endParaRPr sz="8600"/>
          </a:p>
        </p:txBody>
      </p:sp>
      <p:sp>
        <p:nvSpPr>
          <p:cNvPr id="122" name="The Basics and…"/>
          <p:cNvSpPr txBox="1"/>
          <p:nvPr/>
        </p:nvSpPr>
        <p:spPr>
          <a:xfrm>
            <a:off x="0" y="7118956"/>
            <a:ext cx="24384000" cy="597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defTabSz="457200">
              <a:lnSpc>
                <a:spcPts val="16200"/>
              </a:lnSpc>
              <a:spcBef>
                <a:spcPts val="1200"/>
              </a:spcBef>
              <a:defRPr sz="12100" b="0">
                <a:latin typeface="Times"/>
                <a:ea typeface="Times"/>
                <a:cs typeface="Times"/>
                <a:sym typeface="Times"/>
              </a:defRPr>
            </a:pPr>
            <a:r>
              <a:t>The Basics and </a:t>
            </a:r>
          </a:p>
          <a:p>
            <a:pPr defTabSz="457200">
              <a:lnSpc>
                <a:spcPts val="16200"/>
              </a:lnSpc>
              <a:spcBef>
                <a:spcPts val="1200"/>
              </a:spcBef>
              <a:defRPr sz="12100" b="0">
                <a:latin typeface="Times"/>
                <a:ea typeface="Times"/>
                <a:cs typeface="Times"/>
                <a:sym typeface="Times"/>
              </a:defRPr>
            </a:pPr>
            <a:r>
              <a:t>Console Applications in C# </a:t>
            </a:r>
          </a:p>
        </p:txBody>
      </p:sp>
      <p:sp>
        <p:nvSpPr>
          <p:cNvPr id="123" name="Line"/>
          <p:cNvSpPr/>
          <p:nvPr/>
        </p:nvSpPr>
        <p:spPr>
          <a:xfrm>
            <a:off x="-3695" y="7077247"/>
            <a:ext cx="24391390" cy="1"/>
          </a:xfrm>
          <a:prstGeom prst="line">
            <a:avLst/>
          </a:prstGeom>
          <a:ln w="25400">
            <a:solidFill>
              <a:srgbClr val="2BFEFF"/>
            </a:solidFill>
            <a:custDash>
              <a:ds d="600000" sp="600000"/>
            </a:custDash>
            <a:miter lim="400000"/>
          </a:ln>
          <a:effectLst>
            <a:outerShdw blurRad="63500" dist="25400" dir="5400000" rotWithShape="0">
              <a:srgbClr val="12898A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68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169" name="Constructor and Function Overloading with example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Constructor and Function Overloading with example.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1500923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72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173" name="Constructor and Function Overloading with example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5600" b="0">
                  <a:solidFill>
                    <a:srgbClr val="44546A"/>
                  </a:solidFill>
                  <a:latin typeface="Bahnschrift"/>
                  <a:sym typeface="Bahnschrift"/>
                </a:rPr>
                <a:t>Constructor </a:t>
              </a:r>
              <a:r>
                <a:rPr sz="5600" b="0">
                  <a:solidFill>
                    <a:srgbClr val="E7E6E6"/>
                  </a:solidFill>
                  <a:latin typeface="Bahnschrift"/>
                  <a:sym typeface="Bahnschrift"/>
                </a:rPr>
                <a:t>and</a:t>
              </a:r>
              <a:r>
                <a:rPr sz="5600" b="0">
                  <a:solidFill>
                    <a:srgbClr val="44546A"/>
                  </a:solidFill>
                  <a:latin typeface="Bahnschrift"/>
                  <a:sym typeface="Bahnschrift"/>
                </a:rPr>
                <a:t> </a:t>
              </a:r>
              <a:r>
                <a:rPr sz="5600" b="0">
                  <a:solidFill>
                    <a:srgbClr val="E7E6E6"/>
                  </a:solidFill>
                  <a:latin typeface="Bahnschrift"/>
                  <a:sym typeface="Bahnschrift"/>
                </a:rPr>
                <a:t>Function</a:t>
              </a:r>
              <a:r>
                <a:rPr sz="5600" b="0">
                  <a:solidFill>
                    <a:srgbClr val="44546A"/>
                  </a:solidFill>
                  <a:latin typeface="Bahnschrift"/>
                  <a:sym typeface="Bahnschrift"/>
                </a:rPr>
                <a:t> Overloading with example.</a:t>
              </a:r>
            </a:p>
          </p:txBody>
        </p:sp>
      </p:grpSp>
      <p:sp>
        <p:nvSpPr>
          <p:cNvPr id="175" name="Rectangle 1"/>
          <p:cNvSpPr txBox="1"/>
          <p:nvPr/>
        </p:nvSpPr>
        <p:spPr>
          <a:xfrm>
            <a:off x="3122854" y="2501382"/>
            <a:ext cx="18138295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defTabSz="1828800">
              <a:defRPr sz="3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7200" b="0">
                <a:solidFill>
                  <a:srgbClr val="212121"/>
                </a:solidFill>
                <a:latin typeface="open sans"/>
                <a:sym typeface="open sans"/>
              </a:rPr>
              <a:t>Constructor overloading</a:t>
            </a:r>
          </a:p>
          <a:p>
            <a:pPr defTabSz="1828800">
              <a:defRPr sz="3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7200" b="0">
                <a:solidFill>
                  <a:srgbClr val="212121"/>
                </a:solidFill>
                <a:latin typeface="open sans"/>
                <a:sym typeface="open sans"/>
              </a:rPr>
              <a:t>=</a:t>
            </a:r>
          </a:p>
          <a:p>
            <a:pPr defTabSz="1828800">
              <a:defRPr sz="3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7200" b="0">
                <a:solidFill>
                  <a:srgbClr val="212121"/>
                </a:solidFill>
                <a:latin typeface="open sans"/>
                <a:sym typeface="open sans"/>
              </a:rPr>
              <a:t>constructors with </a:t>
            </a:r>
            <a:r>
              <a:rPr sz="7200" b="0">
                <a:solidFill>
                  <a:srgbClr val="70AD47"/>
                </a:solidFill>
                <a:latin typeface="open sans"/>
                <a:sym typeface="open sans"/>
              </a:rPr>
              <a:t>different</a:t>
            </a:r>
            <a:r>
              <a:rPr sz="7200" b="0">
                <a:solidFill>
                  <a:srgbClr val="212121"/>
                </a:solidFill>
                <a:latin typeface="open sans"/>
                <a:sym typeface="open sans"/>
              </a:rPr>
              <a:t> set of parameters</a:t>
            </a:r>
          </a:p>
        </p:txBody>
      </p:sp>
      <p:sp>
        <p:nvSpPr>
          <p:cNvPr id="176" name="Rectangle 6"/>
          <p:cNvSpPr txBox="1"/>
          <p:nvPr/>
        </p:nvSpPr>
        <p:spPr>
          <a:xfrm>
            <a:off x="3353175" y="7009803"/>
            <a:ext cx="18935702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class</a:t>
            </a:r>
            <a:r>
              <a:rPr sz="5600" b="0">
                <a:latin typeface="Consolas"/>
                <a:sym typeface="Consolas"/>
              </a:rPr>
              <a:t> </a:t>
            </a:r>
            <a:r>
              <a:rPr sz="5600" b="0">
                <a:solidFill>
                  <a:srgbClr val="2B91AF"/>
                </a:solidFill>
                <a:latin typeface="Consolas"/>
                <a:sym typeface="Consolas"/>
              </a:rPr>
              <a:t>PassByRef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{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	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5600" b="0">
                <a:latin typeface="Consolas"/>
                <a:sym typeface="Consolas"/>
              </a:rPr>
              <a:t> PassByRef(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val)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	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5600" b="0">
                <a:latin typeface="Consolas"/>
                <a:sym typeface="Consolas"/>
              </a:rPr>
              <a:t> PassByRef(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out</a:t>
            </a:r>
            <a:r>
              <a:rPr sz="5600" b="0">
                <a:latin typeface="Consolas"/>
                <a:sym typeface="Consolas"/>
              </a:rPr>
              <a:t>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val)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	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5600" b="0">
                <a:latin typeface="Consolas"/>
                <a:sym typeface="Consolas"/>
              </a:rPr>
              <a:t> PassByRef(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string</a:t>
            </a:r>
            <a:r>
              <a:rPr sz="5600" b="0">
                <a:latin typeface="Consolas"/>
                <a:sym typeface="Consolas"/>
              </a:rPr>
              <a:t> message)	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	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5600" b="0">
                <a:latin typeface="Consolas"/>
                <a:sym typeface="Consolas"/>
              </a:rPr>
              <a:t> PassByRef()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}</a:t>
            </a:r>
          </a:p>
          <a:p>
            <a:pPr algn="l" defTabSz="1828800">
              <a:defRPr sz="2000" i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 i="1">
                <a:solidFill>
                  <a:srgbClr val="008000"/>
                </a:solidFill>
                <a:latin typeface="Consolas"/>
                <a:sym typeface="Consolas"/>
              </a:rPr>
              <a:t>//This code snippet is just representation of concept.</a:t>
            </a:r>
          </a:p>
        </p:txBody>
      </p:sp>
    </p:spTree>
    <p:extLst>
      <p:ext uri="{BB962C8B-B14F-4D97-AF65-F5344CB8AC3E}">
        <p14:creationId xmlns="" xmlns:p14="http://schemas.microsoft.com/office/powerpoint/2010/main" val="30549211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78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179" name="Constructor and Function Overloading with example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2800">
                  <a:solidFill>
                    <a:srgbClr val="E7E6E6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5600" b="0">
                  <a:solidFill>
                    <a:srgbClr val="E7E6E6"/>
                  </a:solidFill>
                  <a:latin typeface="Bahnschrift"/>
                  <a:sym typeface="Bahnschrift"/>
                </a:rPr>
                <a:t>Constructor</a:t>
              </a:r>
              <a:r>
                <a:rPr sz="5600" b="0">
                  <a:solidFill>
                    <a:srgbClr val="44546A"/>
                  </a:solidFill>
                  <a:latin typeface="Bahnschrift"/>
                  <a:sym typeface="Bahnschrift"/>
                </a:rPr>
                <a:t> </a:t>
              </a:r>
              <a:r>
                <a:rPr sz="5600" b="0">
                  <a:solidFill>
                    <a:srgbClr val="E7E6E6"/>
                  </a:solidFill>
                  <a:latin typeface="Bahnschrift"/>
                  <a:sym typeface="Bahnschrift"/>
                </a:rPr>
                <a:t>and</a:t>
              </a:r>
              <a:r>
                <a:rPr sz="5600" b="0">
                  <a:solidFill>
                    <a:srgbClr val="44546A"/>
                  </a:solidFill>
                  <a:latin typeface="Bahnschrift"/>
                  <a:sym typeface="Bahnschrift"/>
                </a:rPr>
                <a:t> Function Overloading with example.</a:t>
              </a:r>
            </a:p>
          </p:txBody>
        </p:sp>
      </p:grpSp>
      <p:sp>
        <p:nvSpPr>
          <p:cNvPr id="181" name="Rectangle 1"/>
          <p:cNvSpPr txBox="1"/>
          <p:nvPr/>
        </p:nvSpPr>
        <p:spPr>
          <a:xfrm>
            <a:off x="3789704" y="2501382"/>
            <a:ext cx="16804596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defTabSz="1828800">
              <a:defRPr sz="3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7200" b="0">
                <a:solidFill>
                  <a:srgbClr val="212121"/>
                </a:solidFill>
                <a:latin typeface="open sans"/>
                <a:sym typeface="open sans"/>
              </a:rPr>
              <a:t>Function overloading</a:t>
            </a:r>
          </a:p>
          <a:p>
            <a:pPr defTabSz="1828800">
              <a:defRPr sz="3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7200" b="0">
                <a:solidFill>
                  <a:srgbClr val="212121"/>
                </a:solidFill>
                <a:latin typeface="open sans"/>
                <a:sym typeface="open sans"/>
              </a:rPr>
              <a:t>=</a:t>
            </a:r>
          </a:p>
          <a:p>
            <a:pPr defTabSz="1828800">
              <a:defRPr sz="3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7200" b="0">
                <a:solidFill>
                  <a:srgbClr val="212121"/>
                </a:solidFill>
                <a:latin typeface="open sans"/>
                <a:sym typeface="open sans"/>
              </a:rPr>
              <a:t>functions with </a:t>
            </a:r>
            <a:r>
              <a:rPr sz="7200" b="0">
                <a:solidFill>
                  <a:srgbClr val="70AD47"/>
                </a:solidFill>
                <a:latin typeface="open sans"/>
                <a:sym typeface="open sans"/>
              </a:rPr>
              <a:t>different</a:t>
            </a:r>
            <a:r>
              <a:rPr sz="7200" b="0">
                <a:solidFill>
                  <a:srgbClr val="212121"/>
                </a:solidFill>
                <a:latin typeface="open sans"/>
                <a:sym typeface="open sans"/>
              </a:rPr>
              <a:t> set of parameters</a:t>
            </a:r>
          </a:p>
        </p:txBody>
      </p:sp>
      <p:sp>
        <p:nvSpPr>
          <p:cNvPr id="182" name="Rectangle 6"/>
          <p:cNvSpPr txBox="1"/>
          <p:nvPr/>
        </p:nvSpPr>
        <p:spPr>
          <a:xfrm>
            <a:off x="3353176" y="7009803"/>
            <a:ext cx="21030824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class</a:t>
            </a:r>
            <a:r>
              <a:rPr sz="5600" b="0">
                <a:latin typeface="Consolas"/>
                <a:sym typeface="Consolas"/>
              </a:rPr>
              <a:t> </a:t>
            </a:r>
            <a:r>
              <a:rPr sz="5600" b="0">
                <a:solidFill>
                  <a:srgbClr val="2B91AF"/>
                </a:solidFill>
                <a:latin typeface="Consolas"/>
                <a:sym typeface="Consolas"/>
              </a:rPr>
              <a:t>overloadingExample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{</a:t>
            </a:r>
          </a:p>
          <a:p>
            <a:pPr algn="l" defTabSz="1828800">
              <a:defRPr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	public</a:t>
            </a:r>
            <a:r>
              <a:rPr sz="5600" b="0">
                <a:latin typeface="Consolas"/>
                <a:sym typeface="Consolas"/>
              </a:rPr>
              <a:t>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Add(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a)	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 	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5600" b="0">
                <a:latin typeface="Consolas"/>
                <a:sym typeface="Consolas"/>
              </a:rPr>
              <a:t>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Add(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out</a:t>
            </a:r>
            <a:r>
              <a:rPr sz="5600" b="0">
                <a:latin typeface="Consolas"/>
                <a:sym typeface="Consolas"/>
              </a:rPr>
              <a:t>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a)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 	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5600" b="0">
                <a:latin typeface="Consolas"/>
                <a:sym typeface="Consolas"/>
              </a:rPr>
              <a:t>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Add(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a,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b)	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 	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5600" b="0">
                <a:latin typeface="Consolas"/>
                <a:sym typeface="Consolas"/>
              </a:rPr>
              <a:t>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string</a:t>
            </a:r>
            <a:r>
              <a:rPr sz="5600" b="0">
                <a:latin typeface="Consolas"/>
                <a:sym typeface="Consolas"/>
              </a:rPr>
              <a:t> Add(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a,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b,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string</a:t>
            </a:r>
            <a:r>
              <a:rPr sz="5600" b="0">
                <a:latin typeface="Consolas"/>
                <a:sym typeface="Consolas"/>
              </a:rPr>
              <a:t> msg)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}</a:t>
            </a:r>
          </a:p>
          <a:p>
            <a:pPr algn="l" defTabSz="1828800">
              <a:defRPr sz="2000" i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 i="1">
                <a:solidFill>
                  <a:srgbClr val="008000"/>
                </a:solidFill>
                <a:latin typeface="Consolas"/>
                <a:sym typeface="Consolas"/>
              </a:rPr>
              <a:t>//This code snippet is just representation of concept.</a:t>
            </a:r>
          </a:p>
        </p:txBody>
      </p:sp>
    </p:spTree>
    <p:extLst>
      <p:ext uri="{BB962C8B-B14F-4D97-AF65-F5344CB8AC3E}">
        <p14:creationId xmlns="" xmlns:p14="http://schemas.microsoft.com/office/powerpoint/2010/main" val="30786235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84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>
                  <a:solidFill>
                    <a:srgbClr val="FFFFFF"/>
                  </a:solidFill>
                </a:defRPr>
              </a:pPr>
              <a:endParaRPr sz="3600" b="0">
                <a:solidFill>
                  <a:srgbClr val="FFFFFF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5" name="Can we overload the assignment operator in C#? Justify it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Can we overload the assignment operator in C#? Justify it.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6978662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88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>
                  <a:solidFill>
                    <a:srgbClr val="FFFFFF"/>
                  </a:solidFill>
                </a:defRPr>
              </a:pPr>
              <a:endParaRPr sz="3600" b="0">
                <a:solidFill>
                  <a:srgbClr val="FFFFFF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9" name="Can we overload the assignment operator in C#? Justify it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Can we overload the assignment operator in C#? Justify it.</a:t>
              </a:r>
            </a:p>
          </p:txBody>
        </p:sp>
      </p:grpSp>
      <p:sp>
        <p:nvSpPr>
          <p:cNvPr id="191" name="Rectangle 1"/>
          <p:cNvSpPr txBox="1"/>
          <p:nvPr/>
        </p:nvSpPr>
        <p:spPr>
          <a:xfrm>
            <a:off x="3250406" y="2901433"/>
            <a:ext cx="17883188" cy="366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defTabSz="1828800">
              <a:defRPr sz="3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7200" b="0">
                <a:solidFill>
                  <a:srgbClr val="212121"/>
                </a:solidFill>
                <a:latin typeface="open sans"/>
                <a:sym typeface="open sans"/>
              </a:rPr>
              <a:t>You can overload operations that </a:t>
            </a:r>
          </a:p>
          <a:p>
            <a:pPr defTabSz="1828800">
              <a:defRPr sz="3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7200" b="0">
                <a:solidFill>
                  <a:srgbClr val="212121"/>
                </a:solidFill>
                <a:latin typeface="open sans"/>
                <a:sym typeface="open sans"/>
              </a:rPr>
              <a:t>are applied to the objects,</a:t>
            </a:r>
          </a:p>
          <a:p>
            <a:pPr defTabSz="1828800">
              <a:defRPr sz="4400">
                <a:solidFill>
                  <a:srgbClr val="70AD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8800" b="0">
                <a:solidFill>
                  <a:srgbClr val="70AD47"/>
                </a:solidFill>
                <a:latin typeface="open sans"/>
                <a:sym typeface="open sans"/>
              </a:rPr>
              <a:t>but not to </a:t>
            </a:r>
            <a:r>
              <a:rPr sz="8800">
                <a:solidFill>
                  <a:srgbClr val="70AD47"/>
                </a:solidFill>
                <a:latin typeface="open sans"/>
                <a:sym typeface="open sans"/>
              </a:rPr>
              <a:t>reference</a:t>
            </a:r>
          </a:p>
        </p:txBody>
      </p:sp>
      <p:sp>
        <p:nvSpPr>
          <p:cNvPr id="192" name="TextBox 3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https://stackoverflow.com/questions/599367/why-can-not-be-overloaded-in-c/599389</a:t>
            </a:r>
          </a:p>
        </p:txBody>
      </p:sp>
    </p:spTree>
    <p:extLst>
      <p:ext uri="{BB962C8B-B14F-4D97-AF65-F5344CB8AC3E}">
        <p14:creationId xmlns="" xmlns:p14="http://schemas.microsoft.com/office/powerpoint/2010/main" val="6469721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94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>
                  <a:solidFill>
                    <a:srgbClr val="FFFFFF"/>
                  </a:solidFill>
                </a:defRPr>
              </a:pPr>
              <a:endParaRPr sz="3600" b="0">
                <a:solidFill>
                  <a:srgbClr val="FFFFFF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5" name="Can we overload the assignment operator in C#? Justify it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Can we overload the assignment operator in C#? Justify it.</a:t>
              </a:r>
            </a:p>
          </p:txBody>
        </p:sp>
      </p:grpSp>
      <p:sp>
        <p:nvSpPr>
          <p:cNvPr id="197" name="Rectangle 1"/>
          <p:cNvSpPr txBox="1"/>
          <p:nvPr/>
        </p:nvSpPr>
        <p:spPr>
          <a:xfrm>
            <a:off x="-4" y="2901432"/>
            <a:ext cx="24384008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just" defTabSz="1828800">
              <a:defRPr sz="2400"/>
            </a:pPr>
            <a:r>
              <a:rPr sz="4800" b="0">
                <a:latin typeface="Calibri"/>
                <a:cs typeface="Calibri"/>
                <a:sym typeface="Calibri"/>
              </a:rPr>
              <a:t>When we define a class and its members we are defining the object behavior, but when we create a variable we are working with references to those objects.</a:t>
            </a:r>
          </a:p>
          <a:p>
            <a:pPr algn="just" defTabSz="1828800">
              <a:defRPr sz="2400"/>
            </a:pPr>
            <a:endParaRPr sz="4800" b="0">
              <a:latin typeface="Calibri"/>
              <a:cs typeface="Calibri"/>
              <a:sym typeface="Calibri"/>
            </a:endParaRPr>
          </a:p>
          <a:p>
            <a:pPr algn="just" defTabSz="1828800">
              <a:defRPr sz="2400"/>
            </a:pPr>
            <a:r>
              <a:rPr sz="4800" b="0">
                <a:latin typeface="Calibri"/>
                <a:cs typeface="Calibri"/>
                <a:sym typeface="Calibri"/>
              </a:rPr>
              <a:t>Now, </a:t>
            </a:r>
            <a:r>
              <a:rPr sz="4800">
                <a:solidFill>
                  <a:srgbClr val="70AD47"/>
                </a:solidFill>
                <a:latin typeface="Calibri"/>
                <a:cs typeface="Calibri"/>
                <a:sym typeface="Calibri"/>
              </a:rPr>
              <a:t>the operator = is applied to references</a:t>
            </a:r>
            <a:r>
              <a:rPr sz="4800" b="0">
                <a:latin typeface="Calibri"/>
                <a:cs typeface="Calibri"/>
                <a:sym typeface="Calibri"/>
              </a:rPr>
              <a:t>, </a:t>
            </a:r>
            <a:r>
              <a:rPr sz="4800">
                <a:solidFill>
                  <a:srgbClr val="ED7D31"/>
                </a:solidFill>
                <a:latin typeface="Calibri"/>
                <a:cs typeface="Calibri"/>
                <a:sym typeface="Calibri"/>
              </a:rPr>
              <a:t>not objects</a:t>
            </a:r>
            <a:r>
              <a:rPr sz="4800" b="0">
                <a:latin typeface="Calibri"/>
                <a:cs typeface="Calibri"/>
                <a:sym typeface="Calibri"/>
              </a:rPr>
              <a:t>. When you assign a reference to another you are actually making the receiving reference point to the same object that the other reference is.</a:t>
            </a:r>
          </a:p>
        </p:txBody>
      </p:sp>
      <p:sp>
        <p:nvSpPr>
          <p:cNvPr id="198" name="Rectangle 5"/>
          <p:cNvSpPr txBox="1"/>
          <p:nvPr/>
        </p:nvSpPr>
        <p:spPr>
          <a:xfrm>
            <a:off x="6410323" y="8154774"/>
            <a:ext cx="12192002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pPr>
            <a:r>
              <a:rPr sz="7200" b="0">
                <a:latin typeface="Consolas"/>
                <a:sym typeface="Consolas"/>
              </a:rPr>
              <a:t>Type var1 = </a:t>
            </a:r>
            <a:r>
              <a:rPr sz="7200" b="0">
                <a:solidFill>
                  <a:srgbClr val="0000FF"/>
                </a:solidFill>
                <a:latin typeface="Consolas"/>
                <a:sym typeface="Consolas"/>
              </a:rPr>
              <a:t>new</a:t>
            </a:r>
            <a:r>
              <a:rPr sz="7200" b="0">
                <a:latin typeface="Consolas"/>
                <a:sym typeface="Consolas"/>
              </a:rPr>
              <a:t> Type();</a:t>
            </a:r>
          </a:p>
          <a:p>
            <a: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pPr>
            <a:r>
              <a:rPr sz="7200" b="0">
                <a:latin typeface="Consolas"/>
                <a:sym typeface="Consolas"/>
              </a:rPr>
              <a:t>Type var2 = </a:t>
            </a:r>
            <a:r>
              <a:rPr sz="7200" b="0">
                <a:solidFill>
                  <a:srgbClr val="0000FF"/>
                </a:solidFill>
                <a:latin typeface="Consolas"/>
                <a:sym typeface="Consolas"/>
              </a:rPr>
              <a:t>new</a:t>
            </a:r>
            <a:r>
              <a:rPr sz="7200" b="0">
                <a:latin typeface="Consolas"/>
                <a:sym typeface="Consolas"/>
              </a:rPr>
              <a:t> Type();</a:t>
            </a:r>
          </a:p>
          <a:p>
            <a: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pPr>
            <a:endParaRPr sz="7200" b="0">
              <a:latin typeface="Consolas"/>
              <a:sym typeface="Consolas"/>
            </a:endParaRPr>
          </a:p>
          <a:p>
            <a:pPr algn="l" defTabSz="1828800">
              <a:defRPr sz="3600">
                <a:latin typeface="Consolas"/>
                <a:ea typeface="Consolas"/>
                <a:cs typeface="Consolas"/>
                <a:sym typeface="Consolas"/>
              </a:defRPr>
            </a:pPr>
            <a:r>
              <a:rPr sz="7200" b="0">
                <a:latin typeface="Consolas"/>
                <a:sym typeface="Consolas"/>
              </a:rPr>
              <a:t>var2 = var1;</a:t>
            </a:r>
          </a:p>
        </p:txBody>
      </p:sp>
      <p:sp>
        <p:nvSpPr>
          <p:cNvPr id="199" name="TextBox 6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https://stackoverflow.com/questions/599367/why-can-not-be-overloaded-in-c/599389</a:t>
            </a:r>
          </a:p>
        </p:txBody>
      </p:sp>
    </p:spTree>
    <p:extLst>
      <p:ext uri="{BB962C8B-B14F-4D97-AF65-F5344CB8AC3E}">
        <p14:creationId xmlns="" xmlns:p14="http://schemas.microsoft.com/office/powerpoint/2010/main" val="1352125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01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>
                  <a:solidFill>
                    <a:srgbClr val="FFFFFF"/>
                  </a:solidFill>
                </a:defRPr>
              </a:pPr>
              <a:endParaRPr sz="3600" b="0">
                <a:solidFill>
                  <a:srgbClr val="FFFFFF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2" name="Write console based program in code behind language VB or C# to print following pattern."/>
            <p:cNvSpPr txBox="1"/>
            <p:nvPr/>
          </p:nvSpPr>
          <p:spPr>
            <a:xfrm>
              <a:off x="0" y="44441"/>
              <a:ext cx="12192000" cy="954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Write console based program in code behind language VB or C# to print following pattern.</a:t>
              </a:r>
            </a:p>
          </p:txBody>
        </p:sp>
      </p:grpSp>
      <p:sp>
        <p:nvSpPr>
          <p:cNvPr id="204" name="Rectangle 2"/>
          <p:cNvSpPr txBox="1"/>
          <p:nvPr/>
        </p:nvSpPr>
        <p:spPr>
          <a:xfrm>
            <a:off x="8696325" y="4780598"/>
            <a:ext cx="5248278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36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sz="7200" b="0">
                <a:latin typeface="Bahnschrift"/>
                <a:sym typeface="Bahnschrift"/>
              </a:rPr>
              <a:t>@ @ @ @ @</a:t>
            </a:r>
          </a:p>
          <a:p>
            <a:pPr algn="l" defTabSz="1828800">
              <a:defRPr sz="36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sz="7200" b="0">
                <a:latin typeface="Bahnschrift"/>
                <a:sym typeface="Bahnschrift"/>
              </a:rPr>
              <a:t>@ @ @ @</a:t>
            </a:r>
          </a:p>
          <a:p>
            <a:pPr algn="l" defTabSz="1828800">
              <a:defRPr sz="36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sz="7200" b="0">
                <a:latin typeface="Bahnschrift"/>
                <a:sym typeface="Bahnschrift"/>
              </a:rPr>
              <a:t>@ @ @</a:t>
            </a:r>
          </a:p>
          <a:p>
            <a:pPr algn="l" defTabSz="1828800">
              <a:defRPr sz="36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sz="7200" b="0">
                <a:latin typeface="Bahnschrift"/>
                <a:sym typeface="Bahnschrift"/>
              </a:rPr>
              <a:t>@ @</a:t>
            </a:r>
          </a:p>
          <a:p>
            <a:pPr algn="l" defTabSz="1828800">
              <a:defRPr sz="36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sz="7200" b="0">
                <a:latin typeface="Bahnschrift"/>
                <a:sym typeface="Bahnschrift"/>
              </a:rPr>
              <a:t>@</a:t>
            </a:r>
          </a:p>
        </p:txBody>
      </p:sp>
    </p:spTree>
    <p:extLst>
      <p:ext uri="{BB962C8B-B14F-4D97-AF65-F5344CB8AC3E}">
        <p14:creationId xmlns="" xmlns:p14="http://schemas.microsoft.com/office/powerpoint/2010/main" val="21887597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06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>
                  <a:solidFill>
                    <a:srgbClr val="FFFFFF"/>
                  </a:solidFill>
                </a:defRPr>
              </a:pPr>
              <a:endParaRPr sz="3600" b="0">
                <a:solidFill>
                  <a:srgbClr val="FFFFFF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7" name="Write console based program in code behind language VB or C# to print following pattern."/>
            <p:cNvSpPr txBox="1"/>
            <p:nvPr/>
          </p:nvSpPr>
          <p:spPr>
            <a:xfrm>
              <a:off x="0" y="44441"/>
              <a:ext cx="12192000" cy="954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Write console based program in code behind language VB or C# to print following pattern.</a:t>
              </a:r>
            </a:p>
          </p:txBody>
        </p:sp>
      </p:grpSp>
      <p:sp>
        <p:nvSpPr>
          <p:cNvPr id="209" name="Rectangle 3"/>
          <p:cNvSpPr txBox="1"/>
          <p:nvPr/>
        </p:nvSpPr>
        <p:spPr>
          <a:xfrm>
            <a:off x="3595685" y="2800350"/>
            <a:ext cx="17192630" cy="1055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using</a:t>
            </a:r>
            <a:r>
              <a:rPr sz="4000" b="0">
                <a:latin typeface="Consolas"/>
                <a:sym typeface="Consolas"/>
              </a:rPr>
              <a:t> System;</a:t>
            </a:r>
          </a:p>
          <a:p>
            <a:pPr algn="l" defTabSz="1828800"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namespace</a:t>
            </a:r>
            <a:r>
              <a:rPr sz="4000" b="0">
                <a:latin typeface="Consolas"/>
                <a:sym typeface="Consolas"/>
              </a:rPr>
              <a:t> Pattern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class</a:t>
            </a:r>
            <a:r>
              <a:rPr sz="4000" b="0">
                <a:latin typeface="Consolas"/>
                <a:sym typeface="Consolas"/>
              </a:rPr>
              <a:t> </a:t>
            </a:r>
            <a:r>
              <a:rPr sz="4000" b="0">
                <a:solidFill>
                  <a:srgbClr val="2B91AF"/>
                </a:solidFill>
                <a:latin typeface="Consolas"/>
                <a:sym typeface="Consolas"/>
              </a:rPr>
              <a:t>PatternExample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4000" b="0">
                <a:latin typeface="Consolas"/>
                <a:sym typeface="Consolas"/>
              </a:rPr>
              <a:t>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static</a:t>
            </a:r>
            <a:r>
              <a:rPr sz="4000" b="0">
                <a:latin typeface="Consolas"/>
                <a:sym typeface="Consolas"/>
              </a:rPr>
              <a:t>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void</a:t>
            </a:r>
            <a:r>
              <a:rPr sz="4000" b="0">
                <a:latin typeface="Consolas"/>
                <a:sym typeface="Consolas"/>
              </a:rPr>
              <a:t> Main()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4000" b="0">
                <a:latin typeface="Consolas"/>
                <a:sym typeface="Consolas"/>
              </a:rPr>
              <a:t> i,j=5;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for</a:t>
            </a:r>
            <a:r>
              <a:rPr sz="4000" b="0">
                <a:latin typeface="Consolas"/>
                <a:sym typeface="Consolas"/>
              </a:rPr>
              <a:t> (j=5; j &gt; 0; j--)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for</a:t>
            </a:r>
            <a:r>
              <a:rPr sz="4000" b="0">
                <a:latin typeface="Consolas"/>
                <a:sym typeface="Consolas"/>
              </a:rPr>
              <a:t> (i = j; i &gt; 0; i--)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        Console.Write(</a:t>
            </a:r>
            <a:r>
              <a:rPr sz="4000" b="0">
                <a:solidFill>
                  <a:srgbClr val="A31515"/>
                </a:solidFill>
                <a:latin typeface="Consolas"/>
                <a:sym typeface="Consolas"/>
              </a:rPr>
              <a:t>"@"</a:t>
            </a:r>
            <a:r>
              <a:rPr sz="4000" b="0">
                <a:latin typeface="Consolas"/>
                <a:sym typeface="Consolas"/>
              </a:rPr>
              <a:t>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    Console.WriteLine();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}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}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}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9320972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212" name="Write console based program in code behind language VB or C# to print following pattern."/>
            <p:cNvSpPr txBox="1"/>
            <p:nvPr/>
          </p:nvSpPr>
          <p:spPr>
            <a:xfrm>
              <a:off x="0" y="44441"/>
              <a:ext cx="12192000" cy="954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Write console based program in code behind language VB or C# to print following pattern.</a:t>
              </a:r>
            </a:p>
          </p:txBody>
        </p:sp>
      </p:grpSp>
      <p:sp>
        <p:nvSpPr>
          <p:cNvPr id="214" name="Rectangle 2"/>
          <p:cNvSpPr txBox="1"/>
          <p:nvPr/>
        </p:nvSpPr>
        <p:spPr>
          <a:xfrm>
            <a:off x="8696325" y="4780599"/>
            <a:ext cx="5248278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36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sz="7200" b="0">
                <a:latin typeface="Bahnschrift"/>
                <a:sym typeface="Bahnschrift"/>
              </a:rPr>
              <a:t>1</a:t>
            </a:r>
          </a:p>
          <a:p>
            <a:pPr algn="l" defTabSz="1828800">
              <a:defRPr sz="36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sz="7200" b="0">
                <a:latin typeface="Bahnschrift"/>
                <a:sym typeface="Bahnschrift"/>
              </a:rPr>
              <a:t>1 2</a:t>
            </a:r>
          </a:p>
          <a:p>
            <a:pPr algn="l" defTabSz="1828800">
              <a:defRPr sz="36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sz="7200" b="0">
                <a:latin typeface="Bahnschrift"/>
                <a:sym typeface="Bahnschrift"/>
              </a:rPr>
              <a:t>1 2 3</a:t>
            </a:r>
          </a:p>
          <a:p>
            <a:pPr algn="l" defTabSz="1828800">
              <a:defRPr sz="36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sz="7200" b="0">
                <a:latin typeface="Bahnschrift"/>
                <a:sym typeface="Bahnschrift"/>
              </a:rPr>
              <a:t>1 2 3 4</a:t>
            </a:r>
          </a:p>
        </p:txBody>
      </p:sp>
    </p:spTree>
    <p:extLst>
      <p:ext uri="{BB962C8B-B14F-4D97-AF65-F5344CB8AC3E}">
        <p14:creationId xmlns="" xmlns:p14="http://schemas.microsoft.com/office/powerpoint/2010/main" val="226418802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16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>
                  <a:solidFill>
                    <a:srgbClr val="FFFFFF"/>
                  </a:solidFill>
                </a:defRPr>
              </a:pPr>
              <a:endParaRPr sz="3600" b="0">
                <a:solidFill>
                  <a:srgbClr val="FFFFFF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7" name="Write console based program in code behind language VB or C# to print following pattern."/>
            <p:cNvSpPr txBox="1"/>
            <p:nvPr/>
          </p:nvSpPr>
          <p:spPr>
            <a:xfrm>
              <a:off x="0" y="44441"/>
              <a:ext cx="12192000" cy="954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Write console based program in code behind language VB or C# to print following pattern.</a:t>
              </a:r>
            </a:p>
          </p:txBody>
        </p:sp>
      </p:grpSp>
      <p:sp>
        <p:nvSpPr>
          <p:cNvPr id="219" name="Rectangle 3"/>
          <p:cNvSpPr txBox="1"/>
          <p:nvPr/>
        </p:nvSpPr>
        <p:spPr>
          <a:xfrm>
            <a:off x="3595685" y="2800350"/>
            <a:ext cx="17192630" cy="1055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using</a:t>
            </a:r>
            <a:r>
              <a:rPr sz="4000" b="0">
                <a:latin typeface="Consolas"/>
                <a:sym typeface="Consolas"/>
              </a:rPr>
              <a:t> System;</a:t>
            </a:r>
          </a:p>
          <a:p>
            <a:pPr algn="l" defTabSz="1828800"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namespace</a:t>
            </a:r>
            <a:r>
              <a:rPr sz="4000" b="0">
                <a:latin typeface="Consolas"/>
                <a:sym typeface="Consolas"/>
              </a:rPr>
              <a:t> Pattern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class</a:t>
            </a:r>
            <a:r>
              <a:rPr sz="4000" b="0">
                <a:latin typeface="Consolas"/>
                <a:sym typeface="Consolas"/>
              </a:rPr>
              <a:t> </a:t>
            </a:r>
            <a:r>
              <a:rPr sz="4000" b="0">
                <a:solidFill>
                  <a:srgbClr val="2B91AF"/>
                </a:solidFill>
                <a:latin typeface="Consolas"/>
                <a:sym typeface="Consolas"/>
              </a:rPr>
              <a:t>patternExample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4000" b="0">
                <a:latin typeface="Consolas"/>
                <a:sym typeface="Consolas"/>
              </a:rPr>
              <a:t>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static</a:t>
            </a:r>
            <a:r>
              <a:rPr sz="4000" b="0">
                <a:latin typeface="Consolas"/>
                <a:sym typeface="Consolas"/>
              </a:rPr>
              <a:t>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void</a:t>
            </a:r>
            <a:r>
              <a:rPr sz="4000" b="0">
                <a:latin typeface="Consolas"/>
                <a:sym typeface="Consolas"/>
              </a:rPr>
              <a:t> Main()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4000" b="0">
                <a:latin typeface="Consolas"/>
                <a:sym typeface="Consolas"/>
              </a:rPr>
              <a:t> i, j;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for</a:t>
            </a:r>
            <a:r>
              <a:rPr sz="4000" b="0">
                <a:latin typeface="Consolas"/>
                <a:sym typeface="Consolas"/>
              </a:rPr>
              <a:t> (j = 1; j &lt; 5; j++)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for</a:t>
            </a:r>
            <a:r>
              <a:rPr sz="4000" b="0">
                <a:latin typeface="Consolas"/>
                <a:sym typeface="Consolas"/>
              </a:rPr>
              <a:t> (i = 1; i &lt;= j; i++)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        Console.Write(i + </a:t>
            </a:r>
            <a:r>
              <a:rPr sz="4000" b="0">
                <a:solidFill>
                  <a:srgbClr val="A31515"/>
                </a:solidFill>
                <a:latin typeface="Consolas"/>
                <a:sym typeface="Consolas"/>
              </a:rPr>
              <a:t>" "</a:t>
            </a:r>
            <a:r>
              <a:rPr sz="4000" b="0">
                <a:latin typeface="Consolas"/>
                <a:sym typeface="Consolas"/>
              </a:rPr>
              <a:t>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    Console.WriteLine();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    }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}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}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4313627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"/>
          <p:cNvGraphicFramePr/>
          <p:nvPr/>
        </p:nvGraphicFramePr>
        <p:xfrm>
          <a:off x="2757807" y="2845792"/>
          <a:ext cx="16971812" cy="1516581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60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18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22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3441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What is method overloading? Explain it in brief with suitable example in C#.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19160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Write console based program in code behind language VB or C# to print following pattern. 
@ @ @ @ @
 @ @ @ @ 
@ @ @ 
@ @
@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horzOverflow="overflow">
                    <a:solidFill>
                      <a:srgbClr val="B5DDE8">
                        <a:alpha val="2745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19160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Write console based program in code behind language VB or C# to print following pattern. 
1 
1 2 
1 2 3 
1 2 3 4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19160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Predict the output of the following code segment: 
int x = 42; int y = 12; int w; 
object o; 
o = x; 
w = y * (int)o; 
Console.WriteLine(w);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horzOverflow="overflow">
                    <a:solidFill>
                      <a:srgbClr val="B5DDE8">
                        <a:alpha val="2745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Can we overload the assignment operator in C#? Justify it.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 C#, Constructor can return the value. Justify.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horzOverflow="overflow">
                    <a:solidFill>
                      <a:srgbClr val="B5DDE8">
                        <a:alpha val="2745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Explain the significance of Property and Indexers with example.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Can you explain Constructor and Function Overloading with example?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horzOverflow="overflow">
                    <a:solidFill>
                      <a:srgbClr val="B5DDE8">
                        <a:alpha val="2745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92969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9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Write C# code to prompt a user to input his/her name and country name and then the output will be shown as an example below: 
Hello Ram from country India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Explain the significance of Property and Indexers with example.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horzOverflow="overflow">
                    <a:solidFill>
                      <a:srgbClr val="B5DDE8">
                        <a:alpha val="2745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12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Write C# code for both the Constructor and Destructor.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Discuss C# Reflection API using an Example.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63500" marR="63500" marT="0" marB="0" anchor="ctr" horzOverflow="overflow">
                    <a:solidFill>
                      <a:srgbClr val="B5DDE8">
                        <a:alpha val="2745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Write a C# program to demonstrate method overloading.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What is inheritance? Create C# console application to define Car class and derive Maruti and Mahindra from it to demonstrate inheritance.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B5DDE8">
                        <a:alpha val="274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horzOverflow="overflow">
                    <a:solidFill>
                      <a:srgbClr val="B5DDE8">
                        <a:alpha val="2745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2500"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</a:p>
                  </a:txBody>
                  <a:tcPr marL="8128" marR="8128" marT="8128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Explain getter and setter method of property with suitable example.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6" name="GTU Questions"/>
          <p:cNvSpPr txBox="1"/>
          <p:nvPr/>
        </p:nvSpPr>
        <p:spPr>
          <a:xfrm>
            <a:off x="7492479" y="682486"/>
            <a:ext cx="939904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13600"/>
              </a:lnSpc>
              <a:defRPr sz="100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GTU Questions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221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222" name="Predict the output of the following code segment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Predict the output of the following code segment</a:t>
              </a:r>
            </a:p>
          </p:txBody>
        </p:sp>
      </p:grpSp>
      <p:sp>
        <p:nvSpPr>
          <p:cNvPr id="224" name="Rectangle 3"/>
          <p:cNvSpPr txBox="1"/>
          <p:nvPr/>
        </p:nvSpPr>
        <p:spPr>
          <a:xfrm>
            <a:off x="3595685" y="2800351"/>
            <a:ext cx="17192630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x = 42;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y = 12;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w;</a:t>
            </a:r>
          </a:p>
          <a:p>
            <a:pPr algn="l" defTabSz="1828800">
              <a:defRPr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object</a:t>
            </a:r>
            <a:r>
              <a:rPr sz="5600" b="0">
                <a:latin typeface="Consolas"/>
                <a:sym typeface="Consolas"/>
              </a:rPr>
              <a:t> o;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o = x;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w = y* (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) o;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Console.WriteLine(w);</a:t>
            </a:r>
          </a:p>
        </p:txBody>
      </p:sp>
    </p:spTree>
    <p:extLst>
      <p:ext uri="{BB962C8B-B14F-4D97-AF65-F5344CB8AC3E}">
        <p14:creationId xmlns="" xmlns:p14="http://schemas.microsoft.com/office/powerpoint/2010/main" val="24100572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6"/>
          <p:cNvSpPr txBox="1"/>
          <p:nvPr/>
        </p:nvSpPr>
        <p:spPr>
          <a:xfrm>
            <a:off x="3595685" y="2800351"/>
            <a:ext cx="17192630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x = 42;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y = 12;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w;</a:t>
            </a:r>
          </a:p>
          <a:p>
            <a:pPr algn="l" defTabSz="1828800">
              <a:defRPr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object</a:t>
            </a:r>
            <a:r>
              <a:rPr sz="5600" b="0">
                <a:latin typeface="Consolas"/>
                <a:sym typeface="Consolas"/>
              </a:rPr>
              <a:t> o;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o = x;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w = y* (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) o;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Console.WriteLine(w);</a:t>
            </a:r>
          </a:p>
        </p:txBody>
      </p:sp>
      <p:grpSp>
        <p:nvGrpSpPr>
          <p:cNvPr id="229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227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228" name="Predict the output of the following code segment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Predict the output of the following code segment</a:t>
              </a:r>
            </a:p>
          </p:txBody>
        </p:sp>
      </p:grpSp>
      <p:sp>
        <p:nvSpPr>
          <p:cNvPr id="230" name="Straight Connector 2"/>
          <p:cNvSpPr/>
          <p:nvPr/>
        </p:nvSpPr>
        <p:spPr>
          <a:xfrm>
            <a:off x="3824295" y="8086739"/>
            <a:ext cx="11663366" cy="2"/>
          </a:xfrm>
          <a:prstGeom prst="line">
            <a:avLst/>
          </a:prstGeom>
          <a:ln w="28575">
            <a:solidFill>
              <a:schemeClr val="accent6"/>
            </a:solidFill>
            <a:prstDash val="sysDash"/>
            <a:miter/>
          </a:ln>
        </p:spPr>
        <p:txBody>
          <a:bodyPr lIns="91438" rIns="91438"/>
          <a:lstStyle/>
          <a:p>
            <a:pPr algn="l" defTabSz="1828800"/>
            <a:endParaRPr sz="3600" b="0">
              <a:latin typeface="Calibri"/>
              <a:cs typeface="Calibri"/>
              <a:sym typeface="Calibri"/>
            </a:endParaRPr>
          </a:p>
        </p:txBody>
      </p:sp>
      <p:sp>
        <p:nvSpPr>
          <p:cNvPr id="231" name="TextBox 5"/>
          <p:cNvSpPr txBox="1"/>
          <p:nvPr/>
        </p:nvSpPr>
        <p:spPr>
          <a:xfrm>
            <a:off x="3709989" y="8201028"/>
            <a:ext cx="34337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Output: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504</a:t>
            </a:r>
          </a:p>
        </p:txBody>
      </p:sp>
    </p:spTree>
    <p:extLst>
      <p:ext uri="{BB962C8B-B14F-4D97-AF65-F5344CB8AC3E}">
        <p14:creationId xmlns="" xmlns:p14="http://schemas.microsoft.com/office/powerpoint/2010/main" val="2621167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33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4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48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234" name="Write C# code to prompt a user to input his/her name and country name and then the output will be shown as an example below: “Hello Ram from country India”"/>
            <p:cNvSpPr txBox="1"/>
            <p:nvPr/>
          </p:nvSpPr>
          <p:spPr>
            <a:xfrm>
              <a:off x="0" y="105996"/>
              <a:ext cx="12192000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24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4800" b="0">
                  <a:solidFill>
                    <a:srgbClr val="44546A"/>
                  </a:solidFill>
                  <a:latin typeface="Bahnschrift"/>
                  <a:sym typeface="Bahnschrift"/>
                </a:rPr>
                <a:t>Write C# code to prompt a user to input his/her name and country name and then the output will be shown as an example below: </a:t>
              </a:r>
              <a:r>
                <a:rPr sz="4800" b="0" i="1">
                  <a:solidFill>
                    <a:srgbClr val="44546A"/>
                  </a:solidFill>
                  <a:latin typeface="Bahnschrift"/>
                  <a:sym typeface="Bahnschrift"/>
                </a:rPr>
                <a:t>“Hello Ram from country India”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02459583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37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4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48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238" name="Write C# code to prompt a user to input his/her name and country name and then the output will be shown as an example below: “Hello Ram from country India”"/>
            <p:cNvSpPr txBox="1"/>
            <p:nvPr/>
          </p:nvSpPr>
          <p:spPr>
            <a:xfrm>
              <a:off x="0" y="105996"/>
              <a:ext cx="12192000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24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4800" b="0">
                  <a:solidFill>
                    <a:srgbClr val="44546A"/>
                  </a:solidFill>
                  <a:latin typeface="Bahnschrift"/>
                  <a:sym typeface="Bahnschrift"/>
                </a:rPr>
                <a:t>Write C# code to prompt a user to input his/her name and country name and then the output will be shown as an example below: </a:t>
              </a:r>
              <a:r>
                <a:rPr sz="4800" b="0" i="1">
                  <a:solidFill>
                    <a:srgbClr val="44546A"/>
                  </a:solidFill>
                  <a:latin typeface="Bahnschrift"/>
                  <a:sym typeface="Bahnschrift"/>
                </a:rPr>
                <a:t>“Hello Ram from country India”</a:t>
              </a:r>
            </a:p>
          </p:txBody>
        </p:sp>
      </p:grpSp>
      <p:sp>
        <p:nvSpPr>
          <p:cNvPr id="240" name="Rectangle 3"/>
          <p:cNvSpPr txBox="1"/>
          <p:nvPr/>
        </p:nvSpPr>
        <p:spPr>
          <a:xfrm>
            <a:off x="3595684" y="2800350"/>
            <a:ext cx="20788316" cy="809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using</a:t>
            </a:r>
            <a:r>
              <a:rPr sz="4000" b="0">
                <a:latin typeface="Consolas"/>
                <a:sym typeface="Consolas"/>
              </a:rPr>
              <a:t> System;</a:t>
            </a:r>
          </a:p>
          <a:p>
            <a:pPr algn="l" defTabSz="1828800"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4000" b="0">
                <a:latin typeface="Consolas"/>
                <a:sym typeface="Consolas"/>
              </a:rPr>
              <a:t>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class</a:t>
            </a:r>
            <a:r>
              <a:rPr sz="4000" b="0">
                <a:latin typeface="Consolas"/>
                <a:sym typeface="Consolas"/>
              </a:rPr>
              <a:t> </a:t>
            </a:r>
            <a:r>
              <a:rPr sz="4000" b="0">
                <a:solidFill>
                  <a:srgbClr val="2B91AF"/>
                </a:solidFill>
                <a:latin typeface="Consolas"/>
                <a:sym typeface="Consolas"/>
              </a:rPr>
              <a:t>userdata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4000" b="0">
                <a:latin typeface="Consolas"/>
                <a:sym typeface="Consolas"/>
              </a:rPr>
              <a:t>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static</a:t>
            </a:r>
            <a:r>
              <a:rPr sz="4000" b="0">
                <a:latin typeface="Consolas"/>
                <a:sym typeface="Consolas"/>
              </a:rPr>
              <a:t>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void</a:t>
            </a:r>
            <a:r>
              <a:rPr sz="4000" b="0">
                <a:latin typeface="Consolas"/>
                <a:sym typeface="Consolas"/>
              </a:rPr>
              <a:t> Main()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</a:t>
            </a:r>
            <a:r>
              <a:rPr sz="4000" b="0">
                <a:solidFill>
                  <a:srgbClr val="0000FF"/>
                </a:solidFill>
                <a:latin typeface="Consolas"/>
                <a:sym typeface="Consolas"/>
              </a:rPr>
              <a:t>string</a:t>
            </a:r>
            <a:r>
              <a:rPr sz="4000" b="0">
                <a:latin typeface="Consolas"/>
                <a:sym typeface="Consolas"/>
              </a:rPr>
              <a:t> name, country;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Console.Write(</a:t>
            </a:r>
            <a:r>
              <a:rPr sz="4000" b="0">
                <a:solidFill>
                  <a:srgbClr val="A31515"/>
                </a:solidFill>
                <a:latin typeface="Consolas"/>
                <a:sym typeface="Consolas"/>
              </a:rPr>
              <a:t>"Enter Your Name: "</a:t>
            </a:r>
            <a:r>
              <a:rPr sz="4000" b="0">
                <a:latin typeface="Consolas"/>
                <a:sym typeface="Consolas"/>
              </a:rPr>
              <a:t>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name = Console.ReadLine();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Console.Write(</a:t>
            </a:r>
            <a:r>
              <a:rPr sz="4000" b="0">
                <a:solidFill>
                  <a:srgbClr val="A31515"/>
                </a:solidFill>
                <a:latin typeface="Consolas"/>
                <a:sym typeface="Consolas"/>
              </a:rPr>
              <a:t>"Enter Your Country: "</a:t>
            </a:r>
            <a:r>
              <a:rPr sz="4000" b="0">
                <a:latin typeface="Consolas"/>
                <a:sym typeface="Consolas"/>
              </a:rPr>
              <a:t>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country = Console.ReadLine();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    Console.WriteLine(</a:t>
            </a:r>
            <a:r>
              <a:rPr sz="4000" b="0">
                <a:solidFill>
                  <a:srgbClr val="A31515"/>
                </a:solidFill>
                <a:latin typeface="Consolas"/>
                <a:sym typeface="Consolas"/>
              </a:rPr>
              <a:t>"Hello "</a:t>
            </a:r>
            <a:r>
              <a:rPr sz="4000" b="0">
                <a:latin typeface="Consolas"/>
                <a:sym typeface="Consolas"/>
              </a:rPr>
              <a:t> + name + </a:t>
            </a:r>
            <a:r>
              <a:rPr sz="4000" b="0">
                <a:solidFill>
                  <a:srgbClr val="A31515"/>
                </a:solidFill>
                <a:latin typeface="Consolas"/>
                <a:sym typeface="Consolas"/>
              </a:rPr>
              <a:t>" from country "</a:t>
            </a:r>
            <a:r>
              <a:rPr sz="4000" b="0">
                <a:latin typeface="Consolas"/>
                <a:sym typeface="Consolas"/>
              </a:rPr>
              <a:t> + country);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    }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483639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42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243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6400" b="0"/>
                <a:t>Explain the significance of Property and Indexers with example.</a:t>
              </a:r>
            </a:p>
          </p:txBody>
        </p:sp>
      </p:grpSp>
      <p:sp>
        <p:nvSpPr>
          <p:cNvPr id="245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https://docs.microsoft.com/en-us/dotnet/csharp/programming-guide/classes-and-structs/properties</a:t>
            </a:r>
          </a:p>
        </p:txBody>
      </p:sp>
    </p:spTree>
    <p:extLst>
      <p:ext uri="{BB962C8B-B14F-4D97-AF65-F5344CB8AC3E}">
        <p14:creationId xmlns="" xmlns:p14="http://schemas.microsoft.com/office/powerpoint/2010/main" val="269127323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47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248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Explain the significance of Property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and Indexers 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with example.</a:t>
              </a:r>
            </a:p>
          </p:txBody>
        </p:sp>
      </p:grpSp>
      <p:sp>
        <p:nvSpPr>
          <p:cNvPr id="250" name="Rectangle 1"/>
          <p:cNvSpPr txBox="1"/>
          <p:nvPr/>
        </p:nvSpPr>
        <p:spPr>
          <a:xfrm>
            <a:off x="2409824" y="3505798"/>
            <a:ext cx="5848352" cy="871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rPr sz="5600" b="0">
                <a:latin typeface="Segoe UI"/>
                <a:cs typeface="Segoe UI"/>
                <a:sym typeface="Segoe UI"/>
              </a:rPr>
              <a:t>A property is a member that provides a flexible mechanism to </a:t>
            </a:r>
            <a:r>
              <a:rPr sz="5600">
                <a:latin typeface="Segoe UI"/>
                <a:cs typeface="Segoe UI"/>
                <a:sym typeface="Segoe UI"/>
              </a:rPr>
              <a:t>read, </a:t>
            </a:r>
          </a:p>
          <a:p>
            <a:pPr algn="l" defTabSz="1828800">
              <a:defRPr sz="2800" b="1">
                <a:latin typeface="Segoe UI"/>
                <a:ea typeface="Segoe UI"/>
                <a:cs typeface="Segoe UI"/>
                <a:sym typeface="Segoe UI"/>
              </a:defRPr>
            </a:pPr>
            <a:r>
              <a:rPr sz="5600">
                <a:latin typeface="Segoe UI"/>
                <a:cs typeface="Segoe UI"/>
                <a:sym typeface="Segoe UI"/>
              </a:rPr>
              <a:t>write, </a:t>
            </a:r>
            <a:r>
              <a:rPr sz="5600" b="0">
                <a:latin typeface="Segoe UI"/>
                <a:cs typeface="Segoe UI"/>
                <a:sym typeface="Segoe UI"/>
              </a:rPr>
              <a:t>or</a:t>
            </a:r>
            <a:r>
              <a:rPr sz="5600">
                <a:latin typeface="Segoe UI"/>
                <a:cs typeface="Segoe UI"/>
                <a:sym typeface="Segoe UI"/>
              </a:rPr>
              <a:t> compute</a:t>
            </a:r>
            <a:r>
              <a:rPr sz="5600" b="0">
                <a:latin typeface="Segoe UI"/>
                <a:cs typeface="Segoe UI"/>
                <a:sym typeface="Segoe UI"/>
              </a:rPr>
              <a:t> </a:t>
            </a:r>
          </a:p>
          <a:p>
            <a:pPr algn="l" defTabSz="1828800"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rPr sz="5600" b="0">
                <a:latin typeface="Segoe UI"/>
                <a:cs typeface="Segoe UI"/>
                <a:sym typeface="Segoe UI"/>
              </a:rPr>
              <a:t>the value of a</a:t>
            </a:r>
            <a:r>
              <a:rPr sz="5600">
                <a:latin typeface="Segoe UI"/>
                <a:cs typeface="Segoe UI"/>
                <a:sym typeface="Segoe UI"/>
              </a:rPr>
              <a:t> private field</a:t>
            </a:r>
            <a:r>
              <a:rPr sz="5600" b="0">
                <a:latin typeface="Segoe UI"/>
                <a:cs typeface="Segoe UI"/>
                <a:sym typeface="Segoe UI"/>
              </a:rPr>
              <a:t>. </a:t>
            </a:r>
          </a:p>
        </p:txBody>
      </p:sp>
      <p:grpSp>
        <p:nvGrpSpPr>
          <p:cNvPr id="254" name="Group 10"/>
          <p:cNvGrpSpPr/>
          <p:nvPr/>
        </p:nvGrpSpPr>
        <p:grpSpPr>
          <a:xfrm>
            <a:off x="9667879" y="3310112"/>
            <a:ext cx="5600694" cy="9643888"/>
            <a:chOff x="0" y="143508"/>
            <a:chExt cx="2800346" cy="4821943"/>
          </a:xfrm>
        </p:grpSpPr>
        <p:sp>
          <p:nvSpPr>
            <p:cNvPr id="251" name="Rectangle 6"/>
            <p:cNvSpPr txBox="1"/>
            <p:nvPr/>
          </p:nvSpPr>
          <p:spPr>
            <a:xfrm>
              <a:off x="0" y="143508"/>
              <a:ext cx="2800346" cy="2002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rPr sz="5600" b="0">
                  <a:latin typeface="Segoe UI"/>
                  <a:cs typeface="Segoe UI"/>
                  <a:sym typeface="Segoe UI"/>
                </a:rPr>
                <a:t>can be used as if they are </a:t>
              </a:r>
            </a:p>
            <a:p>
              <a:pPr algn="l" defTabSz="1828800">
                <a:defRPr sz="2800" b="1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rPr sz="5600">
                  <a:latin typeface="Segoe UI"/>
                  <a:cs typeface="Segoe UI"/>
                  <a:sym typeface="Segoe UI"/>
                </a:rPr>
                <a:t>public data members</a:t>
              </a:r>
            </a:p>
          </p:txBody>
        </p:sp>
        <p:sp>
          <p:nvSpPr>
            <p:cNvPr id="252" name="Rectangle 7"/>
            <p:cNvSpPr txBox="1"/>
            <p:nvPr/>
          </p:nvSpPr>
          <p:spPr>
            <a:xfrm>
              <a:off x="0" y="2011978"/>
              <a:ext cx="2800346" cy="2953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rPr sz="5600" b="0">
                  <a:latin typeface="Segoe UI"/>
                  <a:cs typeface="Segoe UI"/>
                  <a:sym typeface="Segoe UI"/>
                </a:rPr>
                <a:t>they are actually special methods called </a:t>
              </a:r>
              <a:r>
                <a:rPr sz="5600">
                  <a:latin typeface="Segoe UI"/>
                  <a:cs typeface="Segoe UI"/>
                  <a:sym typeface="Segoe UI"/>
                </a:rPr>
                <a:t>accessors</a:t>
              </a:r>
              <a:r>
                <a:rPr sz="5600" b="0">
                  <a:latin typeface="Segoe UI"/>
                  <a:cs typeface="Segoe UI"/>
                  <a:sym typeface="Segoe UI"/>
                </a:rPr>
                <a:t>.</a:t>
              </a:r>
            </a:p>
          </p:txBody>
        </p:sp>
        <p:sp>
          <p:nvSpPr>
            <p:cNvPr id="253" name="TextBox 8"/>
            <p:cNvSpPr txBox="1"/>
            <p:nvPr/>
          </p:nvSpPr>
          <p:spPr>
            <a:xfrm>
              <a:off x="730318" y="2207469"/>
              <a:ext cx="735277" cy="5481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noAutofit/>
            </a:bodyPr>
            <a:lstStyle>
              <a:lvl1pPr>
                <a:defRPr sz="2800" b="1" i="1">
                  <a:solidFill>
                    <a:schemeClr val="accent6"/>
                  </a:solidFill>
                </a:defRPr>
              </a:lvl1pPr>
            </a:lstStyle>
            <a:p>
              <a:pPr algn="l" defTabSz="1828800"/>
              <a:r>
                <a:rPr sz="5600">
                  <a:solidFill>
                    <a:srgbClr val="70AD47"/>
                  </a:solidFill>
                  <a:latin typeface="Calibri"/>
                  <a:cs typeface="Calibri"/>
                  <a:sym typeface="Calibri"/>
                </a:rPr>
                <a:t>But</a:t>
              </a:r>
            </a:p>
          </p:txBody>
        </p:sp>
      </p:grpSp>
      <p:sp>
        <p:nvSpPr>
          <p:cNvPr id="255" name="Rectangle 9"/>
          <p:cNvSpPr txBox="1"/>
          <p:nvPr/>
        </p:nvSpPr>
        <p:spPr>
          <a:xfrm>
            <a:off x="16944990" y="3975531"/>
            <a:ext cx="5457812" cy="612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>
            <a:spAutoFit/>
          </a:bodyPr>
          <a:lstStyle/>
          <a:p>
            <a:pPr algn="l" defTabSz="1828800"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rPr sz="5600" b="0">
                <a:latin typeface="Segoe UI"/>
                <a:cs typeface="Segoe UI"/>
                <a:sym typeface="Segoe UI"/>
              </a:rPr>
              <a:t>This enables data to be accessed easily and still helps promote the </a:t>
            </a:r>
            <a:r>
              <a:rPr sz="5600">
                <a:latin typeface="Segoe UI"/>
                <a:cs typeface="Segoe UI"/>
                <a:sym typeface="Segoe UI"/>
              </a:rPr>
              <a:t>flexibility</a:t>
            </a:r>
            <a:r>
              <a:rPr sz="5600" b="0">
                <a:latin typeface="Segoe UI"/>
                <a:cs typeface="Segoe UI"/>
                <a:sym typeface="Segoe UI"/>
              </a:rPr>
              <a:t> of methods</a:t>
            </a:r>
          </a:p>
        </p:txBody>
      </p:sp>
      <p:sp>
        <p:nvSpPr>
          <p:cNvPr id="256" name="Straight Connector 11"/>
          <p:cNvSpPr/>
          <p:nvPr/>
        </p:nvSpPr>
        <p:spPr>
          <a:xfrm flipH="1">
            <a:off x="8801107" y="3913049"/>
            <a:ext cx="2" cy="839516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/>
            <a:endParaRPr sz="3600" b="0">
              <a:latin typeface="Calibri"/>
              <a:cs typeface="Calibri"/>
              <a:sym typeface="Calibri"/>
            </a:endParaRPr>
          </a:p>
        </p:txBody>
      </p:sp>
      <p:sp>
        <p:nvSpPr>
          <p:cNvPr id="257" name="Straight Connector 13"/>
          <p:cNvSpPr/>
          <p:nvPr/>
        </p:nvSpPr>
        <p:spPr>
          <a:xfrm flipH="1">
            <a:off x="16106781" y="3806271"/>
            <a:ext cx="2" cy="839516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/>
            <a:endParaRPr sz="3600" b="0">
              <a:latin typeface="Calibri"/>
              <a:cs typeface="Calibri"/>
              <a:sym typeface="Calibri"/>
            </a:endParaRPr>
          </a:p>
        </p:txBody>
      </p:sp>
      <p:sp>
        <p:nvSpPr>
          <p:cNvPr id="258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https://docs.microsoft.com/en-us/dotnet/csharp/programming-guide/classes-and-structs/properties</a:t>
            </a:r>
          </a:p>
        </p:txBody>
      </p:sp>
    </p:spTree>
    <p:extLst>
      <p:ext uri="{BB962C8B-B14F-4D97-AF65-F5344CB8AC3E}">
        <p14:creationId xmlns="" xmlns:p14="http://schemas.microsoft.com/office/powerpoint/2010/main" val="20392058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60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261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Explain the significance of Property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and Indexers 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with example.</a:t>
              </a:r>
            </a:p>
          </p:txBody>
        </p:sp>
      </p:grpSp>
      <p:sp>
        <p:nvSpPr>
          <p:cNvPr id="263" name="Rectangle 1"/>
          <p:cNvSpPr txBox="1"/>
          <p:nvPr/>
        </p:nvSpPr>
        <p:spPr>
          <a:xfrm>
            <a:off x="781050" y="3505798"/>
            <a:ext cx="22821900" cy="612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rPr sz="5600" b="0">
                <a:latin typeface="Segoe UI"/>
                <a:cs typeface="Segoe UI"/>
                <a:sym typeface="Segoe UI"/>
              </a:rPr>
              <a:t>Properties enable a class to expose a </a:t>
            </a:r>
            <a:r>
              <a:rPr sz="5600">
                <a:latin typeface="Segoe UI"/>
                <a:cs typeface="Segoe UI"/>
                <a:sym typeface="Segoe UI"/>
              </a:rPr>
              <a:t>public way </a:t>
            </a:r>
            <a:r>
              <a:rPr sz="5600" b="0">
                <a:latin typeface="Segoe UI"/>
                <a:cs typeface="Segoe UI"/>
                <a:sym typeface="Segoe UI"/>
              </a:rPr>
              <a:t>of getting and setting values, </a:t>
            </a:r>
            <a:r>
              <a:rPr sz="5600">
                <a:latin typeface="Segoe UI"/>
                <a:cs typeface="Segoe UI"/>
                <a:sym typeface="Segoe UI"/>
              </a:rPr>
              <a:t>while </a:t>
            </a:r>
            <a:r>
              <a:rPr sz="5600">
                <a:solidFill>
                  <a:srgbClr val="70AD47"/>
                </a:solidFill>
                <a:latin typeface="Segoe UI"/>
                <a:cs typeface="Segoe UI"/>
                <a:sym typeface="Segoe UI"/>
              </a:rPr>
              <a:t>hiding</a:t>
            </a:r>
            <a:r>
              <a:rPr sz="5600">
                <a:latin typeface="Segoe UI"/>
                <a:cs typeface="Segoe UI"/>
                <a:sym typeface="Segoe UI"/>
              </a:rPr>
              <a:t> implementation</a:t>
            </a:r>
            <a:r>
              <a:rPr sz="5600" b="0">
                <a:latin typeface="Segoe UI"/>
                <a:cs typeface="Segoe UI"/>
                <a:sym typeface="Segoe UI"/>
              </a:rPr>
              <a:t>.</a:t>
            </a:r>
          </a:p>
          <a:p>
            <a:pPr algn="l" defTabSz="1828800">
              <a:defRPr sz="2800">
                <a:latin typeface="Segoe UI"/>
                <a:ea typeface="Segoe UI"/>
                <a:cs typeface="Segoe UI"/>
                <a:sym typeface="Segoe UI"/>
              </a:defRPr>
            </a:pPr>
            <a:endParaRPr sz="5600" b="0">
              <a:latin typeface="Segoe UI"/>
              <a:cs typeface="Segoe UI"/>
              <a:sym typeface="Segoe UI"/>
            </a:endParaRPr>
          </a:p>
          <a:p>
            <a:pPr algn="l" defTabSz="1828800">
              <a:defRPr sz="2800" b="1"/>
            </a:pPr>
            <a:r>
              <a:rPr sz="5600">
                <a:latin typeface="Calibri"/>
                <a:cs typeface="Calibri"/>
                <a:sym typeface="Calibri"/>
              </a:rPr>
              <a:t>get</a:t>
            </a:r>
            <a:r>
              <a:rPr sz="5600" b="0">
                <a:latin typeface="Calibri"/>
                <a:cs typeface="Calibri"/>
                <a:sym typeface="Calibri"/>
              </a:rPr>
              <a:t> property accessor is used to </a:t>
            </a:r>
            <a:r>
              <a:rPr sz="5600">
                <a:solidFill>
                  <a:srgbClr val="70AD47"/>
                </a:solidFill>
                <a:latin typeface="Calibri"/>
                <a:cs typeface="Calibri"/>
                <a:sym typeface="Calibri"/>
              </a:rPr>
              <a:t>return</a:t>
            </a:r>
            <a:r>
              <a:rPr sz="5600" b="0">
                <a:latin typeface="Calibri"/>
                <a:cs typeface="Calibri"/>
                <a:sym typeface="Calibri"/>
              </a:rPr>
              <a:t> the property value</a:t>
            </a:r>
          </a:p>
          <a:p>
            <a:pPr algn="l" defTabSz="1828800">
              <a:defRPr sz="2800" b="1"/>
            </a:pPr>
            <a:r>
              <a:rPr sz="5600">
                <a:latin typeface="Calibri"/>
                <a:cs typeface="Calibri"/>
                <a:sym typeface="Calibri"/>
              </a:rPr>
              <a:t>set</a:t>
            </a:r>
            <a:r>
              <a:rPr sz="5600" b="0">
                <a:latin typeface="Calibri"/>
                <a:cs typeface="Calibri"/>
                <a:sym typeface="Calibri"/>
              </a:rPr>
              <a:t> property accessor is used to </a:t>
            </a:r>
            <a:r>
              <a:rPr sz="5600">
                <a:solidFill>
                  <a:srgbClr val="70AD47"/>
                </a:solidFill>
                <a:latin typeface="Calibri"/>
                <a:cs typeface="Calibri"/>
                <a:sym typeface="Calibri"/>
              </a:rPr>
              <a:t>assign</a:t>
            </a:r>
            <a:r>
              <a:rPr sz="5600" b="0">
                <a:latin typeface="Calibri"/>
                <a:cs typeface="Calibri"/>
                <a:sym typeface="Calibri"/>
              </a:rPr>
              <a:t> a new value. </a:t>
            </a:r>
          </a:p>
          <a:p>
            <a:pPr algn="l" defTabSz="1828800">
              <a:defRPr sz="2800"/>
            </a:pPr>
            <a:endParaRPr sz="5600" b="0">
              <a:latin typeface="Calibri"/>
              <a:cs typeface="Calibri"/>
              <a:sym typeface="Calibri"/>
            </a:endParaRPr>
          </a:p>
          <a:p>
            <a:pPr algn="l" defTabSz="1828800">
              <a:defRPr sz="2800" b="1">
                <a:solidFill>
                  <a:srgbClr val="70AD47"/>
                </a:solidFill>
              </a:defRPr>
            </a:pPr>
            <a:r>
              <a:rPr sz="5600">
                <a:solidFill>
                  <a:srgbClr val="70AD47"/>
                </a:solidFill>
                <a:latin typeface="Calibri"/>
                <a:cs typeface="Calibri"/>
                <a:sym typeface="Calibri"/>
              </a:rPr>
              <a:t>value</a:t>
            </a:r>
            <a:r>
              <a:rPr sz="5600" b="0">
                <a:latin typeface="Calibri"/>
                <a:cs typeface="Calibri"/>
                <a:sym typeface="Calibri"/>
              </a:rPr>
              <a:t> keyword is used to define the value being assigned by the </a:t>
            </a:r>
            <a:r>
              <a:rPr sz="5600">
                <a:latin typeface="Calibri"/>
                <a:cs typeface="Calibri"/>
                <a:sym typeface="Calibri"/>
              </a:rPr>
              <a:t>set</a:t>
            </a:r>
            <a:r>
              <a:rPr sz="5600" b="0">
                <a:latin typeface="Calibri"/>
                <a:cs typeface="Calibri"/>
                <a:sym typeface="Calibri"/>
              </a:rPr>
              <a:t> accessor</a:t>
            </a:r>
          </a:p>
        </p:txBody>
      </p:sp>
      <p:sp>
        <p:nvSpPr>
          <p:cNvPr id="264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https://docs.microsoft.com/en-us/dotnet/csharp/programming-guide/classes-and-structs/properties</a:t>
            </a:r>
          </a:p>
        </p:txBody>
      </p:sp>
    </p:spTree>
    <p:extLst>
      <p:ext uri="{BB962C8B-B14F-4D97-AF65-F5344CB8AC3E}">
        <p14:creationId xmlns="" xmlns:p14="http://schemas.microsoft.com/office/powerpoint/2010/main" val="114712729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66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267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Explain the significance of Property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and Indexers 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with example.</a:t>
              </a:r>
            </a:p>
          </p:txBody>
        </p:sp>
      </p:grpSp>
      <p:sp>
        <p:nvSpPr>
          <p:cNvPr id="269" name="Rectangle 1"/>
          <p:cNvSpPr txBox="1"/>
          <p:nvPr/>
        </p:nvSpPr>
        <p:spPr>
          <a:xfrm>
            <a:off x="1666875" y="5363176"/>
            <a:ext cx="541972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3600" i="1">
                <a:solidFill>
                  <a:schemeClr val="accent6"/>
                </a:solidFill>
              </a:defRPr>
            </a:lvl1pPr>
          </a:lstStyle>
          <a:p>
            <a:pPr defTabSz="1828800"/>
            <a:r>
              <a:rPr sz="7200" b="0">
                <a:solidFill>
                  <a:srgbClr val="70AD47"/>
                </a:solidFill>
                <a:latin typeface="Calibri"/>
                <a:cs typeface="Calibri"/>
                <a:sym typeface="Calibri"/>
              </a:rPr>
              <a:t>read-write</a:t>
            </a:r>
          </a:p>
        </p:txBody>
      </p:sp>
      <p:sp>
        <p:nvSpPr>
          <p:cNvPr id="270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https://docs.microsoft.com/en-us/dotnet/csharp/programming-guide/classes-and-structs/properties</a:t>
            </a:r>
          </a:p>
        </p:txBody>
      </p:sp>
      <p:sp>
        <p:nvSpPr>
          <p:cNvPr id="271" name="Rectangle 5"/>
          <p:cNvSpPr txBox="1"/>
          <p:nvPr/>
        </p:nvSpPr>
        <p:spPr>
          <a:xfrm>
            <a:off x="9272589" y="5363176"/>
            <a:ext cx="541972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3600" i="1">
                <a:solidFill>
                  <a:schemeClr val="accent6"/>
                </a:solidFill>
              </a:defRPr>
            </a:lvl1pPr>
          </a:lstStyle>
          <a:p>
            <a:pPr defTabSz="1828800"/>
            <a:r>
              <a:rPr sz="7200" b="0">
                <a:solidFill>
                  <a:srgbClr val="70AD47"/>
                </a:solidFill>
                <a:latin typeface="Calibri"/>
                <a:cs typeface="Calibri"/>
                <a:sym typeface="Calibri"/>
              </a:rPr>
              <a:t>read-only</a:t>
            </a:r>
          </a:p>
        </p:txBody>
      </p:sp>
      <p:sp>
        <p:nvSpPr>
          <p:cNvPr id="272" name="Rectangle 6"/>
          <p:cNvSpPr txBox="1"/>
          <p:nvPr/>
        </p:nvSpPr>
        <p:spPr>
          <a:xfrm>
            <a:off x="16878301" y="5363176"/>
            <a:ext cx="541972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3600" i="1">
                <a:solidFill>
                  <a:schemeClr val="accent6"/>
                </a:solidFill>
              </a:defRPr>
            </a:lvl1pPr>
          </a:lstStyle>
          <a:p>
            <a:pPr defTabSz="1828800"/>
            <a:r>
              <a:rPr sz="7200" b="0">
                <a:solidFill>
                  <a:srgbClr val="70AD47"/>
                </a:solidFill>
                <a:latin typeface="Calibri"/>
                <a:cs typeface="Calibri"/>
                <a:sym typeface="Calibri"/>
              </a:rPr>
              <a:t>write-only</a:t>
            </a:r>
          </a:p>
        </p:txBody>
      </p:sp>
      <p:sp>
        <p:nvSpPr>
          <p:cNvPr id="273" name="Rectangle 3"/>
          <p:cNvSpPr txBox="1"/>
          <p:nvPr/>
        </p:nvSpPr>
        <p:spPr>
          <a:xfrm>
            <a:off x="2272225" y="6600525"/>
            <a:ext cx="4471466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400"/>
            </a:pPr>
            <a:r>
              <a:rPr sz="4800" b="0">
                <a:latin typeface="Calibri"/>
                <a:cs typeface="Calibri"/>
                <a:sym typeface="Calibri"/>
              </a:rPr>
              <a:t>they have both a </a:t>
            </a:r>
            <a:r>
              <a:rPr sz="4800">
                <a:latin typeface="Calibri"/>
                <a:cs typeface="Calibri"/>
                <a:sym typeface="Calibri"/>
              </a:rPr>
              <a:t>get</a:t>
            </a:r>
            <a:r>
              <a:rPr sz="4800" b="0">
                <a:latin typeface="Calibri"/>
                <a:cs typeface="Calibri"/>
                <a:sym typeface="Calibri"/>
              </a:rPr>
              <a:t> and a </a:t>
            </a:r>
            <a:r>
              <a:rPr sz="4800">
                <a:latin typeface="Calibri"/>
                <a:cs typeface="Calibri"/>
                <a:sym typeface="Calibri"/>
              </a:rPr>
              <a:t>set</a:t>
            </a:r>
            <a:r>
              <a:rPr sz="4800" b="0">
                <a:latin typeface="Calibri"/>
                <a:cs typeface="Calibri"/>
                <a:sym typeface="Calibri"/>
              </a:rPr>
              <a:t> accessor</a:t>
            </a:r>
          </a:p>
        </p:txBody>
      </p:sp>
      <p:sp>
        <p:nvSpPr>
          <p:cNvPr id="274" name="Rectangle 8"/>
          <p:cNvSpPr txBox="1"/>
          <p:nvPr/>
        </p:nvSpPr>
        <p:spPr>
          <a:xfrm>
            <a:off x="9918173" y="6600525"/>
            <a:ext cx="4471466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400"/>
            </a:pPr>
            <a:r>
              <a:rPr sz="4800" b="0">
                <a:latin typeface="Calibri"/>
                <a:cs typeface="Calibri"/>
                <a:sym typeface="Calibri"/>
              </a:rPr>
              <a:t>they have a get accessor but </a:t>
            </a:r>
            <a:r>
              <a:rPr sz="4800">
                <a:latin typeface="Calibri"/>
                <a:cs typeface="Calibri"/>
                <a:sym typeface="Calibri"/>
              </a:rPr>
              <a:t>no set</a:t>
            </a:r>
            <a:r>
              <a:rPr sz="4800" b="0">
                <a:latin typeface="Calibri"/>
                <a:cs typeface="Calibri"/>
                <a:sym typeface="Calibri"/>
              </a:rPr>
              <a:t> accessor</a:t>
            </a:r>
          </a:p>
        </p:txBody>
      </p:sp>
      <p:sp>
        <p:nvSpPr>
          <p:cNvPr id="275" name="Rectangle 11"/>
          <p:cNvSpPr txBox="1"/>
          <p:nvPr/>
        </p:nvSpPr>
        <p:spPr>
          <a:xfrm>
            <a:off x="17523882" y="6600525"/>
            <a:ext cx="4471468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400"/>
            </a:pPr>
            <a:r>
              <a:rPr sz="4800" b="0">
                <a:latin typeface="Calibri"/>
                <a:cs typeface="Calibri"/>
                <a:sym typeface="Calibri"/>
              </a:rPr>
              <a:t>they have a set accessor, but </a:t>
            </a:r>
            <a:r>
              <a:rPr sz="4800">
                <a:latin typeface="Calibri"/>
                <a:cs typeface="Calibri"/>
                <a:sym typeface="Calibri"/>
              </a:rPr>
              <a:t>no get</a:t>
            </a:r>
            <a:r>
              <a:rPr sz="4800" b="0">
                <a:latin typeface="Calibri"/>
                <a:cs typeface="Calibri"/>
                <a:sym typeface="Calibri"/>
              </a:rPr>
              <a:t> accessor</a:t>
            </a:r>
          </a:p>
        </p:txBody>
      </p:sp>
    </p:spTree>
    <p:extLst>
      <p:ext uri="{BB962C8B-B14F-4D97-AF65-F5344CB8AC3E}">
        <p14:creationId xmlns="" xmlns:p14="http://schemas.microsoft.com/office/powerpoint/2010/main" val="29664586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77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278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Explain the significance of Property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and Indexers 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with example.</a:t>
              </a:r>
            </a:p>
          </p:txBody>
        </p:sp>
      </p:grpSp>
      <p:sp>
        <p:nvSpPr>
          <p:cNvPr id="280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https://docs.microsoft.com/en-us/dotnet/csharp/programming-guide/classes-and-structs/properties</a:t>
            </a:r>
          </a:p>
        </p:txBody>
      </p:sp>
      <p:grpSp>
        <p:nvGrpSpPr>
          <p:cNvPr id="287" name="Group 2"/>
          <p:cNvGrpSpPr/>
          <p:nvPr/>
        </p:nvGrpSpPr>
        <p:grpSpPr>
          <a:xfrm>
            <a:off x="1666874" y="5363177"/>
            <a:ext cx="20631152" cy="3638001"/>
            <a:chOff x="0" y="0"/>
            <a:chExt cx="10315574" cy="1819000"/>
          </a:xfrm>
        </p:grpSpPr>
        <p:sp>
          <p:nvSpPr>
            <p:cNvPr id="281" name="Rectangle 1"/>
            <p:cNvSpPr txBox="1"/>
            <p:nvPr/>
          </p:nvSpPr>
          <p:spPr>
            <a:xfrm>
              <a:off x="0" y="0"/>
              <a:ext cx="2709863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 algn="ctr">
                <a:defRPr sz="3600" i="1">
                  <a:solidFill>
                    <a:srgbClr val="F2F2F2"/>
                  </a:solidFill>
                </a:defRPr>
              </a:lvl1pPr>
            </a:lstStyle>
            <a:p>
              <a:pPr defTabSz="1828800"/>
              <a:r>
                <a:rPr sz="7200" b="0">
                  <a:latin typeface="Calibri"/>
                  <a:cs typeface="Calibri"/>
                  <a:sym typeface="Calibri"/>
                </a:rPr>
                <a:t>read-write</a:t>
              </a:r>
            </a:p>
          </p:txBody>
        </p:sp>
        <p:sp>
          <p:nvSpPr>
            <p:cNvPr id="282" name="Rectangle 5"/>
            <p:cNvSpPr txBox="1"/>
            <p:nvPr/>
          </p:nvSpPr>
          <p:spPr>
            <a:xfrm>
              <a:off x="3802855" y="0"/>
              <a:ext cx="2709863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 algn="ctr">
                <a:defRPr sz="3600" i="1">
                  <a:solidFill>
                    <a:srgbClr val="F2F2F2"/>
                  </a:solidFill>
                </a:defRPr>
              </a:lvl1pPr>
            </a:lstStyle>
            <a:p>
              <a:pPr defTabSz="1828800"/>
              <a:r>
                <a:rPr sz="7200" b="0">
                  <a:latin typeface="Calibri"/>
                  <a:cs typeface="Calibri"/>
                  <a:sym typeface="Calibri"/>
                </a:rPr>
                <a:t>read-only</a:t>
              </a:r>
            </a:p>
          </p:txBody>
        </p:sp>
        <p:sp>
          <p:nvSpPr>
            <p:cNvPr id="283" name="Rectangle 6"/>
            <p:cNvSpPr txBox="1"/>
            <p:nvPr/>
          </p:nvSpPr>
          <p:spPr>
            <a:xfrm>
              <a:off x="7605711" y="0"/>
              <a:ext cx="2709863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 algn="ctr">
                <a:defRPr sz="3600" i="1">
                  <a:solidFill>
                    <a:srgbClr val="F2F2F2"/>
                  </a:solidFill>
                </a:defRPr>
              </a:lvl1pPr>
            </a:lstStyle>
            <a:p>
              <a:pPr defTabSz="1828800"/>
              <a:r>
                <a:rPr sz="7200" b="0">
                  <a:latin typeface="Calibri"/>
                  <a:cs typeface="Calibri"/>
                  <a:sym typeface="Calibri"/>
                </a:rPr>
                <a:t>write-only</a:t>
              </a:r>
            </a:p>
          </p:txBody>
        </p:sp>
        <p:sp>
          <p:nvSpPr>
            <p:cNvPr id="284" name="Rectangle 3"/>
            <p:cNvSpPr txBox="1"/>
            <p:nvPr/>
          </p:nvSpPr>
          <p:spPr>
            <a:xfrm>
              <a:off x="302674" y="618674"/>
              <a:ext cx="2235734" cy="1200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 algn="l" defTabSz="1828800">
                <a:defRPr sz="2400">
                  <a:solidFill>
                    <a:srgbClr val="F2F2F2"/>
                  </a:solidFill>
                </a:defRPr>
              </a:pPr>
              <a:r>
                <a:rPr sz="4800" b="0">
                  <a:solidFill>
                    <a:srgbClr val="F2F2F2"/>
                  </a:solidFill>
                  <a:latin typeface="Calibri"/>
                  <a:cs typeface="Calibri"/>
                  <a:sym typeface="Calibri"/>
                </a:rPr>
                <a:t>they have both a </a:t>
              </a:r>
              <a:r>
                <a:rPr sz="4800">
                  <a:solidFill>
                    <a:srgbClr val="F2F2F2"/>
                  </a:solidFill>
                  <a:latin typeface="Calibri"/>
                  <a:cs typeface="Calibri"/>
                  <a:sym typeface="Calibri"/>
                </a:rPr>
                <a:t>get</a:t>
              </a:r>
              <a:r>
                <a:rPr sz="4800" b="0">
                  <a:solidFill>
                    <a:srgbClr val="F2F2F2"/>
                  </a:solidFill>
                  <a:latin typeface="Calibri"/>
                  <a:cs typeface="Calibri"/>
                  <a:sym typeface="Calibri"/>
                </a:rPr>
                <a:t> and a </a:t>
              </a:r>
              <a:r>
                <a:rPr sz="4800">
                  <a:solidFill>
                    <a:srgbClr val="F2F2F2"/>
                  </a:solidFill>
                  <a:latin typeface="Calibri"/>
                  <a:cs typeface="Calibri"/>
                  <a:sym typeface="Calibri"/>
                </a:rPr>
                <a:t>set</a:t>
              </a:r>
              <a:r>
                <a:rPr sz="4800" b="0">
                  <a:solidFill>
                    <a:srgbClr val="F2F2F2"/>
                  </a:solidFill>
                  <a:latin typeface="Calibri"/>
                  <a:cs typeface="Calibri"/>
                  <a:sym typeface="Calibri"/>
                </a:rPr>
                <a:t> accessor</a:t>
              </a:r>
            </a:p>
          </p:txBody>
        </p:sp>
        <p:sp>
          <p:nvSpPr>
            <p:cNvPr id="285" name="Rectangle 8"/>
            <p:cNvSpPr txBox="1"/>
            <p:nvPr/>
          </p:nvSpPr>
          <p:spPr>
            <a:xfrm>
              <a:off x="4125648" y="618674"/>
              <a:ext cx="2235734" cy="1200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 algn="l" defTabSz="1828800">
                <a:defRPr sz="2400">
                  <a:solidFill>
                    <a:srgbClr val="F2F2F2"/>
                  </a:solidFill>
                </a:defRPr>
              </a:pPr>
              <a:r>
                <a:rPr sz="4800" b="0">
                  <a:solidFill>
                    <a:srgbClr val="F2F2F2"/>
                  </a:solidFill>
                  <a:latin typeface="Calibri"/>
                  <a:cs typeface="Calibri"/>
                  <a:sym typeface="Calibri"/>
                </a:rPr>
                <a:t>they have a get accessor but </a:t>
              </a:r>
              <a:r>
                <a:rPr sz="4800">
                  <a:solidFill>
                    <a:srgbClr val="F2F2F2"/>
                  </a:solidFill>
                  <a:latin typeface="Calibri"/>
                  <a:cs typeface="Calibri"/>
                  <a:sym typeface="Calibri"/>
                </a:rPr>
                <a:t>no set</a:t>
              </a:r>
              <a:r>
                <a:rPr sz="4800" b="0">
                  <a:solidFill>
                    <a:srgbClr val="F2F2F2"/>
                  </a:solidFill>
                  <a:latin typeface="Calibri"/>
                  <a:cs typeface="Calibri"/>
                  <a:sym typeface="Calibri"/>
                </a:rPr>
                <a:t> accessor</a:t>
              </a:r>
            </a:p>
          </p:txBody>
        </p:sp>
        <p:sp>
          <p:nvSpPr>
            <p:cNvPr id="286" name="Rectangle 11"/>
            <p:cNvSpPr txBox="1"/>
            <p:nvPr/>
          </p:nvSpPr>
          <p:spPr>
            <a:xfrm>
              <a:off x="7928504" y="618674"/>
              <a:ext cx="2235734" cy="1200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 algn="l" defTabSz="1828800">
                <a:defRPr sz="2400">
                  <a:solidFill>
                    <a:srgbClr val="F2F2F2"/>
                  </a:solidFill>
                </a:defRPr>
              </a:pPr>
              <a:r>
                <a:rPr sz="4800" b="0">
                  <a:solidFill>
                    <a:srgbClr val="F2F2F2"/>
                  </a:solidFill>
                  <a:latin typeface="Calibri"/>
                  <a:cs typeface="Calibri"/>
                  <a:sym typeface="Calibri"/>
                </a:rPr>
                <a:t>they have a set accessor, but </a:t>
              </a:r>
              <a:r>
                <a:rPr sz="4800">
                  <a:solidFill>
                    <a:srgbClr val="F2F2F2"/>
                  </a:solidFill>
                  <a:latin typeface="Calibri"/>
                  <a:cs typeface="Calibri"/>
                  <a:sym typeface="Calibri"/>
                </a:rPr>
                <a:t>no get</a:t>
              </a:r>
              <a:r>
                <a:rPr sz="4800" b="0">
                  <a:solidFill>
                    <a:srgbClr val="F2F2F2"/>
                  </a:solidFill>
                  <a:latin typeface="Calibri"/>
                  <a:cs typeface="Calibri"/>
                  <a:sym typeface="Calibri"/>
                </a:rPr>
                <a:t> accessor</a:t>
              </a:r>
            </a:p>
          </p:txBody>
        </p:sp>
      </p:grpSp>
      <p:sp>
        <p:nvSpPr>
          <p:cNvPr id="288" name="Rectangle 7"/>
          <p:cNvSpPr txBox="1"/>
          <p:nvPr/>
        </p:nvSpPr>
        <p:spPr>
          <a:xfrm>
            <a:off x="828008" y="4418764"/>
            <a:ext cx="7502924" cy="6186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3600" b="0">
                <a:latin typeface="Consolas"/>
                <a:sym typeface="Consolas"/>
              </a:rPr>
              <a:t>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double</a:t>
            </a:r>
            <a:r>
              <a:rPr sz="3600" b="0">
                <a:latin typeface="Consolas"/>
                <a:sym typeface="Consolas"/>
              </a:rPr>
              <a:t> Price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{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get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{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   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return</a:t>
            </a:r>
            <a:r>
              <a:rPr sz="3600" b="0">
                <a:latin typeface="Consolas"/>
                <a:sym typeface="Consolas"/>
              </a:rPr>
              <a:t> price;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}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set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{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    price = value;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}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}</a:t>
            </a:r>
          </a:p>
        </p:txBody>
      </p:sp>
      <p:sp>
        <p:nvSpPr>
          <p:cNvPr id="289" name="Rectangle 9"/>
          <p:cNvSpPr txBox="1"/>
          <p:nvPr/>
        </p:nvSpPr>
        <p:spPr>
          <a:xfrm>
            <a:off x="8515349" y="5363177"/>
            <a:ext cx="6934206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3600" b="0">
                <a:latin typeface="Consolas"/>
                <a:sym typeface="Consolas"/>
              </a:rPr>
              <a:t>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string</a:t>
            </a:r>
            <a:r>
              <a:rPr sz="3600" b="0">
                <a:latin typeface="Consolas"/>
                <a:sym typeface="Consolas"/>
              </a:rPr>
              <a:t> Fuel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{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get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{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    </a:t>
            </a:r>
            <a:r>
              <a:rPr sz="3600" b="0" smtClean="0">
                <a:solidFill>
                  <a:srgbClr val="0000FF"/>
                </a:solidFill>
                <a:latin typeface="Consolas"/>
                <a:sym typeface="Consolas"/>
              </a:rPr>
              <a:t>return</a:t>
            </a:r>
            <a:r>
              <a:rPr sz="3600" b="0" smtClean="0">
                <a:latin typeface="Consolas"/>
                <a:sym typeface="Consolas"/>
              </a:rPr>
              <a:t> </a:t>
            </a:r>
            <a:r>
              <a:rPr sz="3600" b="0">
                <a:latin typeface="Consolas"/>
                <a:sym typeface="Consolas"/>
              </a:rPr>
              <a:t>fuel;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}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}</a:t>
            </a:r>
          </a:p>
        </p:txBody>
      </p:sp>
      <p:sp>
        <p:nvSpPr>
          <p:cNvPr id="290" name="Rectangle 10"/>
          <p:cNvSpPr txBox="1"/>
          <p:nvPr/>
        </p:nvSpPr>
        <p:spPr>
          <a:xfrm>
            <a:off x="16363947" y="5363177"/>
            <a:ext cx="6934206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3600" b="0">
                <a:latin typeface="Consolas"/>
                <a:sym typeface="Consolas"/>
              </a:rPr>
              <a:t>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3600" b="0">
                <a:latin typeface="Consolas"/>
                <a:sym typeface="Consolas"/>
              </a:rPr>
              <a:t> Key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{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set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{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    key = value;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}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}</a:t>
            </a:r>
          </a:p>
        </p:txBody>
      </p:sp>
    </p:spTree>
    <p:extLst>
      <p:ext uri="{BB962C8B-B14F-4D97-AF65-F5344CB8AC3E}">
        <p14:creationId xmlns="" xmlns:p14="http://schemas.microsoft.com/office/powerpoint/2010/main" val="158926391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92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293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Explain the significance of Property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and Indexers 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with example.</a:t>
              </a:r>
            </a:p>
          </p:txBody>
        </p:sp>
      </p:grpSp>
      <p:sp>
        <p:nvSpPr>
          <p:cNvPr id="295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https://docs.microsoft.com/en-us/dotnet/csharp/programming-guide/classes-and-structs/properties</a:t>
            </a:r>
          </a:p>
        </p:txBody>
      </p:sp>
      <p:sp>
        <p:nvSpPr>
          <p:cNvPr id="296" name="Rectangle 17"/>
          <p:cNvSpPr txBox="1"/>
          <p:nvPr/>
        </p:nvSpPr>
        <p:spPr>
          <a:xfrm>
            <a:off x="1" y="2596573"/>
            <a:ext cx="7362826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b="0">
                <a:latin typeface="Consolas"/>
                <a:sym typeface="Consolas"/>
              </a:rPr>
              <a:t>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class</a:t>
            </a:r>
            <a:r>
              <a:rPr b="0">
                <a:latin typeface="Consolas"/>
                <a:sym typeface="Consolas"/>
              </a:rPr>
              <a:t> </a:t>
            </a:r>
            <a:r>
              <a:rPr b="0">
                <a:solidFill>
                  <a:srgbClr val="2B91AF"/>
                </a:solidFill>
                <a:latin typeface="Consolas"/>
                <a:sym typeface="Consolas"/>
              </a:rPr>
              <a:t>Bike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private</a:t>
            </a:r>
            <a:r>
              <a:rPr b="0">
                <a:latin typeface="Consolas"/>
                <a:sym typeface="Consolas"/>
              </a:rPr>
              <a:t>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double</a:t>
            </a:r>
            <a:r>
              <a:rPr b="0">
                <a:latin typeface="Consolas"/>
                <a:sym typeface="Consolas"/>
              </a:rPr>
              <a:t> price;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private</a:t>
            </a:r>
            <a:r>
              <a:rPr b="0">
                <a:latin typeface="Consolas"/>
                <a:sym typeface="Consolas"/>
              </a:rPr>
              <a:t>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string</a:t>
            </a:r>
            <a:r>
              <a:rPr b="0">
                <a:latin typeface="Consolas"/>
                <a:sym typeface="Consolas"/>
              </a:rPr>
              <a:t> fuel;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private</a:t>
            </a:r>
            <a:r>
              <a:rPr b="0">
                <a:latin typeface="Consolas"/>
                <a:sym typeface="Consolas"/>
              </a:rPr>
              <a:t>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b="0">
                <a:latin typeface="Consolas"/>
                <a:sym typeface="Consolas"/>
              </a:rPr>
              <a:t> key;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b="0">
                <a:latin typeface="Consolas"/>
                <a:sym typeface="Consolas"/>
              </a:rPr>
              <a:t> Bike(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string</a:t>
            </a:r>
            <a:r>
              <a:rPr b="0">
                <a:latin typeface="Consolas"/>
                <a:sym typeface="Consolas"/>
              </a:rPr>
              <a:t> fuel)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this</a:t>
            </a:r>
            <a:r>
              <a:rPr b="0">
                <a:latin typeface="Consolas"/>
                <a:sym typeface="Consolas"/>
              </a:rPr>
              <a:t>.fuel = fuel;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}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b="0">
                <a:latin typeface="Consolas"/>
                <a:sym typeface="Consolas"/>
              </a:rPr>
              <a:t> Bike() { }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b="0">
                <a:latin typeface="Consolas"/>
                <a:sym typeface="Consolas"/>
              </a:rPr>
              <a:t>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double</a:t>
            </a:r>
            <a:r>
              <a:rPr b="0">
                <a:latin typeface="Consolas"/>
                <a:sym typeface="Consolas"/>
              </a:rPr>
              <a:t> Price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get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return</a:t>
            </a:r>
            <a:r>
              <a:rPr b="0">
                <a:latin typeface="Consolas"/>
                <a:sym typeface="Consolas"/>
              </a:rPr>
              <a:t> price;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}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set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    price = value;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}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}</a:t>
            </a:r>
          </a:p>
        </p:txBody>
      </p:sp>
      <p:sp>
        <p:nvSpPr>
          <p:cNvPr id="297" name="Rectangle 19"/>
          <p:cNvSpPr txBox="1"/>
          <p:nvPr/>
        </p:nvSpPr>
        <p:spPr>
          <a:xfrm>
            <a:off x="9072561" y="2596572"/>
            <a:ext cx="7077078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b="0">
                <a:latin typeface="Consolas"/>
                <a:sym typeface="Consolas"/>
              </a:rPr>
              <a:t>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string</a:t>
            </a:r>
            <a:r>
              <a:rPr b="0">
                <a:latin typeface="Consolas"/>
                <a:sym typeface="Consolas"/>
              </a:rPr>
              <a:t> Fuel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get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return</a:t>
            </a:r>
            <a:r>
              <a:rPr b="0">
                <a:latin typeface="Consolas"/>
                <a:sym typeface="Consolas"/>
              </a:rPr>
              <a:t> fuel;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}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}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b="0">
                <a:latin typeface="Consolas"/>
                <a:sym typeface="Consolas"/>
              </a:rPr>
              <a:t>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b="0">
                <a:latin typeface="Consolas"/>
                <a:sym typeface="Consolas"/>
              </a:rPr>
              <a:t> Key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</a:t>
            </a:r>
            <a:r>
              <a:rPr b="0">
                <a:solidFill>
                  <a:srgbClr val="0000FF"/>
                </a:solidFill>
                <a:latin typeface="Consolas"/>
                <a:sym typeface="Consolas"/>
              </a:rPr>
              <a:t>set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    key = value;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    }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    }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latin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5165766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16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117" name="In C#, Constructor can return the value. Justify."/>
            <p:cNvSpPr txBox="1"/>
            <p:nvPr/>
          </p:nvSpPr>
          <p:spPr>
            <a:xfrm>
              <a:off x="0" y="259884"/>
              <a:ext cx="12192000" cy="553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lvl="1" algn="l" defTabSz="1828800"/>
              <a:r>
                <a:rPr sz="6000" b="0"/>
                <a:t>In C#, Constructor can return the value. Justify.</a:t>
              </a:r>
            </a:p>
          </p:txBody>
        </p:sp>
      </p:grpSp>
      <p:sp>
        <p:nvSpPr>
          <p:cNvPr id="119" name="Rectangle 7"/>
          <p:cNvSpPr txBox="1"/>
          <p:nvPr/>
        </p:nvSpPr>
        <p:spPr>
          <a:xfrm>
            <a:off x="0" y="4545567"/>
            <a:ext cx="931536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>
            <a:lvl1pPr>
              <a:defRPr sz="36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l" defTabSz="1828800"/>
            <a:r>
              <a:rPr sz="7200" b="0"/>
              <a:t>Syntax of Constructor:</a:t>
            </a:r>
          </a:p>
        </p:txBody>
      </p:sp>
      <p:sp>
        <p:nvSpPr>
          <p:cNvPr id="120" name="Rectangle 8"/>
          <p:cNvSpPr txBox="1"/>
          <p:nvPr/>
        </p:nvSpPr>
        <p:spPr>
          <a:xfrm>
            <a:off x="3" y="6143447"/>
            <a:ext cx="24384002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333333"/>
                </a:solidFill>
                <a:latin typeface="Consolas"/>
                <a:sym typeface="Consolas"/>
              </a:rPr>
              <a:t>modifier </a:t>
            </a:r>
            <a:r>
              <a:rPr sz="5600">
                <a:solidFill>
                  <a:srgbClr val="990000"/>
                </a:solidFill>
                <a:latin typeface="Consolas"/>
                <a:sym typeface="Consolas"/>
              </a:rPr>
              <a:t>className</a:t>
            </a:r>
            <a:r>
              <a:rPr sz="5600" b="0">
                <a:solidFill>
                  <a:srgbClr val="333333"/>
                </a:solidFill>
                <a:latin typeface="Consolas"/>
                <a:sym typeface="Consolas"/>
              </a:rPr>
              <a:t> (dataType parameter1, dataType parameterN) { </a:t>
            </a:r>
          </a:p>
          <a:p>
            <a:pPr algn="l" defTabSz="1828800">
              <a:defRPr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333333"/>
                </a:solidFill>
                <a:latin typeface="Consolas"/>
                <a:sym typeface="Consolas"/>
              </a:rPr>
              <a:t>	</a:t>
            </a:r>
            <a:r>
              <a:rPr sz="5600" b="0" i="1">
                <a:solidFill>
                  <a:srgbClr val="999988"/>
                </a:solidFill>
                <a:latin typeface="Consolas"/>
                <a:sym typeface="Consolas"/>
              </a:rPr>
              <a:t>//initializations of class fields</a:t>
            </a:r>
          </a:p>
          <a:p>
            <a:pPr algn="l" defTabSz="1828800">
              <a:defRPr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333333"/>
                </a:solidFill>
                <a:latin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825013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299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00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Explain the significance of Property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and Indexers 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with example.</a:t>
              </a:r>
            </a:p>
          </p:txBody>
        </p:sp>
      </p:grpSp>
      <p:sp>
        <p:nvSpPr>
          <p:cNvPr id="302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https://docs.microsoft.com/en-us/dotnet/csharp/programming-guide/classes-and-structs/properties</a:t>
            </a:r>
          </a:p>
        </p:txBody>
      </p:sp>
      <p:sp>
        <p:nvSpPr>
          <p:cNvPr id="303" name="Rectangle 13"/>
          <p:cNvSpPr txBox="1"/>
          <p:nvPr/>
        </p:nvSpPr>
        <p:spPr>
          <a:xfrm>
            <a:off x="0" y="2730693"/>
            <a:ext cx="20802600" cy="932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Consolas"/>
              </a:rPr>
              <a:t>using</a:t>
            </a: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System;</a:t>
            </a:r>
          </a:p>
          <a:p>
            <a:pPr algn="l" defTabSz="1828800"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Consolas"/>
              </a:rPr>
              <a:t>public</a:t>
            </a: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</a:t>
            </a:r>
            <a:r>
              <a:rPr sz="4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Consolas"/>
              </a:rPr>
              <a:t>class</a:t>
            </a: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</a:t>
            </a:r>
            <a:r>
              <a:rPr sz="4000" b="0">
                <a:solidFill>
                  <a:srgbClr val="2B91AF"/>
                </a:solidFill>
                <a:latin typeface="Consolas" pitchFamily="49" charset="0"/>
                <a:cs typeface="Consolas" pitchFamily="49" charset="0"/>
                <a:sym typeface="Consolas"/>
              </a:rPr>
              <a:t>PropertiesExample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4000" b="0">
              <a:latin typeface="Consolas" pitchFamily="49" charset="0"/>
              <a:cs typeface="Consolas" pitchFamily="49" charset="0"/>
              <a:sym typeface="Consolas"/>
            </a:endParaRP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   </a:t>
            </a:r>
            <a:r>
              <a:rPr sz="4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Consolas"/>
              </a:rPr>
              <a:t>public</a:t>
            </a: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</a:t>
            </a:r>
            <a:r>
              <a:rPr sz="4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Consolas"/>
              </a:rPr>
              <a:t>static</a:t>
            </a: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</a:t>
            </a:r>
            <a:r>
              <a:rPr sz="4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Consolas"/>
              </a:rPr>
              <a:t>void</a:t>
            </a: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Main()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   {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       Bike b1 = </a:t>
            </a:r>
            <a:r>
              <a:rPr sz="4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Consolas"/>
              </a:rPr>
              <a:t>new</a:t>
            </a: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Bike();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       Bike b2 = </a:t>
            </a:r>
            <a:r>
              <a:rPr sz="4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Consolas"/>
              </a:rPr>
              <a:t>new</a:t>
            </a: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Bike(</a:t>
            </a:r>
            <a:r>
              <a:rPr sz="4000" b="0">
                <a:solidFill>
                  <a:srgbClr val="A31515"/>
                </a:solidFill>
                <a:latin typeface="Consolas" pitchFamily="49" charset="0"/>
                <a:cs typeface="Consolas" pitchFamily="49" charset="0"/>
                <a:sym typeface="Consolas"/>
              </a:rPr>
              <a:t>"Petrol"</a:t>
            </a: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       b1.Price = 60;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       Console.WriteLine(</a:t>
            </a:r>
            <a:r>
              <a:rPr sz="4000" b="0">
                <a:solidFill>
                  <a:srgbClr val="A31515"/>
                </a:solidFill>
                <a:latin typeface="Consolas" pitchFamily="49" charset="0"/>
                <a:cs typeface="Consolas" pitchFamily="49" charset="0"/>
                <a:sym typeface="Consolas"/>
              </a:rPr>
              <a:t>"Price of the Bike is: {0}"</a:t>
            </a: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, b1.Price);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       </a:t>
            </a:r>
            <a:r>
              <a:rPr sz="4000" b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Consolas"/>
              </a:rPr>
              <a:t>//b2.Fuel = "CNG";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       Console.WriteLine(</a:t>
            </a:r>
            <a:r>
              <a:rPr sz="4000" b="0">
                <a:solidFill>
                  <a:srgbClr val="A31515"/>
                </a:solidFill>
                <a:latin typeface="Consolas" pitchFamily="49" charset="0"/>
                <a:cs typeface="Consolas" pitchFamily="49" charset="0"/>
                <a:sym typeface="Consolas"/>
              </a:rPr>
              <a:t>"Fuel of the Bike is: {0}"</a:t>
            </a: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, b2.Fuel);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4000" b="0">
              <a:latin typeface="Consolas" pitchFamily="49" charset="0"/>
              <a:cs typeface="Consolas" pitchFamily="49" charset="0"/>
              <a:sym typeface="Consolas"/>
            </a:endParaRP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    }</a:t>
            </a:r>
          </a:p>
          <a:p>
            <a:pPr algn="l" defTabSz="18288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4000" b="0">
                <a:latin typeface="Consolas" pitchFamily="49" charset="0"/>
                <a:cs typeface="Consolas" pitchFamily="49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831285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305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06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Explain the significance of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Property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and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 Indexers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 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with example.</a:t>
              </a:r>
            </a:p>
          </p:txBody>
        </p:sp>
      </p:grpSp>
      <p:sp>
        <p:nvSpPr>
          <p:cNvPr id="308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https://www.geeksforgeeks.org/c-indexers/</a:t>
            </a:r>
          </a:p>
        </p:txBody>
      </p:sp>
      <p:sp>
        <p:nvSpPr>
          <p:cNvPr id="309" name="Rounded Rectangle"/>
          <p:cNvSpPr/>
          <p:nvPr/>
        </p:nvSpPr>
        <p:spPr>
          <a:xfrm>
            <a:off x="3846711" y="3925293"/>
            <a:ext cx="15997538" cy="7878862"/>
          </a:xfrm>
          <a:prstGeom prst="roundRect">
            <a:avLst>
              <a:gd name="adj" fmla="val 13342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91438" rIns="91438" anchor="ctr"/>
          <a:lstStyle/>
          <a:p>
            <a:pPr algn="l" defTabSz="1828800">
              <a:defRPr sz="2800">
                <a:solidFill>
                  <a:srgbClr val="44546A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endParaRPr sz="5600" b="0">
              <a:solidFill>
                <a:srgbClr val="44546A"/>
              </a:solidFill>
              <a:latin typeface="Bahnschrift"/>
              <a:sym typeface="Bahnschrift"/>
            </a:endParaRPr>
          </a:p>
        </p:txBody>
      </p:sp>
      <p:sp>
        <p:nvSpPr>
          <p:cNvPr id="310" name="[access_modifier] [return_type] this [argument_list] {   get    {      // get block code   }   set    {     // set block code   }  }"/>
          <p:cNvSpPr txBox="1"/>
          <p:nvPr/>
        </p:nvSpPr>
        <p:spPr>
          <a:xfrm>
            <a:off x="4724140" y="4678501"/>
            <a:ext cx="11495451" cy="7294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algn="l" defTabSz="914400">
              <a:defRPr>
                <a:solidFill>
                  <a:srgbClr val="2D2D2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[access_modifier] [return_type] </a:t>
            </a:r>
            <a:r>
              <a:rPr sz="3600">
                <a:solidFill>
                  <a:srgbClr val="00A5A6"/>
                </a:solidFill>
                <a:latin typeface="Menlo"/>
                <a:sym typeface="Menlo"/>
              </a:rPr>
              <a:t>this</a:t>
            </a: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 [argument_list]</a:t>
            </a:r>
            <a:br>
              <a:rPr sz="3600">
                <a:solidFill>
                  <a:srgbClr val="2D2D2D"/>
                </a:solidFill>
                <a:latin typeface="Menlo"/>
                <a:sym typeface="Menlo"/>
              </a:rPr>
            </a:b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{</a:t>
            </a:r>
            <a:br>
              <a:rPr sz="3600">
                <a:solidFill>
                  <a:srgbClr val="2D2D2D"/>
                </a:solidFill>
                <a:latin typeface="Menlo"/>
                <a:sym typeface="Menlo"/>
              </a:rPr>
            </a:b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  </a:t>
            </a:r>
            <a:r>
              <a:rPr sz="3600">
                <a:solidFill>
                  <a:srgbClr val="00A5A6"/>
                </a:solidFill>
                <a:latin typeface="Menlo"/>
                <a:sym typeface="Menlo"/>
              </a:rPr>
              <a:t>get</a:t>
            </a: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 </a:t>
            </a:r>
            <a:br>
              <a:rPr sz="3600">
                <a:solidFill>
                  <a:srgbClr val="2D2D2D"/>
                </a:solidFill>
                <a:latin typeface="Menlo"/>
                <a:sym typeface="Menlo"/>
              </a:rPr>
            </a:b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  {</a:t>
            </a:r>
            <a:br>
              <a:rPr sz="3600">
                <a:solidFill>
                  <a:srgbClr val="2D2D2D"/>
                </a:solidFill>
                <a:latin typeface="Menlo"/>
                <a:sym typeface="Menlo"/>
              </a:rPr>
            </a:b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     </a:t>
            </a:r>
            <a:r>
              <a:rPr sz="3600">
                <a:solidFill>
                  <a:srgbClr val="9A9C97"/>
                </a:solidFill>
                <a:latin typeface="Menlo"/>
                <a:sym typeface="Menlo"/>
              </a:rPr>
              <a:t>// get block code</a:t>
            </a:r>
            <a:br>
              <a:rPr sz="3600">
                <a:solidFill>
                  <a:srgbClr val="9A9C97"/>
                </a:solidFill>
                <a:latin typeface="Menlo"/>
                <a:sym typeface="Menlo"/>
              </a:rPr>
            </a:b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  }</a:t>
            </a:r>
            <a:br>
              <a:rPr sz="3600">
                <a:solidFill>
                  <a:srgbClr val="2D2D2D"/>
                </a:solidFill>
                <a:latin typeface="Menlo"/>
                <a:sym typeface="Menlo"/>
              </a:rPr>
            </a:b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  </a:t>
            </a:r>
            <a:r>
              <a:rPr sz="3600">
                <a:solidFill>
                  <a:srgbClr val="00A5A6"/>
                </a:solidFill>
                <a:latin typeface="Menlo"/>
                <a:sym typeface="Menlo"/>
              </a:rPr>
              <a:t>set</a:t>
            </a: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 </a:t>
            </a:r>
            <a:br>
              <a:rPr sz="3600">
                <a:solidFill>
                  <a:srgbClr val="2D2D2D"/>
                </a:solidFill>
                <a:latin typeface="Menlo"/>
                <a:sym typeface="Menlo"/>
              </a:rPr>
            </a:b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  {</a:t>
            </a:r>
            <a:br>
              <a:rPr sz="3600">
                <a:solidFill>
                  <a:srgbClr val="2D2D2D"/>
                </a:solidFill>
                <a:latin typeface="Menlo"/>
                <a:sym typeface="Menlo"/>
              </a:rPr>
            </a:b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    </a:t>
            </a:r>
            <a:r>
              <a:rPr sz="3600">
                <a:solidFill>
                  <a:srgbClr val="9A9C97"/>
                </a:solidFill>
                <a:latin typeface="Menlo"/>
                <a:sym typeface="Menlo"/>
              </a:rPr>
              <a:t>// set block code</a:t>
            </a:r>
            <a:br>
              <a:rPr sz="3600">
                <a:solidFill>
                  <a:srgbClr val="9A9C97"/>
                </a:solidFill>
                <a:latin typeface="Menlo"/>
                <a:sym typeface="Menlo"/>
              </a:rPr>
            </a:b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  }</a:t>
            </a:r>
            <a:br>
              <a:rPr sz="3600">
                <a:solidFill>
                  <a:srgbClr val="2D2D2D"/>
                </a:solidFill>
                <a:latin typeface="Menlo"/>
                <a:sym typeface="Menlo"/>
              </a:rPr>
            </a:b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/>
            </a:r>
            <a:br>
              <a:rPr sz="3600">
                <a:solidFill>
                  <a:srgbClr val="2D2D2D"/>
                </a:solidFill>
                <a:latin typeface="Menlo"/>
                <a:sym typeface="Menlo"/>
              </a:rPr>
            </a:br>
            <a:r>
              <a:rPr sz="3600">
                <a:solidFill>
                  <a:srgbClr val="2D2D2D"/>
                </a:solidFill>
                <a:latin typeface="Menlo"/>
                <a:sym typeface="Menlo"/>
              </a:rPr>
              <a:t>}</a:t>
            </a:r>
            <a:br>
              <a:rPr sz="3600">
                <a:solidFill>
                  <a:srgbClr val="2D2D2D"/>
                </a:solidFill>
                <a:latin typeface="Menlo"/>
                <a:sym typeface="Menlo"/>
              </a:rPr>
            </a:br>
            <a:endParaRPr sz="3600">
              <a:solidFill>
                <a:srgbClr val="2D2D2D"/>
              </a:solidFill>
              <a:latin typeface="Menlo"/>
              <a:sym typeface="Menlo"/>
            </a:endParaRPr>
          </a:p>
        </p:txBody>
      </p:sp>
      <p:sp>
        <p:nvSpPr>
          <p:cNvPr id="311" name="TextBox 14"/>
          <p:cNvSpPr txBox="1"/>
          <p:nvPr/>
        </p:nvSpPr>
        <p:spPr>
          <a:xfrm>
            <a:off x="0" y="130556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https://www.geeksforgeeks.org/c-indexers/</a:t>
            </a:r>
          </a:p>
        </p:txBody>
      </p:sp>
      <p:sp>
        <p:nvSpPr>
          <p:cNvPr id="312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https://www.geeksforgeeks.org/c-indexers/</a:t>
            </a:r>
          </a:p>
        </p:txBody>
      </p:sp>
    </p:spTree>
    <p:extLst>
      <p:ext uri="{BB962C8B-B14F-4D97-AF65-F5344CB8AC3E}">
        <p14:creationId xmlns="" xmlns:p14="http://schemas.microsoft.com/office/powerpoint/2010/main" val="1703505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314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15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Explain the significance of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Property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and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 Indexers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 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with example.</a:t>
              </a:r>
            </a:p>
          </p:txBody>
        </p:sp>
      </p:grpSp>
      <p:sp>
        <p:nvSpPr>
          <p:cNvPr id="317" name="class Indexer     {         private string[] strarr = new string[10];                  public string this[int indexer]         {             get             {                 return strarr[indexer];             }             set             {                 strarr[indexer] = value;                          }         }         public void msg(int i)         {             Console.WriteLine(“Hiii&quot;);         }     }"/>
          <p:cNvSpPr txBox="1"/>
          <p:nvPr/>
        </p:nvSpPr>
        <p:spPr>
          <a:xfrm>
            <a:off x="2375633" y="2753359"/>
            <a:ext cx="15679662" cy="1000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914400">
              <a:defRPr sz="1400">
                <a:solidFill>
                  <a:srgbClr val="2D2D2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class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Indexer</a:t>
            </a:r>
            <a:b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{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private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string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[] strarr =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new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string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10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/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public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string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this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[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int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indexer]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{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get</a:t>
            </a:r>
            <a:b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{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   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return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strarr[indexer];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}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set</a:t>
            </a:r>
            <a:b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{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    strarr[indexer] = value;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}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}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public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void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msg(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int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i)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{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Console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.WriteLine(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“Hiii"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}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}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endParaRPr sz="2800" b="0">
              <a:solidFill>
                <a:srgbClr val="2D2D2D"/>
              </a:solidFill>
              <a:latin typeface="Consolas" pitchFamily="49" charset="0"/>
              <a:cs typeface="Consolas" pitchFamily="49" charset="0"/>
              <a:sym typeface="Menlo"/>
            </a:endParaRPr>
          </a:p>
        </p:txBody>
      </p:sp>
      <p:sp>
        <p:nvSpPr>
          <p:cNvPr id="318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https://www.geeksforgeeks.org/c-indexers/</a:t>
            </a:r>
          </a:p>
        </p:txBody>
      </p:sp>
    </p:spTree>
    <p:extLst>
      <p:ext uri="{BB962C8B-B14F-4D97-AF65-F5344CB8AC3E}">
        <p14:creationId xmlns="" xmlns:p14="http://schemas.microsoft.com/office/powerpoint/2010/main" val="2237294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320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21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Explain the significance of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Property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and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 Indexers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 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with example.</a:t>
              </a:r>
            </a:p>
          </p:txBody>
        </p:sp>
      </p:grpSp>
      <p:sp>
        <p:nvSpPr>
          <p:cNvPr id="323" name="class Program     {         static void Main(string[] args)         {             Indexer[] I = new Indexer[9];             I[0] = new Indexer();             I[0].msg(0);…"/>
          <p:cNvSpPr txBox="1"/>
          <p:nvPr/>
        </p:nvSpPr>
        <p:spPr>
          <a:xfrm>
            <a:off x="2375633" y="2753359"/>
            <a:ext cx="15679662" cy="741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914400">
              <a:defRPr sz="1400">
                <a:solidFill>
                  <a:srgbClr val="2D2D2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class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Program</a:t>
            </a:r>
            <a:b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{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static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void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Main(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string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[] args)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{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Indexer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[] I =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new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Indexer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9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 =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new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Indexer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();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].msg(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</a:p>
          <a:p>
            <a:pPr algn="l" defTabSz="914400">
              <a:defRPr sz="1400">
                <a:solidFill>
                  <a:srgbClr val="2D2D2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//Indexer I = new Indexer();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 = 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"Zero"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1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 = 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"One"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Console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.WriteLine(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$"Indexer value is 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{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]}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!"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Console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.WriteLine(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$"Indexer value is 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{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1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]}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!"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Console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.WriteLine(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$"Indexer value is 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{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2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]}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!"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//Console.WriteLine($"Indexer value is {I[0].msg(0)}!");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}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}</a:t>
            </a:r>
          </a:p>
        </p:txBody>
      </p:sp>
      <p:sp>
        <p:nvSpPr>
          <p:cNvPr id="324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https://www.geeksforgeeks.org/c-indexers/</a:t>
            </a:r>
          </a:p>
        </p:txBody>
      </p:sp>
    </p:spTree>
    <p:extLst>
      <p:ext uri="{BB962C8B-B14F-4D97-AF65-F5344CB8AC3E}">
        <p14:creationId xmlns="" xmlns:p14="http://schemas.microsoft.com/office/powerpoint/2010/main" val="238762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326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27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Explain the significance of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Property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and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 Indexers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 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with example.</a:t>
              </a:r>
            </a:p>
          </p:txBody>
        </p:sp>
      </p:grpSp>
      <p:sp>
        <p:nvSpPr>
          <p:cNvPr id="329" name="class Program     {         static void Main(string[] args)         {             Indexer[] I = new Indexer[9];             I[0] = new Indexer();             I[0].msg(0);…"/>
          <p:cNvSpPr txBox="1"/>
          <p:nvPr/>
        </p:nvSpPr>
        <p:spPr>
          <a:xfrm>
            <a:off x="2375633" y="2753359"/>
            <a:ext cx="15679662" cy="741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914400">
              <a:defRPr sz="1400">
                <a:solidFill>
                  <a:srgbClr val="2D2D2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class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Program</a:t>
            </a:r>
            <a:b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{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static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void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Main(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string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[] args)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{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Indexer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[] I =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new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Indexer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9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 = </a:t>
            </a:r>
            <a:r>
              <a:rPr sz="2800" b="0">
                <a:solidFill>
                  <a:srgbClr val="00A5A6"/>
                </a:solidFill>
                <a:latin typeface="Consolas" pitchFamily="49" charset="0"/>
                <a:cs typeface="Consolas" pitchFamily="49" charset="0"/>
                <a:sym typeface="Menlo"/>
              </a:rPr>
              <a:t>new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Indexer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();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].msg(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</a:p>
          <a:p>
            <a:pPr algn="l" defTabSz="914400">
              <a:defRPr sz="1400">
                <a:solidFill>
                  <a:srgbClr val="2D2D2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//Indexer I = new Indexer();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 = 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"Zero"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1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 = 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"One"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Console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.WriteLine(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$"Indexer value is 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{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]}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!"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Console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.WriteLine(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$"Indexer value is 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{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1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]}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!"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</a:t>
            </a:r>
            <a:r>
              <a:rPr sz="2800" b="0">
                <a:solidFill>
                  <a:srgbClr val="4178B3"/>
                </a:solidFill>
                <a:latin typeface="Consolas" pitchFamily="49" charset="0"/>
                <a:cs typeface="Consolas" pitchFamily="49" charset="0"/>
                <a:sym typeface="Menlo"/>
              </a:rPr>
              <a:t>Console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.WriteLine(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$"Indexer value is 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{ I[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0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][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2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]}</a:t>
            </a:r>
            <a:r>
              <a:rPr sz="2800" b="0">
                <a:solidFill>
                  <a:srgbClr val="E48500"/>
                </a:solidFill>
                <a:latin typeface="Consolas" pitchFamily="49" charset="0"/>
                <a:cs typeface="Consolas" pitchFamily="49" charset="0"/>
                <a:sym typeface="Menlo"/>
              </a:rPr>
              <a:t>!"</a:t>
            </a: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    //Console.WriteLine($"Indexer value is {I[0].msg(0)}!");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    }</a:t>
            </a:r>
            <a:b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</a:br>
            <a:r>
              <a:rPr sz="2800" b="0">
                <a:solidFill>
                  <a:srgbClr val="2D2D2D"/>
                </a:solidFill>
                <a:latin typeface="Consolas" pitchFamily="49" charset="0"/>
                <a:cs typeface="Consolas" pitchFamily="49" charset="0"/>
                <a:sym typeface="Menlo"/>
              </a:rPr>
              <a:t>    }</a:t>
            </a:r>
          </a:p>
        </p:txBody>
      </p:sp>
      <p:sp>
        <p:nvSpPr>
          <p:cNvPr id="330" name="Out Put…"/>
          <p:cNvSpPr txBox="1"/>
          <p:nvPr/>
        </p:nvSpPr>
        <p:spPr>
          <a:xfrm>
            <a:off x="2635010" y="9712959"/>
            <a:ext cx="4840036" cy="3421382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/>
          <a:lstStyle/>
          <a:p>
            <a:pPr algn="l" defTabSz="1828800">
              <a:defRPr>
                <a:solidFill>
                  <a:srgbClr val="FFFFFF"/>
                </a:solidFill>
              </a:defRPr>
            </a:pPr>
            <a:r>
              <a:rPr sz="3600" b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Out Put</a:t>
            </a:r>
          </a:p>
          <a:p>
            <a:pPr algn="l" defTabSz="1828800">
              <a:defRPr>
                <a:solidFill>
                  <a:srgbClr val="FFFFFF"/>
                </a:solidFill>
              </a:defRPr>
            </a:pPr>
            <a:endParaRPr sz="3600" b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  <a:p>
            <a:pPr algn="l" defTabSz="1828800">
              <a:defRPr>
                <a:solidFill>
                  <a:srgbClr val="FFFFFF"/>
                </a:solidFill>
              </a:defRPr>
            </a:pPr>
            <a:r>
              <a:rPr sz="3600" b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Hiii</a:t>
            </a:r>
          </a:p>
          <a:p>
            <a:pPr algn="l" defTabSz="1828800">
              <a:defRPr>
                <a:solidFill>
                  <a:srgbClr val="FFFFFF"/>
                </a:solidFill>
              </a:defRPr>
            </a:pPr>
            <a:r>
              <a:rPr sz="3600" b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Indexer value is Zero!</a:t>
            </a:r>
          </a:p>
          <a:p>
            <a:pPr algn="l" defTabSz="1828800">
              <a:defRPr>
                <a:solidFill>
                  <a:srgbClr val="FFFFFF"/>
                </a:solidFill>
              </a:defRPr>
            </a:pPr>
            <a:r>
              <a:rPr sz="3600" b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Indexer value is One!</a:t>
            </a:r>
          </a:p>
          <a:p>
            <a:pPr algn="l" defTabSz="1828800">
              <a:defRPr>
                <a:solidFill>
                  <a:srgbClr val="FFFFFF"/>
                </a:solidFill>
              </a:defRPr>
            </a:pPr>
            <a:r>
              <a:rPr sz="3600" b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Indexer value is !</a:t>
            </a:r>
          </a:p>
        </p:txBody>
      </p:sp>
      <p:sp>
        <p:nvSpPr>
          <p:cNvPr id="331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https://www.geeksforgeeks.org/c-indexers/</a:t>
            </a:r>
          </a:p>
        </p:txBody>
      </p:sp>
    </p:spTree>
    <p:extLst>
      <p:ext uri="{BB962C8B-B14F-4D97-AF65-F5344CB8AC3E}">
        <p14:creationId xmlns="" xmlns:p14="http://schemas.microsoft.com/office/powerpoint/2010/main" val="3629262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Rectangle 4"/>
          <p:cNvGrpSpPr/>
          <p:nvPr/>
        </p:nvGrpSpPr>
        <p:grpSpPr>
          <a:xfrm>
            <a:off x="0" y="0"/>
            <a:ext cx="24384000" cy="2085978"/>
            <a:chOff x="0" y="0"/>
            <a:chExt cx="12192000" cy="1042988"/>
          </a:xfrm>
        </p:grpSpPr>
        <p:sp>
          <p:nvSpPr>
            <p:cNvPr id="333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34" name="Explain the significance of Property and Indexers with example."/>
            <p:cNvSpPr txBox="1"/>
            <p:nvPr/>
          </p:nvSpPr>
          <p:spPr>
            <a:xfrm>
              <a:off x="0" y="229108"/>
              <a:ext cx="121920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32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Explain the significance of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Property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 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and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 Indexers</a:t>
              </a:r>
              <a:r>
                <a:rPr sz="6400" b="0">
                  <a:solidFill>
                    <a:srgbClr val="E7E6E6"/>
                  </a:solidFill>
                  <a:latin typeface="Bahnschrift"/>
                  <a:sym typeface="Bahnschrift"/>
                </a:rPr>
                <a:t> </a:t>
              </a:r>
              <a:r>
                <a:rPr sz="6400" b="0">
                  <a:solidFill>
                    <a:srgbClr val="44546A"/>
                  </a:solidFill>
                  <a:latin typeface="Bahnschrift"/>
                  <a:sym typeface="Bahnschrift"/>
                </a:rPr>
                <a:t>with example.</a:t>
              </a:r>
            </a:p>
          </p:txBody>
        </p:sp>
      </p:grpSp>
      <p:sp>
        <p:nvSpPr>
          <p:cNvPr id="337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https://www.geeksforgeeks.org/c-inheritance/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505201"/>
            <a:ext cx="22555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635000" algn="l" defTabSz="914400">
              <a:lnSpc>
                <a:spcPts val="8800"/>
              </a:lnSpc>
              <a:buClr>
                <a:srgbClr val="000000">
                  <a:alpha val="84313"/>
                </a:srgbClr>
              </a:buClr>
              <a:buSzPct val="100000"/>
              <a:buFont typeface="Helvetica"/>
              <a:buChar char="•"/>
              <a:defRPr sz="1600">
                <a:solidFill>
                  <a:srgbClr val="000000">
                    <a:alpha val="84313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b="0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There are two types of Indexers i.e. </a:t>
            </a:r>
            <a:r>
              <a:rPr lang="en-US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One Dimensional Indexer</a:t>
            </a:r>
            <a:r>
              <a:rPr lang="en-US" b="0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 &amp; </a:t>
            </a:r>
            <a:r>
              <a:rPr lang="en-US" dirty="0" err="1">
                <a:solidFill>
                  <a:srgbClr val="EC4E20"/>
                </a:solidFill>
                <a:latin typeface="Helvetica"/>
                <a:cs typeface="Helvetica"/>
                <a:sym typeface="Helvetica"/>
                <a:hlinkClick r:id="rId2"/>
              </a:rPr>
              <a:t>MultiDimensional</a:t>
            </a:r>
            <a:r>
              <a:rPr lang="en-US" dirty="0">
                <a:solidFill>
                  <a:srgbClr val="EC4E20"/>
                </a:solidFill>
                <a:latin typeface="Helvetica"/>
                <a:cs typeface="Helvetica"/>
                <a:sym typeface="Helvetica"/>
                <a:hlinkClick r:id="rId2"/>
              </a:rPr>
              <a:t> Indexer</a:t>
            </a:r>
            <a:r>
              <a:rPr lang="en-US" b="0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. </a:t>
            </a:r>
          </a:p>
          <a:p>
            <a:pPr marL="914400" indent="-635000" algn="l" defTabSz="914400">
              <a:lnSpc>
                <a:spcPts val="8800"/>
              </a:lnSpc>
              <a:buClr>
                <a:srgbClr val="000000">
                  <a:alpha val="84313"/>
                </a:srgbClr>
              </a:buClr>
              <a:buSzPct val="100000"/>
              <a:buFont typeface="Helvetica"/>
              <a:buChar char="•"/>
              <a:defRPr sz="1600">
                <a:solidFill>
                  <a:srgbClr val="000000">
                    <a:alpha val="84313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b="0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Indexers can be overloaded.</a:t>
            </a:r>
          </a:p>
          <a:p>
            <a:pPr marL="914400" indent="-635000" algn="l" defTabSz="914400">
              <a:lnSpc>
                <a:spcPts val="8800"/>
              </a:lnSpc>
              <a:buClr>
                <a:srgbClr val="000000">
                  <a:alpha val="84313"/>
                </a:srgbClr>
              </a:buClr>
              <a:buSzPct val="100000"/>
              <a:buFont typeface="Helvetica"/>
              <a:buChar char="•"/>
              <a:defRPr sz="1600">
                <a:solidFill>
                  <a:srgbClr val="000000">
                    <a:alpha val="84313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b="0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This enables the object to be indexed in a similar way to arrays.</a:t>
            </a:r>
          </a:p>
          <a:p>
            <a:pPr marL="914400" indent="-635000" algn="l" defTabSz="914400">
              <a:lnSpc>
                <a:spcPts val="8800"/>
              </a:lnSpc>
              <a:buClr>
                <a:srgbClr val="000000">
                  <a:alpha val="84313"/>
                </a:srgbClr>
              </a:buClr>
              <a:buSzPct val="100000"/>
              <a:buFont typeface="Helvetica"/>
              <a:buChar char="•"/>
              <a:defRPr sz="1600">
                <a:solidFill>
                  <a:srgbClr val="000000">
                    <a:alpha val="84313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b="0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A set </a:t>
            </a:r>
            <a:r>
              <a:rPr lang="en-US" b="0" dirty="0" err="1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accessor</a:t>
            </a:r>
            <a:r>
              <a:rPr lang="en-US" b="0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 will always assign the value while the get </a:t>
            </a:r>
            <a:r>
              <a:rPr lang="en-US" b="0" dirty="0" err="1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accessor</a:t>
            </a:r>
            <a:r>
              <a:rPr lang="en-US" b="0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 will return the value.</a:t>
            </a:r>
          </a:p>
          <a:p>
            <a:pPr marL="914400" indent="-635000" algn="l" defTabSz="914400">
              <a:lnSpc>
                <a:spcPts val="8800"/>
              </a:lnSpc>
              <a:buClr>
                <a:srgbClr val="000000">
                  <a:alpha val="84313"/>
                </a:srgbClr>
              </a:buClr>
              <a:buSzPct val="100000"/>
              <a:buFont typeface="Helvetica"/>
              <a:buChar char="•"/>
              <a:defRPr sz="1600">
                <a:solidFill>
                  <a:srgbClr val="000000">
                    <a:alpha val="84313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b="0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Indexers are also known as the </a:t>
            </a:r>
            <a:r>
              <a:rPr lang="en-US" b="0" i="1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Smart Arrays</a:t>
            </a:r>
            <a:r>
              <a:rPr lang="en-US" b="0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.</a:t>
            </a:r>
          </a:p>
          <a:p>
            <a:pPr marL="914400" indent="-635000" algn="l" defTabSz="914400">
              <a:lnSpc>
                <a:spcPts val="8800"/>
              </a:lnSpc>
              <a:buClr>
                <a:srgbClr val="000000">
                  <a:alpha val="84313"/>
                </a:srgbClr>
              </a:buClr>
              <a:buSzPct val="100000"/>
              <a:buFont typeface="Helvetica"/>
              <a:buChar char="•"/>
              <a:defRPr sz="1600">
                <a:solidFill>
                  <a:srgbClr val="000000">
                    <a:alpha val="84313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b="0" dirty="0">
                <a:solidFill>
                  <a:srgbClr val="000000">
                    <a:alpha val="84313"/>
                  </a:srgbClr>
                </a:solidFill>
                <a:latin typeface="Helvetica"/>
                <a:cs typeface="Helvetica"/>
                <a:sym typeface="Helvetica"/>
              </a:rPr>
              <a:t>Indexer can’t be a static member as it is an instance member of the class.</a:t>
            </a:r>
          </a:p>
        </p:txBody>
      </p:sp>
    </p:spTree>
    <p:extLst>
      <p:ext uri="{BB962C8B-B14F-4D97-AF65-F5344CB8AC3E}">
        <p14:creationId xmlns="" xmlns:p14="http://schemas.microsoft.com/office/powerpoint/2010/main" val="2911948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ounded Rectangle"/>
          <p:cNvSpPr/>
          <p:nvPr/>
        </p:nvSpPr>
        <p:spPr>
          <a:xfrm>
            <a:off x="6745431" y="5912276"/>
            <a:ext cx="9630470" cy="5286476"/>
          </a:xfrm>
          <a:prstGeom prst="roundRect">
            <a:avLst>
              <a:gd name="adj" fmla="val 13342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91438" rIns="91438" anchor="ctr"/>
          <a:lstStyle/>
          <a:p>
            <a:pPr algn="l" defTabSz="1828800">
              <a:defRPr sz="2800">
                <a:solidFill>
                  <a:srgbClr val="44546A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endParaRPr sz="5600" b="0">
              <a:solidFill>
                <a:srgbClr val="44546A"/>
              </a:solidFill>
              <a:latin typeface="Bahnschrift"/>
              <a:sym typeface="Bahnschrift"/>
            </a:endParaRPr>
          </a:p>
        </p:txBody>
      </p:sp>
      <p:grpSp>
        <p:nvGrpSpPr>
          <p:cNvPr id="342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340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41" name="What is inheritance? Create C# console application to define Car class and derive Maruti and Mahindra from it to demonstrate inheritance."/>
            <p:cNvSpPr txBox="1"/>
            <p:nvPr/>
          </p:nvSpPr>
          <p:spPr>
            <a:xfrm>
              <a:off x="0" y="6998"/>
              <a:ext cx="12192000" cy="892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30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200" b="0"/>
                <a:t>What is inheritance? </a:t>
              </a:r>
              <a:r>
                <a:rPr sz="5200" b="0">
                  <a:solidFill>
                    <a:srgbClr val="E7E6E6"/>
                  </a:solidFill>
                </a:rPr>
                <a:t>Create C# console application to define Car class and derive Maruti and Mahindra from it to demonstrate inheritance.</a:t>
              </a:r>
            </a:p>
          </p:txBody>
        </p:sp>
      </p:grpSp>
      <p:sp>
        <p:nvSpPr>
          <p:cNvPr id="343" name="It is the mechanism in C# by which one class is allowed to inherit the features(fields and methods) of another class."/>
          <p:cNvSpPr txBox="1"/>
          <p:nvPr/>
        </p:nvSpPr>
        <p:spPr>
          <a:xfrm>
            <a:off x="352863" y="3618547"/>
            <a:ext cx="23678273" cy="127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>
            <a:lvl1pPr algn="ctr" defTabSz="457200">
              <a:lnSpc>
                <a:spcPts val="4600"/>
              </a:lnSpc>
              <a:defRPr>
                <a:solidFill>
                  <a:srgbClr val="000000">
                    <a:alpha val="84313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914400">
              <a:lnSpc>
                <a:spcPts val="9200"/>
              </a:lnSpc>
            </a:pPr>
            <a:r>
              <a:rPr sz="3600" b="0">
                <a:latin typeface="Helvetica"/>
                <a:cs typeface="Helvetica"/>
              </a:rPr>
              <a:t>It is the mechanism in C# by which one class is allowed to inherit the features(fields and methods) of another class.</a:t>
            </a:r>
          </a:p>
        </p:txBody>
      </p:sp>
      <p:sp>
        <p:nvSpPr>
          <p:cNvPr id="344" name="class derived-class : base-class…"/>
          <p:cNvSpPr txBox="1"/>
          <p:nvPr/>
        </p:nvSpPr>
        <p:spPr>
          <a:xfrm>
            <a:off x="8086709" y="6584472"/>
            <a:ext cx="6056462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class derived-class : base-class  </a:t>
            </a:r>
          </a:p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{  </a:t>
            </a:r>
          </a:p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   // methods and fields  </a:t>
            </a:r>
          </a:p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   .</a:t>
            </a:r>
          </a:p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   .</a:t>
            </a:r>
          </a:p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345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https://www.geeksforgeeks.org/c-inheritance/</a:t>
            </a:r>
          </a:p>
        </p:txBody>
      </p:sp>
    </p:spTree>
    <p:extLst>
      <p:ext uri="{BB962C8B-B14F-4D97-AF65-F5344CB8AC3E}">
        <p14:creationId xmlns="" xmlns:p14="http://schemas.microsoft.com/office/powerpoint/2010/main" val="1573625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347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48" name="What is inheritance? Create C# console application to define Car class and derive Maruti and Mahindra from it to demonstrate inheritance."/>
            <p:cNvSpPr txBox="1"/>
            <p:nvPr/>
          </p:nvSpPr>
          <p:spPr>
            <a:xfrm>
              <a:off x="0" y="18573"/>
              <a:ext cx="12192000" cy="892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30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200" b="0"/>
                <a:t>What is inheritance? </a:t>
              </a:r>
              <a:r>
                <a:rPr sz="5200" b="0">
                  <a:solidFill>
                    <a:srgbClr val="E7E6E6"/>
                  </a:solidFill>
                </a:rPr>
                <a:t>Create C# console application to define Car class and derive Maruti and Mahindra from it to demonstrate inheritance.</a:t>
              </a:r>
            </a:p>
          </p:txBody>
        </p:sp>
      </p:grpSp>
      <p:sp>
        <p:nvSpPr>
          <p:cNvPr id="350" name="Base Class"/>
          <p:cNvSpPr/>
          <p:nvPr/>
        </p:nvSpPr>
        <p:spPr>
          <a:xfrm>
            <a:off x="1981200" y="6197600"/>
            <a:ext cx="2540000" cy="11406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Base Class</a:t>
            </a:r>
          </a:p>
        </p:txBody>
      </p:sp>
      <p:sp>
        <p:nvSpPr>
          <p:cNvPr id="351" name="Derived Class"/>
          <p:cNvSpPr/>
          <p:nvPr/>
        </p:nvSpPr>
        <p:spPr>
          <a:xfrm>
            <a:off x="1981200" y="8446690"/>
            <a:ext cx="2540000" cy="13536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Derived Class</a:t>
            </a:r>
          </a:p>
        </p:txBody>
      </p:sp>
      <p:sp>
        <p:nvSpPr>
          <p:cNvPr id="352" name="Line"/>
          <p:cNvSpPr/>
          <p:nvPr/>
        </p:nvSpPr>
        <p:spPr>
          <a:xfrm flipH="1">
            <a:off x="3135015" y="7332563"/>
            <a:ext cx="2" cy="1119786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91438" rIns="91438"/>
          <a:lstStyle/>
          <a:p>
            <a:pPr algn="l" defTabSz="1828800"/>
            <a:endParaRPr sz="3600" b="0">
              <a:latin typeface="Calibri"/>
              <a:cs typeface="Calibri"/>
              <a:sym typeface="Calibri"/>
            </a:endParaRPr>
          </a:p>
        </p:txBody>
      </p:sp>
      <p:sp>
        <p:nvSpPr>
          <p:cNvPr id="353" name="Single Inheritance"/>
          <p:cNvSpPr txBox="1"/>
          <p:nvPr/>
        </p:nvSpPr>
        <p:spPr>
          <a:xfrm>
            <a:off x="1305647" y="4351129"/>
            <a:ext cx="353974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Single Inheritance</a:t>
            </a:r>
          </a:p>
        </p:txBody>
      </p:sp>
      <p:sp>
        <p:nvSpPr>
          <p:cNvPr id="354" name="Base Class"/>
          <p:cNvSpPr/>
          <p:nvPr/>
        </p:nvSpPr>
        <p:spPr>
          <a:xfrm>
            <a:off x="8356600" y="6197599"/>
            <a:ext cx="2540000" cy="11406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Base Class</a:t>
            </a:r>
          </a:p>
        </p:txBody>
      </p:sp>
      <p:sp>
        <p:nvSpPr>
          <p:cNvPr id="355" name="Derived Class"/>
          <p:cNvSpPr/>
          <p:nvPr/>
        </p:nvSpPr>
        <p:spPr>
          <a:xfrm>
            <a:off x="8356600" y="8446691"/>
            <a:ext cx="2540000" cy="13536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Derived Class</a:t>
            </a:r>
          </a:p>
        </p:txBody>
      </p:sp>
      <p:sp>
        <p:nvSpPr>
          <p:cNvPr id="356" name="Line"/>
          <p:cNvSpPr/>
          <p:nvPr/>
        </p:nvSpPr>
        <p:spPr>
          <a:xfrm>
            <a:off x="9510415" y="7332562"/>
            <a:ext cx="2" cy="111978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91438" rIns="91438"/>
          <a:lstStyle/>
          <a:p>
            <a:pPr algn="l" defTabSz="1828800"/>
            <a:endParaRPr sz="3600" b="0">
              <a:latin typeface="Calibri"/>
              <a:cs typeface="Calibri"/>
              <a:sym typeface="Calibri"/>
            </a:endParaRPr>
          </a:p>
        </p:txBody>
      </p:sp>
      <p:sp>
        <p:nvSpPr>
          <p:cNvPr id="357" name="Multilevel…"/>
          <p:cNvSpPr txBox="1"/>
          <p:nvPr/>
        </p:nvSpPr>
        <p:spPr>
          <a:xfrm>
            <a:off x="8348882" y="4084429"/>
            <a:ext cx="23230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Multilevel</a:t>
            </a:r>
          </a:p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Inheritance</a:t>
            </a:r>
          </a:p>
        </p:txBody>
      </p:sp>
      <p:sp>
        <p:nvSpPr>
          <p:cNvPr id="358" name="Derived Class"/>
          <p:cNvSpPr/>
          <p:nvPr/>
        </p:nvSpPr>
        <p:spPr>
          <a:xfrm>
            <a:off x="8356600" y="10961290"/>
            <a:ext cx="2540000" cy="13536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Derived Class</a:t>
            </a:r>
          </a:p>
        </p:txBody>
      </p:sp>
      <p:sp>
        <p:nvSpPr>
          <p:cNvPr id="359" name="Line"/>
          <p:cNvSpPr/>
          <p:nvPr/>
        </p:nvSpPr>
        <p:spPr>
          <a:xfrm>
            <a:off x="9510415" y="9821763"/>
            <a:ext cx="2" cy="1119786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91438" rIns="91438"/>
          <a:lstStyle/>
          <a:p>
            <a:pPr algn="l" defTabSz="1828800"/>
            <a:endParaRPr sz="3600" b="0">
              <a:latin typeface="Calibri"/>
              <a:cs typeface="Calibri"/>
              <a:sym typeface="Calibri"/>
            </a:endParaRPr>
          </a:p>
        </p:txBody>
      </p:sp>
      <p:sp>
        <p:nvSpPr>
          <p:cNvPr id="360" name="Base Class"/>
          <p:cNvSpPr/>
          <p:nvPr/>
        </p:nvSpPr>
        <p:spPr>
          <a:xfrm>
            <a:off x="17297400" y="6091088"/>
            <a:ext cx="2540000" cy="11406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Base Class</a:t>
            </a:r>
          </a:p>
        </p:txBody>
      </p:sp>
      <p:sp>
        <p:nvSpPr>
          <p:cNvPr id="361" name="Derived Class"/>
          <p:cNvSpPr/>
          <p:nvPr/>
        </p:nvSpPr>
        <p:spPr>
          <a:xfrm>
            <a:off x="17297400" y="8340178"/>
            <a:ext cx="2540000" cy="13536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Derived Class</a:t>
            </a:r>
          </a:p>
        </p:txBody>
      </p:sp>
      <p:sp>
        <p:nvSpPr>
          <p:cNvPr id="362" name="Line"/>
          <p:cNvSpPr/>
          <p:nvPr/>
        </p:nvSpPr>
        <p:spPr>
          <a:xfrm>
            <a:off x="18451215" y="7226051"/>
            <a:ext cx="2" cy="1119786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91438" rIns="91438"/>
          <a:lstStyle/>
          <a:p>
            <a:pPr algn="l" defTabSz="1828800"/>
            <a:endParaRPr sz="3600" b="0">
              <a:latin typeface="Calibri"/>
              <a:cs typeface="Calibri"/>
              <a:sym typeface="Calibri"/>
            </a:endParaRPr>
          </a:p>
        </p:txBody>
      </p:sp>
      <p:sp>
        <p:nvSpPr>
          <p:cNvPr id="363" name="Derived Class"/>
          <p:cNvSpPr/>
          <p:nvPr/>
        </p:nvSpPr>
        <p:spPr>
          <a:xfrm>
            <a:off x="20802600" y="8340178"/>
            <a:ext cx="2540000" cy="13536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Derived Class</a:t>
            </a:r>
          </a:p>
        </p:txBody>
      </p:sp>
      <p:sp>
        <p:nvSpPr>
          <p:cNvPr id="364" name="Derived Class"/>
          <p:cNvSpPr/>
          <p:nvPr/>
        </p:nvSpPr>
        <p:spPr>
          <a:xfrm>
            <a:off x="13792200" y="8446690"/>
            <a:ext cx="2540000" cy="13536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Derived Class</a:t>
            </a:r>
          </a:p>
        </p:txBody>
      </p:sp>
      <p:cxnSp>
        <p:nvCxnSpPr>
          <p:cNvPr id="365" name="Connection Line"/>
          <p:cNvCxnSpPr>
            <a:stCxn id="364" idx="0"/>
            <a:endCxn id="360" idx="1"/>
          </p:cNvCxnSpPr>
          <p:nvPr/>
        </p:nvCxnSpPr>
        <p:spPr>
          <a:xfrm rot="5400000" flipH="1" flipV="1">
            <a:off x="15287154" y="6436444"/>
            <a:ext cx="1785292" cy="2235200"/>
          </a:xfrm>
          <a:prstGeom prst="straightConnector1">
            <a:avLst/>
          </a:prstGeom>
          <a:ln w="25400">
            <a:solidFill>
              <a:schemeClr val="accent1"/>
            </a:solidFill>
            <a:miter/>
            <a:headEnd type="triangle"/>
          </a:ln>
        </p:spPr>
      </p:cxnSp>
      <p:cxnSp>
        <p:nvCxnSpPr>
          <p:cNvPr id="366" name="Connection Line"/>
          <p:cNvCxnSpPr>
            <a:stCxn id="363" idx="0"/>
            <a:endCxn id="360" idx="3"/>
          </p:cNvCxnSpPr>
          <p:nvPr/>
        </p:nvCxnSpPr>
        <p:spPr>
          <a:xfrm rot="16200000" flipV="1">
            <a:off x="20115610" y="6383188"/>
            <a:ext cx="1678780" cy="2235200"/>
          </a:xfrm>
          <a:prstGeom prst="straightConnector1">
            <a:avLst/>
          </a:prstGeom>
          <a:ln w="25400">
            <a:solidFill>
              <a:schemeClr val="accent1"/>
            </a:solidFill>
            <a:miter/>
            <a:headEnd type="triangle"/>
          </a:ln>
        </p:spPr>
      </p:cxnSp>
      <p:sp>
        <p:nvSpPr>
          <p:cNvPr id="367" name="Hierarchical…"/>
          <p:cNvSpPr txBox="1"/>
          <p:nvPr/>
        </p:nvSpPr>
        <p:spPr>
          <a:xfrm>
            <a:off x="17243997" y="4084429"/>
            <a:ext cx="241443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Hierarchical</a:t>
            </a:r>
          </a:p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Inheritance</a:t>
            </a:r>
          </a:p>
        </p:txBody>
      </p:sp>
      <p:sp>
        <p:nvSpPr>
          <p:cNvPr id="368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https://www.geeksforgeeks.org/c-inheritance/</a:t>
            </a:r>
          </a:p>
        </p:txBody>
      </p:sp>
    </p:spTree>
    <p:extLst>
      <p:ext uri="{BB962C8B-B14F-4D97-AF65-F5344CB8AC3E}">
        <p14:creationId xmlns="" xmlns:p14="http://schemas.microsoft.com/office/powerpoint/2010/main" val="2323818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370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71" name="What is inheritance? Create C# console application to define Car class and derive Maruti and Mahindra from it to demonstrate inheritance."/>
            <p:cNvSpPr txBox="1"/>
            <p:nvPr/>
          </p:nvSpPr>
          <p:spPr>
            <a:xfrm>
              <a:off x="0" y="18573"/>
              <a:ext cx="12192000" cy="892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30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200" b="0"/>
                <a:t>What is inheritance? </a:t>
              </a:r>
              <a:r>
                <a:rPr sz="5200" b="0">
                  <a:solidFill>
                    <a:srgbClr val="E7E6E6"/>
                  </a:solidFill>
                </a:rPr>
                <a:t>Create C# console application to define Car class and derive Maruti and Mahindra from it to demonstrate inheritance.</a:t>
              </a:r>
            </a:p>
          </p:txBody>
        </p:sp>
      </p:grpSp>
      <p:sp>
        <p:nvSpPr>
          <p:cNvPr id="373" name="Base Class"/>
          <p:cNvSpPr/>
          <p:nvPr/>
        </p:nvSpPr>
        <p:spPr>
          <a:xfrm>
            <a:off x="9055100" y="6299200"/>
            <a:ext cx="2540000" cy="11406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Base Class</a:t>
            </a:r>
          </a:p>
        </p:txBody>
      </p:sp>
      <p:sp>
        <p:nvSpPr>
          <p:cNvPr id="374" name="Derived Class"/>
          <p:cNvSpPr/>
          <p:nvPr/>
        </p:nvSpPr>
        <p:spPr>
          <a:xfrm>
            <a:off x="10960100" y="8582708"/>
            <a:ext cx="2540000" cy="13536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Derived Class</a:t>
            </a:r>
          </a:p>
        </p:txBody>
      </p:sp>
      <p:sp>
        <p:nvSpPr>
          <p:cNvPr id="375" name="Line"/>
          <p:cNvSpPr/>
          <p:nvPr/>
        </p:nvSpPr>
        <p:spPr>
          <a:xfrm>
            <a:off x="10208915" y="7434163"/>
            <a:ext cx="1845966" cy="1134106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91438" rIns="91438"/>
          <a:lstStyle/>
          <a:p>
            <a:pPr algn="l" defTabSz="1828800"/>
            <a:endParaRPr sz="3600" b="0">
              <a:latin typeface="Calibri"/>
              <a:cs typeface="Calibri"/>
              <a:sym typeface="Calibri"/>
            </a:endParaRPr>
          </a:p>
        </p:txBody>
      </p:sp>
      <p:sp>
        <p:nvSpPr>
          <p:cNvPr id="376" name="Multiple Inheritance"/>
          <p:cNvSpPr txBox="1"/>
          <p:nvPr/>
        </p:nvSpPr>
        <p:spPr>
          <a:xfrm>
            <a:off x="10061638" y="4461935"/>
            <a:ext cx="400622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Multiple Inheritance</a:t>
            </a:r>
          </a:p>
        </p:txBody>
      </p:sp>
      <p:sp>
        <p:nvSpPr>
          <p:cNvPr id="377" name="Interface"/>
          <p:cNvSpPr/>
          <p:nvPr/>
        </p:nvSpPr>
        <p:spPr>
          <a:xfrm>
            <a:off x="12788900" y="6299200"/>
            <a:ext cx="2540000" cy="11406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 anchor="ctr"/>
          <a:lstStyle>
            <a:lvl1pPr algn="ctr"/>
          </a:lstStyle>
          <a:p>
            <a:pPr defTabSz="1828800"/>
            <a:r>
              <a:rPr sz="3600" b="0">
                <a:latin typeface="Calibri"/>
                <a:cs typeface="Calibri"/>
                <a:sym typeface="Calibri"/>
              </a:rPr>
              <a:t>Interface</a:t>
            </a:r>
          </a:p>
        </p:txBody>
      </p:sp>
      <p:sp>
        <p:nvSpPr>
          <p:cNvPr id="378" name="Line"/>
          <p:cNvSpPr/>
          <p:nvPr/>
        </p:nvSpPr>
        <p:spPr>
          <a:xfrm flipH="1">
            <a:off x="12485887" y="7483114"/>
            <a:ext cx="1522314" cy="113522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91438" rIns="91438"/>
          <a:lstStyle/>
          <a:p>
            <a:pPr algn="l" defTabSz="1828800"/>
            <a:endParaRPr sz="3600" b="0">
              <a:latin typeface="Calibri"/>
              <a:cs typeface="Calibri"/>
              <a:sym typeface="Calibri"/>
            </a:endParaRPr>
          </a:p>
        </p:txBody>
      </p:sp>
      <p:sp>
        <p:nvSpPr>
          <p:cNvPr id="379" name="TextBox 14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https://www.geeksforgeeks.org/c-inheritance/</a:t>
            </a:r>
          </a:p>
        </p:txBody>
      </p:sp>
    </p:spTree>
    <p:extLst>
      <p:ext uri="{BB962C8B-B14F-4D97-AF65-F5344CB8AC3E}">
        <p14:creationId xmlns="" xmlns:p14="http://schemas.microsoft.com/office/powerpoint/2010/main" val="2872006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370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71" name="What is inheritance? Create C# console application to define Car class and derive Maruti and Mahindra from it to demonstrate inheritance."/>
            <p:cNvSpPr txBox="1"/>
            <p:nvPr/>
          </p:nvSpPr>
          <p:spPr>
            <a:xfrm>
              <a:off x="0" y="18573"/>
              <a:ext cx="12192000" cy="892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30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200" b="0">
                  <a:solidFill>
                    <a:srgbClr val="E7E6E6"/>
                  </a:solidFill>
                </a:rPr>
                <a:t>What is inheritance? </a:t>
              </a:r>
              <a:r>
                <a:rPr sz="5200" b="0"/>
                <a:t>Create C# console application to define Car class and derive Maruti and Mahindra from it to demonstrate inheritance.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54864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public class Car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protected string name;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public Car(string name)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this.name = name;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}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}	</a:t>
            </a:r>
          </a:p>
        </p:txBody>
      </p:sp>
      <p:sp>
        <p:nvSpPr>
          <p:cNvPr id="13" name="Multiple Inheritance"/>
          <p:cNvSpPr txBox="1"/>
          <p:nvPr/>
        </p:nvSpPr>
        <p:spPr>
          <a:xfrm>
            <a:off x="0" y="4419601"/>
            <a:ext cx="214513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algn="l" defTabSz="1828800"/>
            <a:r>
              <a:rPr lang="en-US" sz="3600" dirty="0">
                <a:latin typeface="Calibri"/>
                <a:cs typeface="Calibri"/>
                <a:sym typeface="Calibri"/>
              </a:rPr>
              <a:t>Base Class</a:t>
            </a:r>
            <a:endParaRPr sz="3600">
              <a:latin typeface="Calibri"/>
              <a:cs typeface="Calibri"/>
              <a:sym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363200" y="4114801"/>
            <a:ext cx="1219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public class </a:t>
            </a:r>
            <a:r>
              <a:rPr lang="en-US" sz="3600" b="0" dirty="0" err="1">
                <a:latin typeface="Consolas" pitchFamily="49" charset="0"/>
                <a:cs typeface="Consolas" pitchFamily="49" charset="0"/>
                <a:sym typeface="Calibri"/>
              </a:rPr>
              <a:t>Maruti</a:t>
            </a:r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 : Car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public </a:t>
            </a:r>
            <a:r>
              <a:rPr lang="en-US" sz="3600" b="0" dirty="0" err="1">
                <a:latin typeface="Consolas" pitchFamily="49" charset="0"/>
                <a:cs typeface="Consolas" pitchFamily="49" charset="0"/>
                <a:sym typeface="Calibri"/>
              </a:rPr>
              <a:t>Maruti</a:t>
            </a:r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(string name) : base(name)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}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public string  Name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	get{return name;}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	set{name = value;}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}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public </a:t>
            </a:r>
            <a:r>
              <a:rPr lang="en-US" sz="3600" b="0" dirty="0" err="1">
                <a:latin typeface="Consolas" pitchFamily="49" charset="0"/>
                <a:cs typeface="Consolas" pitchFamily="49" charset="0"/>
                <a:sym typeface="Calibri"/>
              </a:rPr>
              <a:t>bool</a:t>
            </a:r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 </a:t>
            </a:r>
            <a:r>
              <a:rPr lang="en-US" sz="3600" b="0" dirty="0" err="1">
                <a:latin typeface="Consolas" pitchFamily="49" charset="0"/>
                <a:cs typeface="Consolas" pitchFamily="49" charset="0"/>
                <a:sym typeface="Calibri"/>
              </a:rPr>
              <a:t>haveAGS</a:t>
            </a:r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;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}</a:t>
            </a:r>
          </a:p>
        </p:txBody>
      </p:sp>
      <p:sp>
        <p:nvSpPr>
          <p:cNvPr id="15" name="Multiple Inheritance"/>
          <p:cNvSpPr txBox="1"/>
          <p:nvPr/>
        </p:nvSpPr>
        <p:spPr>
          <a:xfrm>
            <a:off x="10515600" y="3352801"/>
            <a:ext cx="308128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algn="l" defTabSz="1828800"/>
            <a:r>
              <a:rPr lang="en-US" sz="3600" dirty="0">
                <a:latin typeface="Calibri"/>
                <a:cs typeface="Calibri"/>
                <a:sym typeface="Calibri"/>
              </a:rPr>
              <a:t>Derived Class 1</a:t>
            </a:r>
            <a:endParaRPr sz="360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944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22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123" name="In C#, Constructor can return the value. Justify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In C#, Constructor can return the value. Justify.</a:t>
              </a:r>
            </a:p>
          </p:txBody>
        </p:sp>
      </p:grpSp>
      <p:sp>
        <p:nvSpPr>
          <p:cNvPr id="125" name="Rectangle 7"/>
          <p:cNvSpPr txBox="1"/>
          <p:nvPr/>
        </p:nvSpPr>
        <p:spPr>
          <a:xfrm>
            <a:off x="0" y="4545567"/>
            <a:ext cx="931536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>
            <a:lvl1pPr>
              <a:defRPr sz="36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l" defTabSz="1828800"/>
            <a:r>
              <a:rPr sz="7200" b="0"/>
              <a:t>Syntax of Constructor:</a:t>
            </a:r>
          </a:p>
        </p:txBody>
      </p:sp>
      <p:sp>
        <p:nvSpPr>
          <p:cNvPr id="126" name="Rectangle 8"/>
          <p:cNvSpPr txBox="1"/>
          <p:nvPr/>
        </p:nvSpPr>
        <p:spPr>
          <a:xfrm>
            <a:off x="3" y="6143447"/>
            <a:ext cx="24384002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333333"/>
                </a:solidFill>
                <a:latin typeface="Consolas"/>
                <a:sym typeface="Consolas"/>
              </a:rPr>
              <a:t>modifier </a:t>
            </a:r>
            <a:r>
              <a:rPr sz="5600">
                <a:solidFill>
                  <a:srgbClr val="990000"/>
                </a:solidFill>
                <a:latin typeface="Consolas"/>
                <a:sym typeface="Consolas"/>
              </a:rPr>
              <a:t>className</a:t>
            </a:r>
            <a:r>
              <a:rPr sz="5600" b="0">
                <a:solidFill>
                  <a:srgbClr val="333333"/>
                </a:solidFill>
                <a:latin typeface="Consolas"/>
                <a:sym typeface="Consolas"/>
              </a:rPr>
              <a:t> (dataType parameter1, dataType parameterN) { </a:t>
            </a:r>
          </a:p>
          <a:p>
            <a:pPr algn="l" defTabSz="1828800">
              <a:defRPr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333333"/>
                </a:solidFill>
                <a:latin typeface="Consolas"/>
                <a:sym typeface="Consolas"/>
              </a:rPr>
              <a:t>	</a:t>
            </a:r>
            <a:r>
              <a:rPr sz="5600" b="0" i="1">
                <a:solidFill>
                  <a:srgbClr val="999988"/>
                </a:solidFill>
                <a:latin typeface="Consolas"/>
                <a:sym typeface="Consolas"/>
              </a:rPr>
              <a:t>//initializations of class fields</a:t>
            </a:r>
          </a:p>
          <a:p>
            <a:pPr algn="l" defTabSz="1828800">
              <a:defRPr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333333"/>
                </a:solidFill>
                <a:latin typeface="Consolas"/>
                <a:sym typeface="Consolas"/>
              </a:rPr>
              <a:t>}</a:t>
            </a:r>
          </a:p>
        </p:txBody>
      </p:sp>
      <p:sp>
        <p:nvSpPr>
          <p:cNvPr id="127" name="Rectangle 6"/>
          <p:cNvSpPr txBox="1"/>
          <p:nvPr/>
        </p:nvSpPr>
        <p:spPr>
          <a:xfrm>
            <a:off x="3038474" y="10883092"/>
            <a:ext cx="1784985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defTabSz="1828800">
              <a:defRPr sz="2800" b="1"/>
            </a:pPr>
            <a:r>
              <a:rPr sz="5600">
                <a:latin typeface="Calibri"/>
                <a:cs typeface="Calibri"/>
                <a:sym typeface="Calibri"/>
              </a:rPr>
              <a:t>Constructors </a:t>
            </a:r>
            <a:r>
              <a:rPr sz="5600" i="1">
                <a:latin typeface="Calibri"/>
                <a:cs typeface="Calibri"/>
                <a:sym typeface="Calibri"/>
              </a:rPr>
              <a:t>do not have a return type</a:t>
            </a:r>
            <a:r>
              <a:rPr sz="5600">
                <a:latin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36377321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370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71" name="What is inheritance? Create C# console application to define Car class and derive Maruti and Mahindra from it to demonstrate inheritance."/>
            <p:cNvSpPr txBox="1"/>
            <p:nvPr/>
          </p:nvSpPr>
          <p:spPr>
            <a:xfrm>
              <a:off x="0" y="18573"/>
              <a:ext cx="12192000" cy="892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30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200" b="0">
                  <a:solidFill>
                    <a:srgbClr val="E7E6E6"/>
                  </a:solidFill>
                </a:rPr>
                <a:t>What is inheritance? </a:t>
              </a:r>
              <a:r>
                <a:rPr sz="5200" b="0"/>
                <a:t>Create C# console application to define Car class and derive Maruti and Mahindra from it to demonstrate inheritance.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54864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public class Car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protected string name;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public Car(string name)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this.name = name;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}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}	</a:t>
            </a:r>
          </a:p>
        </p:txBody>
      </p:sp>
      <p:sp>
        <p:nvSpPr>
          <p:cNvPr id="13" name="Multiple Inheritance"/>
          <p:cNvSpPr txBox="1"/>
          <p:nvPr/>
        </p:nvSpPr>
        <p:spPr>
          <a:xfrm>
            <a:off x="0" y="4419601"/>
            <a:ext cx="214513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algn="l" defTabSz="1828800"/>
            <a:r>
              <a:rPr lang="en-US" sz="3600" dirty="0">
                <a:latin typeface="Calibri"/>
                <a:cs typeface="Calibri"/>
                <a:sym typeface="Calibri"/>
              </a:rPr>
              <a:t>Base Class</a:t>
            </a:r>
            <a:endParaRPr sz="3600">
              <a:latin typeface="Calibri"/>
              <a:cs typeface="Calibri"/>
              <a:sym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363200" y="4114800"/>
            <a:ext cx="14020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public class Mahindra : Car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public Mahindra(string name) : base(name)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}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public string  Name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	get{return name;}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	set{name = value;}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}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}</a:t>
            </a:r>
          </a:p>
        </p:txBody>
      </p:sp>
      <p:sp>
        <p:nvSpPr>
          <p:cNvPr id="15" name="Multiple Inheritance"/>
          <p:cNvSpPr txBox="1"/>
          <p:nvPr/>
        </p:nvSpPr>
        <p:spPr>
          <a:xfrm>
            <a:off x="10515600" y="3352801"/>
            <a:ext cx="308128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algn="l" defTabSz="1828800"/>
            <a:r>
              <a:rPr lang="en-US" sz="3600" dirty="0">
                <a:latin typeface="Calibri"/>
                <a:cs typeface="Calibri"/>
                <a:sym typeface="Calibri"/>
              </a:rPr>
              <a:t>Derived Class 2</a:t>
            </a:r>
            <a:endParaRPr sz="360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4694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370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3200" i="1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6400" b="0" i="1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371" name="What is inheritance? Create C# console application to define Car class and derive Maruti and Mahindra from it to demonstrate inheritance."/>
            <p:cNvSpPr txBox="1"/>
            <p:nvPr/>
          </p:nvSpPr>
          <p:spPr>
            <a:xfrm>
              <a:off x="0" y="18573"/>
              <a:ext cx="12192000" cy="892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30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200" b="0">
                  <a:solidFill>
                    <a:srgbClr val="E7E6E6"/>
                  </a:solidFill>
                </a:rPr>
                <a:t>What is inheritance? </a:t>
              </a:r>
              <a:r>
                <a:rPr sz="5200" b="0"/>
                <a:t>Create C# console application to define Car class and derive Maruti and Mahindra from it to demonstrate inheritance.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3240166"/>
            <a:ext cx="2438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public class Program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public static void Main()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{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</a:t>
            </a:r>
            <a:r>
              <a:rPr lang="en-US" sz="3600" b="0" dirty="0" err="1">
                <a:latin typeface="Consolas" pitchFamily="49" charset="0"/>
                <a:cs typeface="Consolas" pitchFamily="49" charset="0"/>
                <a:sym typeface="Calibri"/>
              </a:rPr>
              <a:t>Maruti</a:t>
            </a:r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 car1 = new </a:t>
            </a:r>
            <a:r>
              <a:rPr lang="en-US" sz="3600" b="0" dirty="0" err="1">
                <a:latin typeface="Consolas" pitchFamily="49" charset="0"/>
                <a:cs typeface="Consolas" pitchFamily="49" charset="0"/>
                <a:sym typeface="Calibri"/>
              </a:rPr>
              <a:t>Maruti</a:t>
            </a:r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("Swift");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car1.haveAGS = true;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</a:t>
            </a:r>
            <a:r>
              <a:rPr lang="en-US" sz="3600" b="0" dirty="0" err="1">
                <a:latin typeface="Consolas" pitchFamily="49" charset="0"/>
                <a:cs typeface="Consolas" pitchFamily="49" charset="0"/>
                <a:sym typeface="Calibri"/>
              </a:rPr>
              <a:t>Console.WriteLine</a:t>
            </a:r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("Car 1: {0} and {1}",car1.Name,car1.haveAGS==true?"Have 						AGS":"not Have AGS");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Mahindra car2 = new Mahindra("XUV");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	</a:t>
            </a:r>
            <a:r>
              <a:rPr lang="en-US" sz="3600" b="0" dirty="0" err="1">
                <a:latin typeface="Consolas" pitchFamily="49" charset="0"/>
                <a:cs typeface="Consolas" pitchFamily="49" charset="0"/>
                <a:sym typeface="Calibri"/>
              </a:rPr>
              <a:t>Console.WriteLine</a:t>
            </a:r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("Car 2: {0}",car2.Name);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	}</a:t>
            </a:r>
          </a:p>
          <a:p>
            <a:pPr algn="l" defTabSz="1828800"/>
            <a:r>
              <a:rPr lang="en-US" sz="3600" b="0" dirty="0">
                <a:latin typeface="Consolas" pitchFamily="49" charset="0"/>
                <a:cs typeface="Consolas" pitchFamily="49" charset="0"/>
                <a:sym typeface="Calibri"/>
              </a:rPr>
              <a:t>}</a:t>
            </a:r>
          </a:p>
        </p:txBody>
      </p:sp>
      <p:sp>
        <p:nvSpPr>
          <p:cNvPr id="13" name="Multiple Inheritance"/>
          <p:cNvSpPr txBox="1"/>
          <p:nvPr/>
        </p:nvSpPr>
        <p:spPr>
          <a:xfrm>
            <a:off x="0" y="2590801"/>
            <a:ext cx="210185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/>
          <a:p>
            <a:pPr algn="l" defTabSz="1828800"/>
            <a:r>
              <a:rPr lang="en-US" sz="3600" dirty="0">
                <a:latin typeface="Calibri"/>
                <a:cs typeface="Calibri"/>
                <a:sym typeface="Calibri"/>
              </a:rPr>
              <a:t>Mail Class</a:t>
            </a:r>
            <a:endParaRPr sz="3600">
              <a:latin typeface="Calibri"/>
              <a:cs typeface="Calibri"/>
              <a:sym typeface="Calibri"/>
            </a:endParaRPr>
          </a:p>
        </p:txBody>
      </p:sp>
      <p:sp>
        <p:nvSpPr>
          <p:cNvPr id="10" name="Out Put…"/>
          <p:cNvSpPr txBox="1"/>
          <p:nvPr/>
        </p:nvSpPr>
        <p:spPr>
          <a:xfrm>
            <a:off x="1" y="9906001"/>
            <a:ext cx="8642590" cy="3421382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/>
          <a:lstStyle/>
          <a:p>
            <a:pPr algn="l" defTabSz="1828800">
              <a:defRPr>
                <a:solidFill>
                  <a:srgbClr val="FFFFFF"/>
                </a:solidFill>
              </a:defRPr>
            </a:pPr>
            <a:r>
              <a:rPr sz="3600" b="0">
                <a:latin typeface="Calibri"/>
                <a:cs typeface="Calibri"/>
                <a:sym typeface="Calibri"/>
              </a:rPr>
              <a:t>Out Put</a:t>
            </a:r>
          </a:p>
          <a:p>
            <a:pPr algn="l" defTabSz="1828800">
              <a:defRPr>
                <a:solidFill>
                  <a:srgbClr val="FFFFFF"/>
                </a:solidFill>
              </a:defRPr>
            </a:pPr>
            <a:endParaRPr sz="3600" b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  <a:p>
            <a:pPr algn="l" defTabSz="1828800"/>
            <a:r>
              <a:rPr lang="en-US" sz="3600" b="0" dirty="0">
                <a:latin typeface="Calibri"/>
                <a:cs typeface="Calibri"/>
                <a:sym typeface="Calibri"/>
              </a:rPr>
              <a:t>Car 1: Swift and Have AGS</a:t>
            </a:r>
            <a:br>
              <a:rPr lang="en-US" sz="3600" b="0" dirty="0">
                <a:latin typeface="Calibri"/>
                <a:cs typeface="Calibri"/>
                <a:sym typeface="Calibri"/>
              </a:rPr>
            </a:br>
            <a:r>
              <a:rPr lang="en-US" sz="3600" b="0" dirty="0">
                <a:latin typeface="Calibri"/>
                <a:cs typeface="Calibri"/>
                <a:sym typeface="Calibri"/>
              </a:rPr>
              <a:t>Car 2: XUV</a:t>
            </a:r>
          </a:p>
        </p:txBody>
      </p:sp>
    </p:spTree>
    <p:extLst>
      <p:ext uri="{BB962C8B-B14F-4D97-AF65-F5344CB8AC3E}">
        <p14:creationId xmlns="" xmlns:p14="http://schemas.microsoft.com/office/powerpoint/2010/main" val="4170598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130" name="In C#, Constructor can return the value. Justify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In C#, Constructor can return the value. Justify.</a:t>
              </a:r>
            </a:p>
          </p:txBody>
        </p:sp>
      </p:grpSp>
      <p:sp>
        <p:nvSpPr>
          <p:cNvPr id="132" name="Rectangle 7"/>
          <p:cNvSpPr txBox="1"/>
          <p:nvPr/>
        </p:nvSpPr>
        <p:spPr>
          <a:xfrm>
            <a:off x="0" y="4545567"/>
            <a:ext cx="10854249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>
            <a:lvl1pPr>
              <a:defRPr sz="36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l" defTabSz="1828800"/>
            <a:r>
              <a:rPr sz="7200" b="0"/>
              <a:t>Example 1 of Constructor:</a:t>
            </a:r>
          </a:p>
        </p:txBody>
      </p:sp>
      <p:sp>
        <p:nvSpPr>
          <p:cNvPr id="133" name="Rectangle 8"/>
          <p:cNvSpPr txBox="1"/>
          <p:nvPr/>
        </p:nvSpPr>
        <p:spPr>
          <a:xfrm>
            <a:off x="3" y="6143447"/>
            <a:ext cx="24384002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5600" b="0">
                <a:latin typeface="Consolas"/>
                <a:sym typeface="Consolas"/>
              </a:rPr>
              <a:t> Scores(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string</a:t>
            </a:r>
            <a:r>
              <a:rPr sz="5600" b="0">
                <a:latin typeface="Consolas"/>
                <a:sym typeface="Consolas"/>
              </a:rPr>
              <a:t> studentName,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int</a:t>
            </a:r>
            <a:r>
              <a:rPr sz="5600" b="0">
                <a:latin typeface="Consolas"/>
                <a:sym typeface="Consolas"/>
              </a:rPr>
              <a:t> examMark)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{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    name = studentName;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    score = examMark;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5433139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35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136" name="In C#, Constructor can return the value. Justify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lvl1pPr>
            </a:lstStyle>
            <a:p>
              <a:pPr algn="l" defTabSz="1828800"/>
              <a:r>
                <a:rPr sz="5600" b="0"/>
                <a:t>In C#, Constructor can return the value. Justify.</a:t>
              </a:r>
            </a:p>
          </p:txBody>
        </p:sp>
      </p:grpSp>
      <p:sp>
        <p:nvSpPr>
          <p:cNvPr id="138" name="Rectangle 7"/>
          <p:cNvSpPr txBox="1"/>
          <p:nvPr/>
        </p:nvSpPr>
        <p:spPr>
          <a:xfrm>
            <a:off x="0" y="4545567"/>
            <a:ext cx="10854249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>
            <a:lvl1pPr>
              <a:defRPr sz="36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l" defTabSz="1828800"/>
            <a:r>
              <a:rPr sz="7200" b="0"/>
              <a:t>Example 2 of Constructor:</a:t>
            </a:r>
          </a:p>
        </p:txBody>
      </p:sp>
      <p:sp>
        <p:nvSpPr>
          <p:cNvPr id="139" name="Rectangle 8"/>
          <p:cNvSpPr txBox="1"/>
          <p:nvPr/>
        </p:nvSpPr>
        <p:spPr>
          <a:xfrm>
            <a:off x="3" y="6143446"/>
            <a:ext cx="24384002" cy="612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5600" b="0">
                <a:latin typeface="Consolas"/>
                <a:sym typeface="Consolas"/>
              </a:rPr>
              <a:t>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class</a:t>
            </a:r>
            <a:r>
              <a:rPr sz="5600" b="0">
                <a:latin typeface="Consolas"/>
                <a:sym typeface="Consolas"/>
              </a:rPr>
              <a:t> </a:t>
            </a:r>
            <a:r>
              <a:rPr sz="5600" b="0">
                <a:solidFill>
                  <a:srgbClr val="2B91AF"/>
                </a:solidFill>
                <a:latin typeface="Consolas"/>
                <a:sym typeface="Consolas"/>
              </a:rPr>
              <a:t>ClassA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{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   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public</a:t>
            </a:r>
            <a:r>
              <a:rPr sz="5600" b="0">
                <a:latin typeface="Consolas"/>
                <a:sym typeface="Consolas"/>
              </a:rPr>
              <a:t> ClassA(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out</a:t>
            </a:r>
            <a:r>
              <a:rPr sz="5600" b="0">
                <a:latin typeface="Consolas"/>
                <a:sym typeface="Consolas"/>
              </a:rPr>
              <a:t>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bool</a:t>
            </a:r>
            <a:r>
              <a:rPr sz="5600" b="0">
                <a:latin typeface="Consolas"/>
                <a:sym typeface="Consolas"/>
              </a:rPr>
              <a:t> success)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    {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        success = </a:t>
            </a:r>
            <a:r>
              <a:rPr sz="5600" b="0">
                <a:solidFill>
                  <a:srgbClr val="0000FF"/>
                </a:solidFill>
                <a:latin typeface="Consolas"/>
                <a:sym typeface="Consolas"/>
              </a:rPr>
              <a:t>true</a:t>
            </a:r>
            <a:r>
              <a:rPr sz="5600" b="0">
                <a:latin typeface="Consolas"/>
                <a:sym typeface="Consolas"/>
              </a:rPr>
              <a:t>;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    }</a:t>
            </a:r>
          </a:p>
          <a:p>
            <a:pPr algn="l" defTabSz="1828800"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rPr sz="5600" b="0">
                <a:latin typeface="Consolas"/>
                <a:sym typeface="Consolas"/>
              </a:rPr>
              <a:t>}</a:t>
            </a:r>
          </a:p>
        </p:txBody>
      </p:sp>
      <p:sp>
        <p:nvSpPr>
          <p:cNvPr id="140" name="Rectangle 2"/>
          <p:cNvSpPr txBox="1"/>
          <p:nvPr/>
        </p:nvSpPr>
        <p:spPr>
          <a:xfrm>
            <a:off x="17764681" y="5306018"/>
            <a:ext cx="6619318" cy="6986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 sz="3200">
                <a:solidFill>
                  <a:srgbClr val="24272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6400" b="0">
                <a:solidFill>
                  <a:srgbClr val="242729"/>
                </a:solidFill>
                <a:latin typeface="Calibri Light"/>
                <a:cs typeface="Calibri Light"/>
                <a:sym typeface="Calibri Light"/>
              </a:rPr>
              <a:t>Constructors do not have a return type, </a:t>
            </a:r>
          </a:p>
          <a:p>
            <a:pPr algn="l" defTabSz="1828800">
              <a:defRPr sz="3200">
                <a:solidFill>
                  <a:srgbClr val="24272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6400" b="0">
                <a:solidFill>
                  <a:srgbClr val="242729"/>
                </a:solidFill>
                <a:latin typeface="Calibri Light"/>
                <a:cs typeface="Calibri Light"/>
                <a:sym typeface="Calibri Light"/>
              </a:rPr>
              <a:t>but we can use pass by reference  to achieve similar effect.</a:t>
            </a:r>
          </a:p>
        </p:txBody>
      </p:sp>
      <p:sp>
        <p:nvSpPr>
          <p:cNvPr id="141" name="Straight Connector 5"/>
          <p:cNvSpPr/>
          <p:nvPr/>
        </p:nvSpPr>
        <p:spPr>
          <a:xfrm>
            <a:off x="17487907" y="5695350"/>
            <a:ext cx="2" cy="6449028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miter/>
          </a:ln>
        </p:spPr>
        <p:txBody>
          <a:bodyPr lIns="91438" rIns="91438"/>
          <a:lstStyle/>
          <a:p>
            <a:pPr algn="l" defTabSz="1828800"/>
            <a:endParaRPr sz="3600" b="0">
              <a:latin typeface="Calibri"/>
              <a:cs typeface="Calibri"/>
              <a:sym typeface="Calibri"/>
            </a:endParaRPr>
          </a:p>
        </p:txBody>
      </p:sp>
      <p:sp>
        <p:nvSpPr>
          <p:cNvPr id="142" name="TextBox 10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https://stackoverflow.com/questions/13497626/how-to-return-a-value-using-constructor-in-c</a:t>
            </a:r>
          </a:p>
        </p:txBody>
      </p:sp>
    </p:spTree>
    <p:extLst>
      <p:ext uri="{BB962C8B-B14F-4D97-AF65-F5344CB8AC3E}">
        <p14:creationId xmlns="" xmlns:p14="http://schemas.microsoft.com/office/powerpoint/2010/main" val="38115719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48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149" name="Write C# code for both the Constructor and Destructor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5600" b="0">
                  <a:solidFill>
                    <a:srgbClr val="44546A"/>
                  </a:solidFill>
                  <a:latin typeface="Bahnschrift"/>
                  <a:sym typeface="Bahnschrift"/>
                </a:rPr>
                <a:t>Write C# code for </a:t>
              </a:r>
              <a:r>
                <a:rPr sz="5600" b="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rPr>
                <a:t>both the Constructor and </a:t>
              </a:r>
              <a:r>
                <a:rPr sz="5600" b="0">
                  <a:solidFill>
                    <a:srgbClr val="44546A"/>
                  </a:solidFill>
                  <a:latin typeface="Bahnschrift"/>
                  <a:sym typeface="Bahnschrift"/>
                </a:rPr>
                <a:t>Destructor.</a:t>
              </a:r>
            </a:p>
          </p:txBody>
        </p:sp>
      </p:grpSp>
      <p:sp>
        <p:nvSpPr>
          <p:cNvPr id="151" name="Rectangle 2"/>
          <p:cNvSpPr txBox="1"/>
          <p:nvPr/>
        </p:nvSpPr>
        <p:spPr>
          <a:xfrm>
            <a:off x="2286000" y="2945159"/>
            <a:ext cx="19812000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defTabSz="1828800">
              <a:defRPr sz="3200">
                <a:solidFill>
                  <a:srgbClr val="24272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6400" b="0">
                <a:solidFill>
                  <a:srgbClr val="242729"/>
                </a:solidFill>
                <a:latin typeface="Calibri Light"/>
                <a:cs typeface="Calibri Light"/>
                <a:sym typeface="Calibri Light"/>
              </a:rPr>
              <a:t>Destructors are used to destruct instances of classes.</a:t>
            </a:r>
          </a:p>
          <a:p>
            <a:pPr defTabSz="1828800">
              <a:defRPr sz="3200">
                <a:solidFill>
                  <a:srgbClr val="24272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6400" b="0">
              <a:solidFill>
                <a:srgbClr val="242729"/>
              </a:solidFill>
              <a:latin typeface="Calibri Light"/>
              <a:cs typeface="Calibri Light"/>
              <a:sym typeface="Calibri Light"/>
            </a:endParaRPr>
          </a:p>
          <a:p>
            <a:pPr defTabSz="1828800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6400" b="0">
                <a:latin typeface="Calibri Light"/>
                <a:cs typeface="Calibri Light"/>
                <a:sym typeface="Calibri Light"/>
              </a:rPr>
              <a:t>In C# </a:t>
            </a:r>
            <a:r>
              <a:rPr sz="6400" b="0">
                <a:solidFill>
                  <a:srgbClr val="70AD47"/>
                </a:solidFill>
                <a:latin typeface="Calibri Light"/>
                <a:cs typeface="Calibri Light"/>
                <a:sym typeface="Calibri Light"/>
              </a:rPr>
              <a:t>you can never call them</a:t>
            </a:r>
            <a:r>
              <a:rPr sz="6400" b="0">
                <a:latin typeface="Calibri Light"/>
                <a:cs typeface="Calibri Light"/>
                <a:sym typeface="Calibri Light"/>
              </a:rPr>
              <a:t>, </a:t>
            </a:r>
          </a:p>
          <a:p>
            <a:pPr defTabSz="1828800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6400" b="0">
                <a:latin typeface="Calibri Light"/>
                <a:cs typeface="Calibri Light"/>
                <a:sym typeface="Calibri Light"/>
              </a:rPr>
              <a:t>the reason is one cannot destroy an object. </a:t>
            </a:r>
          </a:p>
          <a:p>
            <a:pPr defTabSz="1828800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6400" b="0">
              <a:latin typeface="Calibri Light"/>
              <a:cs typeface="Calibri Light"/>
              <a:sym typeface="Calibri Light"/>
            </a:endParaRPr>
          </a:p>
          <a:p>
            <a:pPr defTabSz="1828800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6400" b="0">
                <a:latin typeface="Calibri Light"/>
                <a:cs typeface="Calibri Light"/>
                <a:sym typeface="Calibri Light"/>
              </a:rPr>
              <a:t>it's the </a:t>
            </a:r>
            <a:r>
              <a:rPr sz="6400" b="0">
                <a:solidFill>
                  <a:srgbClr val="70AD47"/>
                </a:solidFill>
                <a:latin typeface="Calibri Light"/>
                <a:cs typeface="Calibri Light"/>
                <a:sym typeface="Calibri Light"/>
              </a:rPr>
              <a:t>Garbage Collector (GC)</a:t>
            </a:r>
            <a:r>
              <a:rPr sz="6400" b="0">
                <a:latin typeface="Calibri Light"/>
                <a:cs typeface="Calibri Light"/>
                <a:sym typeface="Calibri Light"/>
              </a:rPr>
              <a:t>, who calls the destructor. </a:t>
            </a:r>
          </a:p>
        </p:txBody>
      </p:sp>
      <p:sp>
        <p:nvSpPr>
          <p:cNvPr id="152" name="TextBox 10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https://www.c-sharpcorner.com/UploadFile/72d20e/concept-of-destructor-in-C-Sharp/</a:t>
            </a:r>
          </a:p>
        </p:txBody>
      </p:sp>
    </p:spTree>
    <p:extLst>
      <p:ext uri="{BB962C8B-B14F-4D97-AF65-F5344CB8AC3E}">
        <p14:creationId xmlns="" xmlns:p14="http://schemas.microsoft.com/office/powerpoint/2010/main" val="22590816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54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155" name="Write C# code for both the Constructor and Destructor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5600" b="0">
                  <a:solidFill>
                    <a:srgbClr val="44546A"/>
                  </a:solidFill>
                  <a:latin typeface="Bahnschrift"/>
                  <a:sym typeface="Bahnschrift"/>
                </a:rPr>
                <a:t>Write C# code for </a:t>
              </a:r>
              <a:r>
                <a:rPr sz="5600" b="0">
                  <a:solidFill>
                    <a:srgbClr val="E7E6E6"/>
                  </a:solidFill>
                  <a:latin typeface="Bahnschrift"/>
                  <a:sym typeface="Bahnschrift"/>
                </a:rPr>
                <a:t>both the Constructor and </a:t>
              </a:r>
              <a:r>
                <a:rPr sz="5600" b="0">
                  <a:solidFill>
                    <a:srgbClr val="44546A"/>
                  </a:solidFill>
                  <a:latin typeface="Bahnschrift"/>
                  <a:sym typeface="Bahnschrift"/>
                </a:rPr>
                <a:t>Destructor.</a:t>
              </a:r>
            </a:p>
          </p:txBody>
        </p:sp>
      </p:grpSp>
      <p:sp>
        <p:nvSpPr>
          <p:cNvPr id="158" name="Rectangle 3"/>
          <p:cNvSpPr txBox="1"/>
          <p:nvPr/>
        </p:nvSpPr>
        <p:spPr>
          <a:xfrm>
            <a:off x="380998" y="2924991"/>
            <a:ext cx="13395962" cy="914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8" rIns="91438">
            <a:spAutoFit/>
          </a:bodyPr>
          <a:lstStyle/>
          <a:p>
            <a:pPr algn="l" defTabSz="1828800"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solidFill>
                  <a:srgbClr val="0000FF"/>
                </a:solidFill>
                <a:latin typeface="Consolas"/>
                <a:sym typeface="Consolas"/>
              </a:rPr>
              <a:t>class</a:t>
            </a:r>
            <a:r>
              <a:rPr sz="2800" b="0">
                <a:latin typeface="Consolas"/>
                <a:sym typeface="Consolas"/>
              </a:rPr>
              <a:t> </a:t>
            </a:r>
            <a:r>
              <a:rPr sz="2800" b="0">
                <a:solidFill>
                  <a:srgbClr val="2B91AF"/>
                </a:solidFill>
                <a:latin typeface="Consolas"/>
                <a:sym typeface="Consolas"/>
              </a:rPr>
              <a:t>First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~First()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    System.Console.WriteLine(</a:t>
            </a:r>
            <a:r>
              <a:rPr sz="2800" b="0">
                <a:solidFill>
                  <a:srgbClr val="A31515"/>
                </a:solidFill>
                <a:latin typeface="Consolas"/>
                <a:sym typeface="Consolas"/>
              </a:rPr>
              <a:t>"First's destructor is called"</a:t>
            </a:r>
            <a:r>
              <a:rPr sz="2800" b="0">
                <a:latin typeface="Consolas"/>
                <a:sym typeface="Consolas"/>
              </a:rPr>
              <a:t>);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}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}</a:t>
            </a:r>
          </a:p>
          <a:p>
            <a:pPr algn="l" defTabSz="1828800"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solidFill>
                  <a:srgbClr val="0000FF"/>
                </a:solidFill>
                <a:latin typeface="Consolas"/>
                <a:sym typeface="Consolas"/>
              </a:rPr>
              <a:t>class</a:t>
            </a:r>
            <a:r>
              <a:rPr sz="2800" b="0">
                <a:latin typeface="Consolas"/>
                <a:sym typeface="Consolas"/>
              </a:rPr>
              <a:t> </a:t>
            </a:r>
            <a:r>
              <a:rPr sz="2800" b="0">
                <a:solidFill>
                  <a:srgbClr val="2B91AF"/>
                </a:solidFill>
                <a:latin typeface="Consolas"/>
                <a:sym typeface="Consolas"/>
              </a:rPr>
              <a:t>Second</a:t>
            </a:r>
            <a:r>
              <a:rPr sz="2800" b="0">
                <a:latin typeface="Consolas"/>
                <a:sym typeface="Consolas"/>
              </a:rPr>
              <a:t> : First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~Second()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    System.Console.WriteLine(</a:t>
            </a:r>
            <a:r>
              <a:rPr sz="2800" b="0">
                <a:solidFill>
                  <a:srgbClr val="A31515"/>
                </a:solidFill>
                <a:latin typeface="Consolas"/>
                <a:sym typeface="Consolas"/>
              </a:rPr>
              <a:t>"Second's destructor is called"</a:t>
            </a:r>
            <a:r>
              <a:rPr sz="2800" b="0">
                <a:latin typeface="Consolas"/>
                <a:sym typeface="Consolas"/>
              </a:rPr>
              <a:t>);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}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}</a:t>
            </a:r>
          </a:p>
          <a:p>
            <a:pPr algn="l" defTabSz="1828800"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solidFill>
                  <a:srgbClr val="0000FF"/>
                </a:solidFill>
                <a:latin typeface="Consolas"/>
                <a:sym typeface="Consolas"/>
              </a:rPr>
              <a:t>class</a:t>
            </a:r>
            <a:r>
              <a:rPr sz="2800" b="0">
                <a:latin typeface="Consolas"/>
                <a:sym typeface="Consolas"/>
              </a:rPr>
              <a:t> </a:t>
            </a:r>
            <a:r>
              <a:rPr sz="2800" b="0">
                <a:solidFill>
                  <a:srgbClr val="2B91AF"/>
                </a:solidFill>
                <a:latin typeface="Consolas"/>
                <a:sym typeface="Consolas"/>
              </a:rPr>
              <a:t>Third</a:t>
            </a:r>
            <a:r>
              <a:rPr sz="2800" b="0">
                <a:latin typeface="Consolas"/>
                <a:sym typeface="Consolas"/>
              </a:rPr>
              <a:t> : Second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~Third()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{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    System.Console.WriteLine(</a:t>
            </a:r>
            <a:r>
              <a:rPr sz="2800" b="0">
                <a:solidFill>
                  <a:srgbClr val="A31515"/>
                </a:solidFill>
                <a:latin typeface="Consolas"/>
                <a:sym typeface="Consolas"/>
              </a:rPr>
              <a:t>"Third's destructor is called"</a:t>
            </a:r>
            <a:r>
              <a:rPr sz="2800" b="0">
                <a:latin typeface="Consolas"/>
                <a:sym typeface="Consolas"/>
              </a:rPr>
              <a:t>);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    }</a:t>
            </a:r>
          </a:p>
          <a:p>
            <a:pPr algn="l" defTabSz="1828800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2800" b="0">
                <a:latin typeface="Consolas"/>
                <a:sym typeface="Consolas"/>
              </a:rPr>
              <a:t>}</a:t>
            </a:r>
          </a:p>
        </p:txBody>
      </p:sp>
      <p:sp>
        <p:nvSpPr>
          <p:cNvPr id="159" name="Rectangle 5"/>
          <p:cNvSpPr txBox="1"/>
          <p:nvPr/>
        </p:nvSpPr>
        <p:spPr>
          <a:xfrm>
            <a:off x="16297301" y="3371401"/>
            <a:ext cx="12192002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algn="l" defTabSz="1828800"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class</a:t>
            </a:r>
            <a:r>
              <a:rPr sz="3600" b="0">
                <a:latin typeface="Consolas"/>
                <a:sym typeface="Consolas"/>
              </a:rPr>
              <a:t> </a:t>
            </a:r>
            <a:r>
              <a:rPr sz="3600" b="0">
                <a:solidFill>
                  <a:srgbClr val="2B91AF"/>
                </a:solidFill>
                <a:latin typeface="Consolas"/>
                <a:sym typeface="Consolas"/>
              </a:rPr>
              <a:t>TestDestructors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{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static</a:t>
            </a:r>
            <a:r>
              <a:rPr sz="3600" b="0">
                <a:latin typeface="Consolas"/>
                <a:sym typeface="Consolas"/>
              </a:rPr>
              <a:t>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void</a:t>
            </a:r>
            <a:r>
              <a:rPr sz="3600" b="0">
                <a:latin typeface="Consolas"/>
                <a:sym typeface="Consolas"/>
              </a:rPr>
              <a:t> Main()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{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    Third t = </a:t>
            </a:r>
            <a:r>
              <a:rPr sz="3600" b="0">
                <a:solidFill>
                  <a:srgbClr val="0000FF"/>
                </a:solidFill>
                <a:latin typeface="Consolas"/>
                <a:sym typeface="Consolas"/>
              </a:rPr>
              <a:t>new</a:t>
            </a:r>
            <a:r>
              <a:rPr sz="3600" b="0">
                <a:latin typeface="Consolas"/>
                <a:sym typeface="Consolas"/>
              </a:rPr>
              <a:t> Third();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    }</a:t>
            </a:r>
          </a:p>
          <a:p>
            <a:pPr algn="l" defTabSz="18288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sz="3600" b="0">
                <a:latin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669996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Rectangle 4"/>
          <p:cNvGrpSpPr/>
          <p:nvPr/>
        </p:nvGrpSpPr>
        <p:grpSpPr>
          <a:xfrm>
            <a:off x="0" y="1"/>
            <a:ext cx="24384000" cy="2085978"/>
            <a:chOff x="0" y="0"/>
            <a:chExt cx="12192000" cy="1042988"/>
          </a:xfrm>
        </p:grpSpPr>
        <p:sp>
          <p:nvSpPr>
            <p:cNvPr id="161" name="Rectangle"/>
            <p:cNvSpPr/>
            <p:nvPr/>
          </p:nvSpPr>
          <p:spPr>
            <a:xfrm>
              <a:off x="0" y="0"/>
              <a:ext cx="12192000" cy="104298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endParaRPr sz="5600" b="0">
                <a:solidFill>
                  <a:srgbClr val="44546A"/>
                </a:solidFill>
                <a:latin typeface="Bahnschrift"/>
                <a:sym typeface="Bahnschrift"/>
              </a:endParaRPr>
            </a:p>
          </p:txBody>
        </p:sp>
        <p:sp>
          <p:nvSpPr>
            <p:cNvPr id="162" name="Write C# code for both the Constructor and Destructor."/>
            <p:cNvSpPr txBox="1"/>
            <p:nvPr/>
          </p:nvSpPr>
          <p:spPr>
            <a:xfrm>
              <a:off x="0" y="259884"/>
              <a:ext cx="121920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 defTabSz="1828800">
                <a:defRPr sz="2800">
                  <a:solidFill>
                    <a:srgbClr val="44546A"/>
                  </a:solidFill>
                  <a:latin typeface="Bahnschrift"/>
                  <a:ea typeface="Bahnschrift"/>
                  <a:cs typeface="Bahnschrift"/>
                  <a:sym typeface="Bahnschrift"/>
                </a:defRPr>
              </a:pPr>
              <a:r>
                <a:rPr sz="5600" b="0">
                  <a:solidFill>
                    <a:srgbClr val="44546A"/>
                  </a:solidFill>
                  <a:latin typeface="Bahnschrift"/>
                  <a:sym typeface="Bahnschrift"/>
                </a:rPr>
                <a:t>Write C# code for </a:t>
              </a:r>
              <a:r>
                <a:rPr sz="5600" b="0">
                  <a:solidFill>
                    <a:srgbClr val="E7E6E6"/>
                  </a:solidFill>
                  <a:latin typeface="Bahnschrift"/>
                  <a:sym typeface="Bahnschrift"/>
                </a:rPr>
                <a:t>both the Constructor and </a:t>
              </a:r>
              <a:r>
                <a:rPr sz="5600" b="0">
                  <a:solidFill>
                    <a:srgbClr val="44546A"/>
                  </a:solidFill>
                  <a:latin typeface="Bahnschrift"/>
                  <a:sym typeface="Bahnschrift"/>
                </a:rPr>
                <a:t>Destructor.</a:t>
              </a:r>
            </a:p>
          </p:txBody>
        </p:sp>
      </p:grpSp>
      <p:sp>
        <p:nvSpPr>
          <p:cNvPr id="164" name="Rectangle 2"/>
          <p:cNvSpPr txBox="1"/>
          <p:nvPr/>
        </p:nvSpPr>
        <p:spPr>
          <a:xfrm>
            <a:off x="2286000" y="3716685"/>
            <a:ext cx="22098000" cy="95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/>
          <a:p>
            <a:pPr marL="685800" indent="-685800" algn="l" defTabSz="1828800">
              <a:buSzPct val="100000"/>
              <a:buFont typeface="Arial"/>
              <a:buChar char="•"/>
              <a:defRPr sz="2800"/>
            </a:pPr>
            <a:r>
              <a:rPr sz="5600" b="0">
                <a:latin typeface="Calibri"/>
                <a:cs typeface="Calibri"/>
                <a:sym typeface="Calibri"/>
              </a:rPr>
              <a:t>Destructors cannot be defined in Structs (only used with classes).</a:t>
            </a:r>
          </a:p>
          <a:p>
            <a:pPr marL="685800" indent="-685800" algn="l" defTabSz="1828800">
              <a:buSzPct val="100000"/>
              <a:buFont typeface="Arial"/>
              <a:buChar char="•"/>
              <a:defRPr sz="2800"/>
            </a:pPr>
            <a:r>
              <a:rPr sz="5600" b="0">
                <a:latin typeface="Calibri"/>
                <a:cs typeface="Calibri"/>
                <a:sym typeface="Calibri"/>
              </a:rPr>
              <a:t>Destructor cannot be inherited or overloaded.</a:t>
            </a:r>
          </a:p>
          <a:p>
            <a:pPr marL="685800" indent="-685800" algn="l" defTabSz="1828800">
              <a:buSzPct val="100000"/>
              <a:buFont typeface="Arial"/>
              <a:buChar char="•"/>
              <a:defRPr sz="2800"/>
            </a:pPr>
            <a:r>
              <a:rPr sz="5600" b="0">
                <a:latin typeface="Calibri"/>
                <a:cs typeface="Calibri"/>
                <a:sym typeface="Calibri"/>
              </a:rPr>
              <a:t>Destructor does not take modifiers or have parameters.</a:t>
            </a:r>
          </a:p>
          <a:p>
            <a:pPr marL="685800" indent="-685800" algn="l" defTabSz="1828800">
              <a:buSzPct val="100000"/>
              <a:buFont typeface="Arial"/>
              <a:buChar char="•"/>
              <a:defRPr sz="2800"/>
            </a:pPr>
            <a:r>
              <a:rPr sz="5600" b="0">
                <a:latin typeface="Calibri"/>
                <a:cs typeface="Calibri"/>
                <a:sym typeface="Calibri"/>
              </a:rPr>
              <a:t>Destructor cannot be called. They are invoked automatically.</a:t>
            </a:r>
          </a:p>
          <a:p>
            <a:pPr marL="685800" indent="-685800" algn="l" defTabSz="1828800">
              <a:buSzPct val="100000"/>
              <a:buFont typeface="Arial"/>
              <a:buChar char="•"/>
              <a:defRPr sz="2800"/>
            </a:pPr>
            <a:r>
              <a:rPr sz="5600" b="0">
                <a:latin typeface="Calibri"/>
                <a:cs typeface="Calibri"/>
                <a:sym typeface="Calibri"/>
              </a:rPr>
              <a:t>An instance becomes eligible for destruction when it is no longer possible for any code to use the instance.</a:t>
            </a:r>
          </a:p>
          <a:p>
            <a:pPr marL="685800" indent="-685800" algn="l" defTabSz="1828800">
              <a:buSzPct val="100000"/>
              <a:buFont typeface="Arial"/>
              <a:buChar char="•"/>
              <a:defRPr sz="2800"/>
            </a:pPr>
            <a:r>
              <a:rPr sz="5600" b="0">
                <a:latin typeface="Calibri"/>
                <a:cs typeface="Calibri"/>
                <a:sym typeface="Calibri"/>
              </a:rPr>
              <a:t>The Programmer has no control over when destructor is called because this is determined by Garbage Collector.</a:t>
            </a:r>
          </a:p>
          <a:p>
            <a:pPr marL="685800" indent="-685800" algn="l" defTabSz="1828800">
              <a:buSzPct val="100000"/>
              <a:buFont typeface="Arial"/>
              <a:buChar char="•"/>
              <a:defRPr sz="2800"/>
            </a:pPr>
            <a:r>
              <a:rPr sz="5600" b="0">
                <a:latin typeface="Calibri"/>
                <a:cs typeface="Calibri"/>
                <a:sym typeface="Calibri"/>
              </a:rPr>
              <a:t>Destructor is called when program exits.</a:t>
            </a:r>
          </a:p>
          <a:p>
            <a:pPr marL="685800" indent="-685800" algn="l" defTabSz="1828800">
              <a:buSzPct val="100000"/>
              <a:buFont typeface="Arial"/>
              <a:buChar char="•"/>
              <a:defRPr sz="2800"/>
            </a:pPr>
            <a:r>
              <a:rPr sz="5600" b="0">
                <a:latin typeface="Calibri"/>
                <a:cs typeface="Calibri"/>
                <a:sym typeface="Calibri"/>
              </a:rPr>
              <a:t>Execution of the destructor for the instance may occur at any time after the instance becomes eligible for destruction.</a:t>
            </a:r>
          </a:p>
        </p:txBody>
      </p:sp>
      <p:sp>
        <p:nvSpPr>
          <p:cNvPr id="165" name="TextBox 10"/>
          <p:cNvSpPr txBox="1"/>
          <p:nvPr/>
        </p:nvSpPr>
        <p:spPr>
          <a:xfrm>
            <a:off x="0" y="13030201"/>
            <a:ext cx="24384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rIns="91438">
            <a:spAutoFit/>
          </a:bodyPr>
          <a:lstStyle>
            <a:lvl1pPr>
              <a:defRPr i="1"/>
            </a:lvl1pPr>
          </a:lstStyle>
          <a:p>
            <a:pPr algn="l" defTabSz="1828800"/>
            <a:r>
              <a:rPr sz="3600" b="0">
                <a:latin typeface="Calibri"/>
                <a:cs typeface="Calibri"/>
                <a:sym typeface="Calibri"/>
              </a:rPr>
              <a:t>https://www.c-sharpcorner.com/UploadFile/72d20e/concept-of-destructor-in-C-Sharp/</a:t>
            </a:r>
          </a:p>
        </p:txBody>
      </p:sp>
      <p:sp>
        <p:nvSpPr>
          <p:cNvPr id="166" name="Rectangle 1"/>
          <p:cNvSpPr txBox="1"/>
          <p:nvPr/>
        </p:nvSpPr>
        <p:spPr>
          <a:xfrm>
            <a:off x="2286001" y="2802278"/>
            <a:ext cx="1007839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rIns="91438">
            <a:spAutoFit/>
          </a:bodyPr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pPr algn="l" defTabSz="1828800"/>
            <a:r>
              <a:rPr sz="6400">
                <a:solidFill>
                  <a:srgbClr val="70AD47"/>
                </a:solidFill>
                <a:latin typeface="Calibri"/>
                <a:cs typeface="Calibri"/>
                <a:sym typeface="Calibri"/>
              </a:rPr>
              <a:t>Characteristics of  Destructor</a:t>
            </a:r>
          </a:p>
        </p:txBody>
      </p:sp>
    </p:spTree>
    <p:extLst>
      <p:ext uri="{BB962C8B-B14F-4D97-AF65-F5344CB8AC3E}">
        <p14:creationId xmlns="" xmlns:p14="http://schemas.microsoft.com/office/powerpoint/2010/main" val="7760030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2187</Words>
  <Application>Microsoft Office PowerPoint</Application>
  <PresentationFormat>Custom</PresentationFormat>
  <Paragraphs>485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White</vt:lpstr>
      <vt:lpstr>1_Office Theme</vt:lpstr>
      <vt:lpstr>.NET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cp:lastModifiedBy>crpatel</cp:lastModifiedBy>
  <cp:revision>11</cp:revision>
  <dcterms:modified xsi:type="dcterms:W3CDTF">2019-03-19T17:17:32Z</dcterms:modified>
</cp:coreProperties>
</file>