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sldIdLst>
    <p:sldId id="256" r:id="rId2"/>
    <p:sldId id="257" r:id="rId3"/>
    <p:sldId id="259" r:id="rId4"/>
    <p:sldId id="261" r:id="rId5"/>
    <p:sldId id="260" r:id="rId6"/>
    <p:sldId id="262" r:id="rId7"/>
    <p:sldId id="263" r:id="rId8"/>
    <p:sldId id="264" r:id="rId9"/>
    <p:sldId id="268"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0" r:id="rId44"/>
    <p:sldId id="299" r:id="rId45"/>
    <p:sldId id="301"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36" d="100"/>
          <a:sy n="36"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4833937" y="2303859"/>
            <a:ext cx="14716126" cy="4643438"/>
          </a:xfrm>
          <a:prstGeom prst="rect">
            <a:avLst/>
          </a:prstGeom>
        </p:spPr>
        <p:txBody>
          <a:bodyPr anchor="b"/>
          <a:lstStyle/>
          <a:p>
            <a:r>
              <a:t>Title Text</a:t>
            </a:r>
          </a:p>
        </p:txBody>
      </p:sp>
      <p:sp>
        <p:nvSpPr>
          <p:cNvPr id="12" name="Body Level One…"/>
          <p:cNvSpPr txBox="1">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4833937" y="9447609"/>
            <a:ext cx="14716126" cy="2000251"/>
          </a:xfrm>
          <a:prstGeom prst="rect">
            <a:avLst/>
          </a:prstGeom>
        </p:spPr>
        <p:txBody>
          <a:bodyPr anchor="b"/>
          <a:lstStyle/>
          <a:p>
            <a:r>
              <a:t>Title Text</a:t>
            </a:r>
          </a:p>
        </p:txBody>
      </p:sp>
      <p:sp>
        <p:nvSpPr>
          <p:cNvPr id="22" name="Body Level One…"/>
          <p:cNvSpPr txBox="1">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4833937" y="4536281"/>
            <a:ext cx="14716126" cy="4643438"/>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387453" y="357187"/>
            <a:ext cx="15609094" cy="30360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Title Text</a:t>
            </a:r>
          </a:p>
        </p:txBody>
      </p:sp>
      <p:sp>
        <p:nvSpPr>
          <p:cNvPr id="3" name="Body Level One…"/>
          <p:cNvSpPr txBox="1">
            <a:spLocks noGrp="1"/>
          </p:cNvSpPr>
          <p:nvPr>
            <p:ph type="body" idx="1"/>
          </p:nvPr>
        </p:nvSpPr>
        <p:spPr>
          <a:xfrm>
            <a:off x="4387453" y="3643312"/>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NET"/>
          <p:cNvSpPr txBox="1">
            <a:spLocks noGrp="1"/>
          </p:cNvSpPr>
          <p:nvPr>
            <p:ph type="ctrTitle"/>
          </p:nvPr>
        </p:nvSpPr>
        <p:spPr>
          <a:xfrm>
            <a:off x="2796683" y="-2381391"/>
            <a:ext cx="7037046" cy="5709719"/>
          </a:xfrm>
          <a:prstGeom prst="rect">
            <a:avLst/>
          </a:prstGeom>
        </p:spPr>
        <p:txBody>
          <a:bodyPr/>
          <a:lstStyle>
            <a:lvl1pPr>
              <a:defRPr sz="13800">
                <a:solidFill>
                  <a:srgbClr val="353435"/>
                </a:solidFill>
              </a:defRPr>
            </a:lvl1pPr>
          </a:lstStyle>
          <a:p>
            <a:r>
              <a:t>.NET</a:t>
            </a:r>
          </a:p>
        </p:txBody>
      </p:sp>
      <p:sp>
        <p:nvSpPr>
          <p:cNvPr id="120" name="2160711"/>
          <p:cNvSpPr txBox="1">
            <a:spLocks noGrp="1"/>
          </p:cNvSpPr>
          <p:nvPr>
            <p:ph type="subTitle" sz="quarter" idx="1"/>
          </p:nvPr>
        </p:nvSpPr>
        <p:spPr>
          <a:xfrm>
            <a:off x="2745913" y="3811726"/>
            <a:ext cx="7138587" cy="3408414"/>
          </a:xfrm>
          <a:prstGeom prst="rect">
            <a:avLst/>
          </a:prstGeom>
        </p:spPr>
        <p:txBody>
          <a:bodyPr/>
          <a:lstStyle>
            <a:lvl1pPr defTabSz="642937">
              <a:lnSpc>
                <a:spcPts val="19000"/>
              </a:lnSpc>
              <a:spcBef>
                <a:spcPts val="1600"/>
              </a:spcBef>
              <a:defRPr sz="13800">
                <a:solidFill>
                  <a:srgbClr val="353435"/>
                </a:solidFill>
                <a:latin typeface="Times New Roman"/>
                <a:ea typeface="Times New Roman"/>
                <a:cs typeface="Times New Roman"/>
                <a:sym typeface="Times New Roman"/>
              </a:defRPr>
            </a:lvl1pPr>
          </a:lstStyle>
          <a:p>
            <a:r>
              <a:t>2160711</a:t>
            </a:r>
          </a:p>
        </p:txBody>
      </p:sp>
      <p:sp>
        <p:nvSpPr>
          <p:cNvPr id="121" name="Unit 2"/>
          <p:cNvSpPr txBox="1"/>
          <p:nvPr/>
        </p:nvSpPr>
        <p:spPr>
          <a:xfrm>
            <a:off x="10051398" y="716724"/>
            <a:ext cx="10817554" cy="51451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lvl1pPr defTabSz="642937">
              <a:lnSpc>
                <a:spcPts val="30600"/>
              </a:lnSpc>
              <a:spcBef>
                <a:spcPts val="1600"/>
              </a:spcBef>
              <a:defRPr sz="23400" b="0">
                <a:latin typeface="Times New Roman"/>
                <a:ea typeface="Times New Roman"/>
                <a:cs typeface="Times New Roman"/>
                <a:sym typeface="Times New Roman"/>
              </a:defRPr>
            </a:lvl1pPr>
          </a:lstStyle>
          <a:p>
            <a:r>
              <a:rPr dirty="0"/>
              <a:t>Unit </a:t>
            </a:r>
            <a:r>
              <a:rPr lang="en-US" dirty="0" smtClean="0"/>
              <a:t>3</a:t>
            </a:r>
            <a:endParaRPr dirty="0"/>
          </a:p>
        </p:txBody>
      </p:sp>
      <p:sp>
        <p:nvSpPr>
          <p:cNvPr id="123" name="Line"/>
          <p:cNvSpPr/>
          <p:nvPr/>
        </p:nvSpPr>
        <p:spPr>
          <a:xfrm>
            <a:off x="-3695" y="7077247"/>
            <a:ext cx="24391390" cy="1"/>
          </a:xfrm>
          <a:prstGeom prst="line">
            <a:avLst/>
          </a:prstGeom>
          <a:ln w="25400">
            <a:solidFill>
              <a:srgbClr val="2BFEFF"/>
            </a:solidFill>
            <a:custDash>
              <a:ds d="600000" sp="600000"/>
            </a:custDash>
            <a:miter lim="400000"/>
          </a:ln>
          <a:effectLst>
            <a:outerShdw blurRad="63500" dist="25400" dir="5400000" rotWithShape="0">
              <a:srgbClr val="12898A">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366041" y="6047202"/>
            <a:ext cx="1163138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a:solidFill>
                  <a:schemeClr val="tx2"/>
                </a:solidFill>
              </a:rPr>
              <a:t>Exception </a:t>
            </a:r>
            <a:r>
              <a:rPr lang="en-US" sz="9600" dirty="0" smtClean="0">
                <a:solidFill>
                  <a:schemeClr val="tx2"/>
                </a:solidFill>
              </a:rPr>
              <a:t>Handling</a:t>
            </a:r>
            <a:endParaRPr lang="en-US" sz="9600" dirty="0">
              <a:solidFill>
                <a:schemeClr val="tx2"/>
              </a:solidFill>
            </a:endParaRPr>
          </a:p>
        </p:txBody>
      </p:sp>
      <p:sp>
        <p:nvSpPr>
          <p:cNvPr id="6" name="Rectangle 5"/>
          <p:cNvSpPr/>
          <p:nvPr/>
        </p:nvSpPr>
        <p:spPr>
          <a:xfrm>
            <a:off x="3510681" y="1042306"/>
            <a:ext cx="10546477" cy="1200329"/>
          </a:xfrm>
          <a:prstGeom prst="rect">
            <a:avLst/>
          </a:prstGeom>
        </p:spPr>
        <p:txBody>
          <a:bodyPr wrap="none">
            <a:spAutoFit/>
          </a:bodyPr>
          <a:lstStyle/>
          <a:p>
            <a:pPr algn="l"/>
            <a:r>
              <a:rPr lang="en-US" sz="7200" dirty="0"/>
              <a:t>User Defined Exception</a:t>
            </a:r>
            <a:endParaRPr lang="en-US" sz="7200" dirty="0">
              <a:latin typeface="+mn-lt"/>
              <a:cs typeface="Courier New" panose="02070309020205020404" pitchFamily="49" charset="0"/>
            </a:endParaRPr>
          </a:p>
        </p:txBody>
      </p:sp>
      <p:sp>
        <p:nvSpPr>
          <p:cNvPr id="2" name="Rectangle 1"/>
          <p:cNvSpPr/>
          <p:nvPr/>
        </p:nvSpPr>
        <p:spPr>
          <a:xfrm>
            <a:off x="3552824" y="3064790"/>
            <a:ext cx="20231101" cy="769441"/>
          </a:xfrm>
          <a:prstGeom prst="rect">
            <a:avLst/>
          </a:prstGeom>
        </p:spPr>
        <p:txBody>
          <a:bodyPr wrap="square">
            <a:spAutoFit/>
          </a:bodyPr>
          <a:lstStyle/>
          <a:p>
            <a:pPr lvl="0" algn="l" rtl="1"/>
            <a:r>
              <a:rPr lang="en-US" sz="4400" b="0" dirty="0"/>
              <a:t>Every user defined exception must be derived from </a:t>
            </a:r>
            <a:r>
              <a:rPr lang="en-US" sz="4400" dirty="0" smtClean="0"/>
              <a:t>Application Exception</a:t>
            </a:r>
            <a:endParaRPr lang="en-US" sz="4400" dirty="0"/>
          </a:p>
        </p:txBody>
      </p:sp>
      <p:sp>
        <p:nvSpPr>
          <p:cNvPr id="5" name="Rounded Rectangle 4"/>
          <p:cNvSpPr/>
          <p:nvPr/>
        </p:nvSpPr>
        <p:spPr>
          <a:xfrm>
            <a:off x="9733068" y="5717864"/>
            <a:ext cx="6553200" cy="851297"/>
          </a:xfrm>
          <a:prstGeom prst="roundRect">
            <a:avLst/>
          </a:prstGeom>
          <a:ln>
            <a:solidFill>
              <a:schemeClr val="tx1"/>
            </a:solidFill>
          </a:ln>
        </p:spPr>
        <p:txBody>
          <a:bodyPr wrap="square">
            <a:spAutoFit/>
          </a:bodyPr>
          <a:lstStyle/>
          <a:p>
            <a:pPr lvl="0" rtl="1"/>
            <a:r>
              <a:rPr lang="en-US" sz="4400" dirty="0" err="1"/>
              <a:t>ApplicationException</a:t>
            </a:r>
            <a:endParaRPr lang="ar-SA" sz="4400" dirty="0"/>
          </a:p>
        </p:txBody>
      </p:sp>
      <p:sp>
        <p:nvSpPr>
          <p:cNvPr id="14" name="Rounded Rectangle 13"/>
          <p:cNvSpPr/>
          <p:nvPr/>
        </p:nvSpPr>
        <p:spPr>
          <a:xfrm>
            <a:off x="9733068" y="8899214"/>
            <a:ext cx="6553200" cy="851297"/>
          </a:xfrm>
          <a:prstGeom prst="roundRect">
            <a:avLst/>
          </a:prstGeom>
          <a:ln>
            <a:solidFill>
              <a:schemeClr val="tx1"/>
            </a:solidFill>
          </a:ln>
        </p:spPr>
        <p:txBody>
          <a:bodyPr wrap="square">
            <a:spAutoFit/>
          </a:bodyPr>
          <a:lstStyle/>
          <a:p>
            <a:pPr lvl="0" rtl="1"/>
            <a:r>
              <a:rPr lang="en-US" sz="4400" dirty="0"/>
              <a:t>New </a:t>
            </a:r>
            <a:r>
              <a:rPr lang="en-US" sz="4400" dirty="0" smtClean="0"/>
              <a:t>Exception Class</a:t>
            </a:r>
            <a:endParaRPr lang="en-US" sz="4400" dirty="0"/>
          </a:p>
        </p:txBody>
      </p:sp>
      <p:cxnSp>
        <p:nvCxnSpPr>
          <p:cNvPr id="13" name="Straight Arrow Connector 12"/>
          <p:cNvCxnSpPr>
            <a:stCxn id="5" idx="2"/>
            <a:endCxn id="14" idx="0"/>
          </p:cNvCxnSpPr>
          <p:nvPr/>
        </p:nvCxnSpPr>
        <p:spPr>
          <a:xfrm>
            <a:off x="13009668" y="6569161"/>
            <a:ext cx="0" cy="2330053"/>
          </a:xfrm>
          <a:prstGeom prst="straightConnector1">
            <a:avLst/>
          </a:prstGeom>
          <a:noFill/>
          <a:ln w="47625" cap="flat">
            <a:solidFill>
              <a:srgbClr val="000000"/>
            </a:solidFill>
            <a:prstDash val="solid"/>
            <a:miter lim="400000"/>
            <a:tailEnd type="triangle" w="lg" len="lg"/>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6185831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366041" y="6047202"/>
            <a:ext cx="1163138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a:solidFill>
                  <a:schemeClr val="tx2"/>
                </a:solidFill>
              </a:rPr>
              <a:t>Exception </a:t>
            </a:r>
            <a:r>
              <a:rPr lang="en-US" sz="9600" dirty="0" smtClean="0">
                <a:solidFill>
                  <a:schemeClr val="tx2"/>
                </a:solidFill>
              </a:rPr>
              <a:t>Handling</a:t>
            </a:r>
            <a:endParaRPr lang="en-US" sz="9600" dirty="0">
              <a:solidFill>
                <a:schemeClr val="tx2"/>
              </a:solidFill>
            </a:endParaRPr>
          </a:p>
        </p:txBody>
      </p:sp>
      <p:sp>
        <p:nvSpPr>
          <p:cNvPr id="6" name="Rectangle 5"/>
          <p:cNvSpPr/>
          <p:nvPr/>
        </p:nvSpPr>
        <p:spPr>
          <a:xfrm>
            <a:off x="3510681" y="1042306"/>
            <a:ext cx="10546477" cy="1200329"/>
          </a:xfrm>
          <a:prstGeom prst="rect">
            <a:avLst/>
          </a:prstGeom>
        </p:spPr>
        <p:txBody>
          <a:bodyPr wrap="none">
            <a:spAutoFit/>
          </a:bodyPr>
          <a:lstStyle/>
          <a:p>
            <a:pPr algn="l"/>
            <a:r>
              <a:rPr lang="en-US" sz="7200" dirty="0"/>
              <a:t>User Defined Exception</a:t>
            </a:r>
            <a:endParaRPr lang="en-US" sz="7200" dirty="0">
              <a:latin typeface="+mn-lt"/>
              <a:cs typeface="Courier New" panose="02070309020205020404" pitchFamily="49" charset="0"/>
            </a:endParaRPr>
          </a:p>
        </p:txBody>
      </p:sp>
      <p:sp>
        <p:nvSpPr>
          <p:cNvPr id="4" name="Rectangle 3"/>
          <p:cNvSpPr/>
          <p:nvPr/>
        </p:nvSpPr>
        <p:spPr>
          <a:xfrm>
            <a:off x="3510681" y="2812779"/>
            <a:ext cx="18234894" cy="10926068"/>
          </a:xfrm>
          <a:prstGeom prst="rect">
            <a:avLst/>
          </a:prstGeom>
        </p:spPr>
        <p:txBody>
          <a:bodyPr wrap="square">
            <a:spAutoFit/>
          </a:bodyPr>
          <a:lstStyle/>
          <a:p>
            <a:pPr algn="l"/>
            <a:r>
              <a:rPr lang="en-US" b="0" dirty="0">
                <a:solidFill>
                  <a:srgbClr val="0000FF"/>
                </a:solidFill>
                <a:latin typeface="Consolas" panose="020B0609020204030204" pitchFamily="49" charset="0"/>
              </a:rPr>
              <a:t>public</a:t>
            </a:r>
            <a:r>
              <a:rPr lang="en-US" b="0" dirty="0">
                <a:latin typeface="Consolas" panose="020B0609020204030204" pitchFamily="49" charset="0"/>
              </a:rPr>
              <a:t> </a:t>
            </a:r>
            <a:r>
              <a:rPr lang="en-US" b="0" dirty="0">
                <a:solidFill>
                  <a:srgbClr val="0000FF"/>
                </a:solidFill>
                <a:latin typeface="Consolas" panose="020B0609020204030204" pitchFamily="49" charset="0"/>
              </a:rPr>
              <a:t>class</a:t>
            </a:r>
            <a:r>
              <a:rPr lang="en-US" b="0" dirty="0">
                <a:latin typeface="Consolas" panose="020B0609020204030204" pitchFamily="49" charset="0"/>
              </a:rPr>
              <a:t> </a:t>
            </a:r>
            <a:r>
              <a:rPr lang="en-US" b="0" dirty="0" err="1">
                <a:solidFill>
                  <a:srgbClr val="2B91AF"/>
                </a:solidFill>
                <a:latin typeface="Consolas" panose="020B0609020204030204" pitchFamily="49" charset="0"/>
              </a:rPr>
              <a:t>TempIsZeroException</a:t>
            </a:r>
            <a:r>
              <a:rPr lang="en-US" b="0" dirty="0">
                <a:latin typeface="Consolas" panose="020B0609020204030204" pitchFamily="49" charset="0"/>
              </a:rPr>
              <a:t> : </a:t>
            </a:r>
            <a:r>
              <a:rPr lang="en-US" b="0" dirty="0" err="1">
                <a:latin typeface="Consolas" panose="020B0609020204030204" pitchFamily="49" charset="0"/>
              </a:rPr>
              <a:t>ApplicationException</a:t>
            </a:r>
            <a:endParaRPr lang="en-US" b="0" dirty="0">
              <a:latin typeface="Consolas" panose="020B0609020204030204" pitchFamily="49" charset="0"/>
            </a:endParaRPr>
          </a:p>
          <a:p>
            <a:pPr algn="l"/>
            <a:r>
              <a:rPr lang="en-US" b="0" dirty="0">
                <a:latin typeface="Consolas" panose="020B0609020204030204" pitchFamily="49" charset="0"/>
              </a:rPr>
              <a:t>{</a:t>
            </a:r>
          </a:p>
          <a:p>
            <a:pPr algn="l"/>
            <a:r>
              <a:rPr lang="en-US" b="0" dirty="0">
                <a:latin typeface="Consolas" panose="020B0609020204030204" pitchFamily="49" charset="0"/>
              </a:rPr>
              <a:t>    </a:t>
            </a:r>
            <a:r>
              <a:rPr lang="en-US" b="0" dirty="0">
                <a:solidFill>
                  <a:srgbClr val="0000FF"/>
                </a:solidFill>
                <a:latin typeface="Consolas" panose="020B0609020204030204" pitchFamily="49" charset="0"/>
              </a:rPr>
              <a:t>public</a:t>
            </a:r>
            <a:r>
              <a:rPr lang="en-US" b="0" dirty="0">
                <a:latin typeface="Consolas" panose="020B0609020204030204" pitchFamily="49" charset="0"/>
              </a:rPr>
              <a:t> </a:t>
            </a:r>
            <a:r>
              <a:rPr lang="en-US" b="0" dirty="0" err="1">
                <a:latin typeface="Consolas" panose="020B0609020204030204" pitchFamily="49" charset="0"/>
              </a:rPr>
              <a:t>TempIsZeroException</a:t>
            </a:r>
            <a:r>
              <a:rPr lang="en-US" b="0" dirty="0">
                <a:latin typeface="Consolas" panose="020B0609020204030204" pitchFamily="49" charset="0"/>
              </a:rPr>
              <a:t>(</a:t>
            </a:r>
            <a:r>
              <a:rPr lang="en-US" b="0" dirty="0">
                <a:solidFill>
                  <a:srgbClr val="0000FF"/>
                </a:solidFill>
                <a:latin typeface="Consolas" panose="020B0609020204030204" pitchFamily="49" charset="0"/>
              </a:rPr>
              <a:t>string</a:t>
            </a:r>
            <a:r>
              <a:rPr lang="en-US" b="0" dirty="0">
                <a:latin typeface="Consolas" panose="020B0609020204030204" pitchFamily="49" charset="0"/>
              </a:rPr>
              <a:t> message)</a:t>
            </a:r>
          </a:p>
          <a:p>
            <a:pPr algn="l"/>
            <a:r>
              <a:rPr lang="en-US" b="0" dirty="0">
                <a:latin typeface="Consolas" panose="020B0609020204030204" pitchFamily="49" charset="0"/>
              </a:rPr>
              <a:t>     : </a:t>
            </a:r>
            <a:r>
              <a:rPr lang="en-US" b="0" dirty="0">
                <a:solidFill>
                  <a:srgbClr val="0000FF"/>
                </a:solidFill>
                <a:latin typeface="Consolas" panose="020B0609020204030204" pitchFamily="49" charset="0"/>
              </a:rPr>
              <a:t>base</a:t>
            </a:r>
            <a:r>
              <a:rPr lang="en-US" b="0" dirty="0">
                <a:latin typeface="Consolas" panose="020B0609020204030204" pitchFamily="49" charset="0"/>
              </a:rPr>
              <a:t>(message)</a:t>
            </a:r>
          </a:p>
          <a:p>
            <a:pPr algn="l"/>
            <a:r>
              <a:rPr lang="en-US" b="0" dirty="0">
                <a:latin typeface="Consolas" panose="020B0609020204030204" pitchFamily="49" charset="0"/>
              </a:rPr>
              <a:t>    {</a:t>
            </a:r>
          </a:p>
          <a:p>
            <a:pPr algn="l"/>
            <a:r>
              <a:rPr lang="en-US" b="0" dirty="0">
                <a:latin typeface="Consolas" panose="020B0609020204030204" pitchFamily="49" charset="0"/>
              </a:rPr>
              <a:t>    }</a:t>
            </a:r>
          </a:p>
          <a:p>
            <a:pPr algn="l"/>
            <a:r>
              <a:rPr lang="en-US" b="0" dirty="0">
                <a:latin typeface="Consolas" panose="020B0609020204030204" pitchFamily="49" charset="0"/>
              </a:rPr>
              <a:t>}</a:t>
            </a:r>
            <a:r>
              <a:rPr lang="en-US" b="0" dirty="0">
                <a:solidFill>
                  <a:srgbClr val="008000"/>
                </a:solidFill>
                <a:latin typeface="Consolas" panose="020B0609020204030204" pitchFamily="49" charset="0"/>
              </a:rPr>
              <a:t>// User Defined Exception</a:t>
            </a:r>
            <a:endParaRPr lang="en-US" b="0" dirty="0">
              <a:latin typeface="Consolas" panose="020B0609020204030204" pitchFamily="49" charset="0"/>
            </a:endParaRPr>
          </a:p>
          <a:p>
            <a:pPr algn="l"/>
            <a:r>
              <a:rPr lang="en-US" b="0" dirty="0">
                <a:solidFill>
                  <a:srgbClr val="0000FF"/>
                </a:solidFill>
                <a:latin typeface="Consolas" panose="020B0609020204030204" pitchFamily="49" charset="0"/>
              </a:rPr>
              <a:t>public</a:t>
            </a:r>
            <a:r>
              <a:rPr lang="en-US" b="0" dirty="0">
                <a:latin typeface="Consolas" panose="020B0609020204030204" pitchFamily="49" charset="0"/>
              </a:rPr>
              <a:t> </a:t>
            </a:r>
            <a:r>
              <a:rPr lang="en-US" b="0" dirty="0">
                <a:solidFill>
                  <a:srgbClr val="0000FF"/>
                </a:solidFill>
                <a:latin typeface="Consolas" panose="020B0609020204030204" pitchFamily="49" charset="0"/>
              </a:rPr>
              <a:t>class</a:t>
            </a:r>
            <a:r>
              <a:rPr lang="en-US" b="0" dirty="0">
                <a:latin typeface="Consolas" panose="020B0609020204030204" pitchFamily="49" charset="0"/>
              </a:rPr>
              <a:t> </a:t>
            </a:r>
            <a:r>
              <a:rPr lang="en-US" b="0" dirty="0">
                <a:solidFill>
                  <a:srgbClr val="2B91AF"/>
                </a:solidFill>
                <a:latin typeface="Consolas" panose="020B0609020204030204" pitchFamily="49" charset="0"/>
              </a:rPr>
              <a:t>Temperature</a:t>
            </a:r>
            <a:endParaRPr lang="en-US" b="0" dirty="0">
              <a:latin typeface="Consolas" panose="020B0609020204030204" pitchFamily="49" charset="0"/>
            </a:endParaRPr>
          </a:p>
          <a:p>
            <a:pPr algn="l"/>
            <a:r>
              <a:rPr lang="en-US" b="0" dirty="0">
                <a:latin typeface="Consolas" panose="020B0609020204030204" pitchFamily="49" charset="0"/>
              </a:rPr>
              <a:t>{</a:t>
            </a:r>
          </a:p>
          <a:p>
            <a:pPr algn="l"/>
            <a:r>
              <a:rPr lang="en-US" b="0" dirty="0">
                <a:latin typeface="Consolas" panose="020B0609020204030204" pitchFamily="49" charset="0"/>
              </a:rPr>
              <a:t>    </a:t>
            </a:r>
            <a:r>
              <a:rPr lang="en-US" b="0" dirty="0">
                <a:solidFill>
                  <a:srgbClr val="0000FF"/>
                </a:solidFill>
                <a:latin typeface="Consolas" panose="020B0609020204030204" pitchFamily="49" charset="0"/>
              </a:rPr>
              <a:t>int</a:t>
            </a:r>
            <a:r>
              <a:rPr lang="en-US" b="0" dirty="0">
                <a:latin typeface="Consolas" panose="020B0609020204030204" pitchFamily="49" charset="0"/>
              </a:rPr>
              <a:t> temperature = 0;</a:t>
            </a:r>
          </a:p>
          <a:p>
            <a:pPr algn="l"/>
            <a:r>
              <a:rPr lang="en-US" b="0" dirty="0">
                <a:latin typeface="Consolas" panose="020B0609020204030204" pitchFamily="49" charset="0"/>
              </a:rPr>
              <a:t>    </a:t>
            </a:r>
            <a:r>
              <a:rPr lang="en-US" b="0" dirty="0">
                <a:solidFill>
                  <a:srgbClr val="0000FF"/>
                </a:solidFill>
                <a:latin typeface="Consolas" panose="020B0609020204030204" pitchFamily="49" charset="0"/>
              </a:rPr>
              <a:t>public</a:t>
            </a:r>
            <a:r>
              <a:rPr lang="en-US" b="0" dirty="0">
                <a:latin typeface="Consolas" panose="020B0609020204030204" pitchFamily="49" charset="0"/>
              </a:rPr>
              <a:t> </a:t>
            </a:r>
            <a:r>
              <a:rPr lang="en-US" b="0" dirty="0">
                <a:solidFill>
                  <a:srgbClr val="0000FF"/>
                </a:solidFill>
                <a:latin typeface="Consolas" panose="020B0609020204030204" pitchFamily="49" charset="0"/>
              </a:rPr>
              <a:t>void</a:t>
            </a:r>
            <a:r>
              <a:rPr lang="en-US" b="0" dirty="0">
                <a:latin typeface="Consolas" panose="020B0609020204030204" pitchFamily="49" charset="0"/>
              </a:rPr>
              <a:t> </a:t>
            </a:r>
            <a:r>
              <a:rPr lang="en-US" b="0" dirty="0" err="1">
                <a:latin typeface="Consolas" panose="020B0609020204030204" pitchFamily="49" charset="0"/>
              </a:rPr>
              <a:t>showTemp</a:t>
            </a:r>
            <a:r>
              <a:rPr lang="en-US" b="0" dirty="0">
                <a:latin typeface="Consolas" panose="020B0609020204030204" pitchFamily="49" charset="0"/>
              </a:rPr>
              <a:t>()</a:t>
            </a:r>
          </a:p>
          <a:p>
            <a:pPr algn="l"/>
            <a:r>
              <a:rPr lang="en-US" b="0" dirty="0">
                <a:latin typeface="Consolas" panose="020B0609020204030204" pitchFamily="49" charset="0"/>
              </a:rPr>
              <a:t>    {</a:t>
            </a:r>
          </a:p>
          <a:p>
            <a:pPr algn="l"/>
            <a:r>
              <a:rPr lang="en-US" b="0" dirty="0">
                <a:latin typeface="Consolas" panose="020B0609020204030204" pitchFamily="49" charset="0"/>
              </a:rPr>
              <a:t>        </a:t>
            </a:r>
            <a:r>
              <a:rPr lang="en-US" b="0" dirty="0">
                <a:solidFill>
                  <a:srgbClr val="0000FF"/>
                </a:solidFill>
                <a:latin typeface="Consolas" panose="020B0609020204030204" pitchFamily="49" charset="0"/>
              </a:rPr>
              <a:t>if</a:t>
            </a:r>
            <a:r>
              <a:rPr lang="en-US" b="0" dirty="0">
                <a:latin typeface="Consolas" panose="020B0609020204030204" pitchFamily="49" charset="0"/>
              </a:rPr>
              <a:t> (temperature == 0)</a:t>
            </a:r>
          </a:p>
          <a:p>
            <a:pPr algn="l"/>
            <a:r>
              <a:rPr lang="en-US" b="0" dirty="0">
                <a:latin typeface="Consolas" panose="020B0609020204030204" pitchFamily="49" charset="0"/>
              </a:rPr>
              <a:t>        {</a:t>
            </a:r>
          </a:p>
          <a:p>
            <a:pPr algn="l"/>
            <a:r>
              <a:rPr lang="en-US" b="0" dirty="0">
                <a:latin typeface="Consolas" panose="020B0609020204030204" pitchFamily="49" charset="0"/>
              </a:rPr>
              <a:t>            </a:t>
            </a:r>
            <a:r>
              <a:rPr lang="en-US" b="0" dirty="0">
                <a:solidFill>
                  <a:srgbClr val="0000FF"/>
                </a:solidFill>
                <a:latin typeface="Consolas" panose="020B0609020204030204" pitchFamily="49" charset="0"/>
              </a:rPr>
              <a:t>throw</a:t>
            </a:r>
            <a:r>
              <a:rPr lang="en-US" b="0" dirty="0">
                <a:latin typeface="Consolas" panose="020B0609020204030204" pitchFamily="49" charset="0"/>
              </a:rPr>
              <a:t> (</a:t>
            </a:r>
            <a:r>
              <a:rPr lang="en-US" b="0" dirty="0">
                <a:solidFill>
                  <a:srgbClr val="0000FF"/>
                </a:solidFill>
                <a:latin typeface="Consolas" panose="020B0609020204030204" pitchFamily="49" charset="0"/>
              </a:rPr>
              <a:t>new</a:t>
            </a:r>
            <a:r>
              <a:rPr lang="en-US" b="0" dirty="0">
                <a:latin typeface="Consolas" panose="020B0609020204030204" pitchFamily="49" charset="0"/>
              </a:rPr>
              <a:t> </a:t>
            </a:r>
            <a:r>
              <a:rPr lang="en-US" b="0" dirty="0" err="1">
                <a:latin typeface="Consolas" panose="020B0609020204030204" pitchFamily="49" charset="0"/>
              </a:rPr>
              <a:t>TempIsZeroException</a:t>
            </a:r>
            <a:r>
              <a:rPr lang="en-US" b="0" dirty="0">
                <a:latin typeface="Consolas" panose="020B0609020204030204" pitchFamily="49" charset="0"/>
              </a:rPr>
              <a:t>(</a:t>
            </a:r>
            <a:r>
              <a:rPr lang="en-US" b="0" dirty="0">
                <a:solidFill>
                  <a:srgbClr val="A31515"/>
                </a:solidFill>
                <a:latin typeface="Consolas" panose="020B0609020204030204" pitchFamily="49" charset="0"/>
              </a:rPr>
              <a:t>"Zero Temperature found"</a:t>
            </a:r>
            <a:r>
              <a:rPr lang="en-US" b="0" dirty="0">
                <a:latin typeface="Consolas" panose="020B0609020204030204" pitchFamily="49" charset="0"/>
              </a:rPr>
              <a:t>));</a:t>
            </a:r>
          </a:p>
          <a:p>
            <a:pPr algn="l"/>
            <a:r>
              <a:rPr lang="en-US" b="0" dirty="0">
                <a:latin typeface="Consolas" panose="020B0609020204030204" pitchFamily="49" charset="0"/>
              </a:rPr>
              <a:t>        }</a:t>
            </a:r>
          </a:p>
          <a:p>
            <a:pPr algn="l"/>
            <a:r>
              <a:rPr lang="en-US" b="0" dirty="0">
                <a:latin typeface="Consolas" panose="020B0609020204030204" pitchFamily="49" charset="0"/>
              </a:rPr>
              <a:t>        </a:t>
            </a:r>
            <a:r>
              <a:rPr lang="en-US" b="0" dirty="0">
                <a:solidFill>
                  <a:srgbClr val="0000FF"/>
                </a:solidFill>
                <a:latin typeface="Consolas" panose="020B0609020204030204" pitchFamily="49" charset="0"/>
              </a:rPr>
              <a:t>else</a:t>
            </a:r>
            <a:endParaRPr lang="en-US" b="0" dirty="0">
              <a:latin typeface="Consolas" panose="020B0609020204030204" pitchFamily="49" charset="0"/>
            </a:endParaRPr>
          </a:p>
          <a:p>
            <a:pPr algn="l"/>
            <a:r>
              <a:rPr lang="en-US" b="0" dirty="0">
                <a:latin typeface="Consolas" panose="020B0609020204030204" pitchFamily="49" charset="0"/>
              </a:rPr>
              <a:t>        {</a:t>
            </a:r>
          </a:p>
          <a:p>
            <a:pPr algn="l"/>
            <a:r>
              <a:rPr lang="en-US" b="0" dirty="0">
                <a:latin typeface="Consolas" panose="020B0609020204030204" pitchFamily="49" charset="0"/>
              </a:rPr>
              <a:t>            Console.WriteLine(</a:t>
            </a:r>
            <a:r>
              <a:rPr lang="en-US" b="0" dirty="0">
                <a:solidFill>
                  <a:srgbClr val="A31515"/>
                </a:solidFill>
                <a:latin typeface="Consolas" panose="020B0609020204030204" pitchFamily="49" charset="0"/>
              </a:rPr>
              <a:t>"Temperature: {0}"</a:t>
            </a:r>
            <a:r>
              <a:rPr lang="en-US" b="0" dirty="0">
                <a:latin typeface="Consolas" panose="020B0609020204030204" pitchFamily="49" charset="0"/>
              </a:rPr>
              <a:t>, temperature);</a:t>
            </a:r>
          </a:p>
          <a:p>
            <a:pPr algn="l"/>
            <a:r>
              <a:rPr lang="en-US" b="0" dirty="0">
                <a:latin typeface="Consolas" panose="020B0609020204030204" pitchFamily="49" charset="0"/>
              </a:rPr>
              <a:t>        }</a:t>
            </a:r>
          </a:p>
          <a:p>
            <a:pPr algn="l"/>
            <a:r>
              <a:rPr lang="en-US" b="0" dirty="0">
                <a:latin typeface="Consolas" panose="020B0609020204030204" pitchFamily="49" charset="0"/>
              </a:rPr>
              <a:t>    }</a:t>
            </a:r>
          </a:p>
          <a:p>
            <a:pPr algn="l"/>
            <a:r>
              <a:rPr lang="en-US" b="0" dirty="0">
                <a:latin typeface="Consolas" panose="020B0609020204030204" pitchFamily="49" charset="0"/>
              </a:rPr>
              <a:t>}</a:t>
            </a:r>
            <a:endParaRPr lang="en-US" sz="9600" b="0" dirty="0"/>
          </a:p>
        </p:txBody>
      </p:sp>
    </p:spTree>
    <p:extLst>
      <p:ext uri="{BB962C8B-B14F-4D97-AF65-F5344CB8AC3E}">
        <p14:creationId xmlns:p14="http://schemas.microsoft.com/office/powerpoint/2010/main" val="141508534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366041" y="6047202"/>
            <a:ext cx="1163138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a:solidFill>
                  <a:schemeClr val="tx2"/>
                </a:solidFill>
              </a:rPr>
              <a:t>Exception </a:t>
            </a:r>
            <a:r>
              <a:rPr lang="en-US" sz="9600" dirty="0" smtClean="0">
                <a:solidFill>
                  <a:schemeClr val="tx2"/>
                </a:solidFill>
              </a:rPr>
              <a:t>Handling</a:t>
            </a:r>
            <a:endParaRPr lang="en-US" sz="9600" dirty="0">
              <a:solidFill>
                <a:schemeClr val="tx2"/>
              </a:solidFill>
            </a:endParaRPr>
          </a:p>
        </p:txBody>
      </p:sp>
      <p:sp>
        <p:nvSpPr>
          <p:cNvPr id="6" name="Rectangle 5"/>
          <p:cNvSpPr/>
          <p:nvPr/>
        </p:nvSpPr>
        <p:spPr>
          <a:xfrm>
            <a:off x="3510681" y="1042306"/>
            <a:ext cx="10546477" cy="1200329"/>
          </a:xfrm>
          <a:prstGeom prst="rect">
            <a:avLst/>
          </a:prstGeom>
        </p:spPr>
        <p:txBody>
          <a:bodyPr wrap="none">
            <a:spAutoFit/>
          </a:bodyPr>
          <a:lstStyle/>
          <a:p>
            <a:pPr algn="l"/>
            <a:r>
              <a:rPr lang="en-US" sz="7200" dirty="0"/>
              <a:t>User Defined Exception</a:t>
            </a:r>
            <a:endParaRPr lang="en-US" sz="7200" dirty="0">
              <a:latin typeface="+mn-lt"/>
              <a:cs typeface="Courier New" panose="02070309020205020404" pitchFamily="49" charset="0"/>
            </a:endParaRPr>
          </a:p>
        </p:txBody>
      </p:sp>
      <p:sp>
        <p:nvSpPr>
          <p:cNvPr id="4" name="Rectangle 3"/>
          <p:cNvSpPr/>
          <p:nvPr/>
        </p:nvSpPr>
        <p:spPr>
          <a:xfrm>
            <a:off x="3510681" y="2812779"/>
            <a:ext cx="18234894" cy="7971413"/>
          </a:xfrm>
          <a:prstGeom prst="rect">
            <a:avLst/>
          </a:prstGeom>
        </p:spPr>
        <p:txBody>
          <a:bodyPr wrap="square">
            <a:spAutoFit/>
          </a:bodyPr>
          <a:lstStyle/>
          <a:p>
            <a:pPr algn="l"/>
            <a:r>
              <a:rPr lang="en-US" b="0" dirty="0">
                <a:solidFill>
                  <a:srgbClr val="0000FF"/>
                </a:solidFill>
                <a:latin typeface="Consolas" panose="020B0609020204030204" pitchFamily="49" charset="0"/>
              </a:rPr>
              <a:t>class</a:t>
            </a:r>
            <a:r>
              <a:rPr lang="en-US" b="0" dirty="0">
                <a:latin typeface="Consolas" panose="020B0609020204030204" pitchFamily="49" charset="0"/>
              </a:rPr>
              <a:t> </a:t>
            </a:r>
            <a:r>
              <a:rPr lang="en-US" b="0" dirty="0" err="1">
                <a:solidFill>
                  <a:srgbClr val="2B91AF"/>
                </a:solidFill>
                <a:latin typeface="Consolas" panose="020B0609020204030204" pitchFamily="49" charset="0"/>
              </a:rPr>
              <a:t>TestTemperature</a:t>
            </a:r>
            <a:endParaRPr lang="en-US" b="0" dirty="0">
              <a:latin typeface="Consolas" panose="020B0609020204030204" pitchFamily="49" charset="0"/>
            </a:endParaRPr>
          </a:p>
          <a:p>
            <a:pPr algn="l"/>
            <a:r>
              <a:rPr lang="en-US" b="0" dirty="0">
                <a:latin typeface="Consolas" panose="020B0609020204030204" pitchFamily="49" charset="0"/>
              </a:rPr>
              <a:t>{</a:t>
            </a:r>
          </a:p>
          <a:p>
            <a:pPr algn="l"/>
            <a:r>
              <a:rPr lang="en-US" b="0" dirty="0">
                <a:latin typeface="Consolas" panose="020B0609020204030204" pitchFamily="49" charset="0"/>
              </a:rPr>
              <a:t>    </a:t>
            </a:r>
            <a:r>
              <a:rPr lang="en-US" b="0" dirty="0">
                <a:solidFill>
                  <a:srgbClr val="0000FF"/>
                </a:solidFill>
                <a:latin typeface="Consolas" panose="020B0609020204030204" pitchFamily="49" charset="0"/>
              </a:rPr>
              <a:t>static</a:t>
            </a:r>
            <a:r>
              <a:rPr lang="en-US" b="0" dirty="0">
                <a:latin typeface="Consolas" panose="020B0609020204030204" pitchFamily="49" charset="0"/>
              </a:rPr>
              <a:t> </a:t>
            </a:r>
            <a:r>
              <a:rPr lang="en-US" b="0" dirty="0">
                <a:solidFill>
                  <a:srgbClr val="0000FF"/>
                </a:solidFill>
                <a:latin typeface="Consolas" panose="020B0609020204030204" pitchFamily="49" charset="0"/>
              </a:rPr>
              <a:t>void</a:t>
            </a:r>
            <a:r>
              <a:rPr lang="en-US" b="0" dirty="0">
                <a:latin typeface="Consolas" panose="020B0609020204030204" pitchFamily="49" charset="0"/>
              </a:rPr>
              <a:t> Main(</a:t>
            </a:r>
            <a:r>
              <a:rPr lang="en-US" b="0" dirty="0">
                <a:solidFill>
                  <a:srgbClr val="0000FF"/>
                </a:solidFill>
                <a:latin typeface="Consolas" panose="020B0609020204030204" pitchFamily="49" charset="0"/>
              </a:rPr>
              <a:t>string</a:t>
            </a:r>
            <a:r>
              <a:rPr lang="en-US" b="0" dirty="0">
                <a:latin typeface="Consolas" panose="020B0609020204030204" pitchFamily="49" charset="0"/>
              </a:rPr>
              <a:t>[] args)</a:t>
            </a:r>
          </a:p>
          <a:p>
            <a:pPr algn="l"/>
            <a:r>
              <a:rPr lang="en-US" b="0" dirty="0">
                <a:latin typeface="Consolas" panose="020B0609020204030204" pitchFamily="49" charset="0"/>
              </a:rPr>
              <a:t>    {</a:t>
            </a:r>
          </a:p>
          <a:p>
            <a:pPr algn="l"/>
            <a:r>
              <a:rPr lang="en-US" b="0" dirty="0">
                <a:latin typeface="Consolas" panose="020B0609020204030204" pitchFamily="49" charset="0"/>
              </a:rPr>
              <a:t>        Temperature temp = </a:t>
            </a:r>
            <a:r>
              <a:rPr lang="en-US" b="0" dirty="0">
                <a:solidFill>
                  <a:srgbClr val="0000FF"/>
                </a:solidFill>
                <a:latin typeface="Consolas" panose="020B0609020204030204" pitchFamily="49" charset="0"/>
              </a:rPr>
              <a:t>new</a:t>
            </a:r>
            <a:r>
              <a:rPr lang="en-US" b="0" dirty="0">
                <a:latin typeface="Consolas" panose="020B0609020204030204" pitchFamily="49" charset="0"/>
              </a:rPr>
              <a:t> Temperature();</a:t>
            </a:r>
          </a:p>
          <a:p>
            <a:pPr algn="l"/>
            <a:r>
              <a:rPr lang="en-US" b="0" dirty="0">
                <a:latin typeface="Consolas" panose="020B0609020204030204" pitchFamily="49" charset="0"/>
              </a:rPr>
              <a:t>        </a:t>
            </a:r>
            <a:r>
              <a:rPr lang="en-US" b="0" dirty="0">
                <a:solidFill>
                  <a:srgbClr val="0000FF"/>
                </a:solidFill>
                <a:latin typeface="Consolas" panose="020B0609020204030204" pitchFamily="49" charset="0"/>
              </a:rPr>
              <a:t>try</a:t>
            </a:r>
            <a:endParaRPr lang="en-US" b="0" dirty="0">
              <a:latin typeface="Consolas" panose="020B0609020204030204" pitchFamily="49" charset="0"/>
            </a:endParaRPr>
          </a:p>
          <a:p>
            <a:pPr algn="l"/>
            <a:r>
              <a:rPr lang="en-US" b="0" dirty="0">
                <a:latin typeface="Consolas" panose="020B0609020204030204" pitchFamily="49" charset="0"/>
              </a:rPr>
              <a:t>        {</a:t>
            </a:r>
          </a:p>
          <a:p>
            <a:pPr algn="l"/>
            <a:r>
              <a:rPr lang="en-US" b="0" dirty="0">
                <a:latin typeface="Consolas" panose="020B0609020204030204" pitchFamily="49" charset="0"/>
              </a:rPr>
              <a:t>            </a:t>
            </a:r>
            <a:r>
              <a:rPr lang="en-US" b="0" dirty="0" err="1">
                <a:latin typeface="Consolas" panose="020B0609020204030204" pitchFamily="49" charset="0"/>
              </a:rPr>
              <a:t>temp.showTemp</a:t>
            </a:r>
            <a:r>
              <a:rPr lang="en-US" b="0" dirty="0">
                <a:latin typeface="Consolas" panose="020B0609020204030204" pitchFamily="49" charset="0"/>
              </a:rPr>
              <a:t>();</a:t>
            </a:r>
          </a:p>
          <a:p>
            <a:pPr algn="l"/>
            <a:r>
              <a:rPr lang="en-US" b="0" dirty="0">
                <a:latin typeface="Consolas" panose="020B0609020204030204" pitchFamily="49" charset="0"/>
              </a:rPr>
              <a:t>        }</a:t>
            </a:r>
          </a:p>
          <a:p>
            <a:pPr algn="l"/>
            <a:r>
              <a:rPr lang="en-US" b="0" dirty="0">
                <a:latin typeface="Consolas" panose="020B0609020204030204" pitchFamily="49" charset="0"/>
              </a:rPr>
              <a:t>        </a:t>
            </a:r>
            <a:r>
              <a:rPr lang="en-US" b="0" dirty="0">
                <a:solidFill>
                  <a:srgbClr val="0000FF"/>
                </a:solidFill>
                <a:latin typeface="Consolas" panose="020B0609020204030204" pitchFamily="49" charset="0"/>
              </a:rPr>
              <a:t>catch</a:t>
            </a:r>
            <a:r>
              <a:rPr lang="en-US" b="0" dirty="0">
                <a:latin typeface="Consolas" panose="020B0609020204030204" pitchFamily="49" charset="0"/>
              </a:rPr>
              <a:t> (</a:t>
            </a:r>
            <a:r>
              <a:rPr lang="en-US" b="0" dirty="0" err="1">
                <a:latin typeface="Consolas" panose="020B0609020204030204" pitchFamily="49" charset="0"/>
              </a:rPr>
              <a:t>TempIsZeroException</a:t>
            </a:r>
            <a:r>
              <a:rPr lang="en-US" b="0" dirty="0">
                <a:latin typeface="Consolas" panose="020B0609020204030204" pitchFamily="49" charset="0"/>
              </a:rPr>
              <a:t> e)</a:t>
            </a:r>
          </a:p>
          <a:p>
            <a:pPr algn="l"/>
            <a:r>
              <a:rPr lang="en-US" b="0" dirty="0">
                <a:latin typeface="Consolas" panose="020B0609020204030204" pitchFamily="49" charset="0"/>
              </a:rPr>
              <a:t>        {</a:t>
            </a:r>
          </a:p>
          <a:p>
            <a:pPr algn="l"/>
            <a:r>
              <a:rPr lang="en-US" b="0" dirty="0">
                <a:latin typeface="Consolas" panose="020B0609020204030204" pitchFamily="49" charset="0"/>
              </a:rPr>
              <a:t>            Console.WriteLine(</a:t>
            </a:r>
            <a:r>
              <a:rPr lang="en-US" b="0" dirty="0">
                <a:solidFill>
                  <a:srgbClr val="A31515"/>
                </a:solidFill>
                <a:latin typeface="Consolas" panose="020B0609020204030204" pitchFamily="49" charset="0"/>
              </a:rPr>
              <a:t>"</a:t>
            </a:r>
            <a:r>
              <a:rPr lang="en-US" b="0" dirty="0" err="1">
                <a:solidFill>
                  <a:srgbClr val="A31515"/>
                </a:solidFill>
                <a:latin typeface="Consolas" panose="020B0609020204030204" pitchFamily="49" charset="0"/>
              </a:rPr>
              <a:t>TempIsZeroException</a:t>
            </a:r>
            <a:r>
              <a:rPr lang="en-US" b="0" dirty="0">
                <a:solidFill>
                  <a:srgbClr val="A31515"/>
                </a:solidFill>
                <a:latin typeface="Consolas" panose="020B0609020204030204" pitchFamily="49" charset="0"/>
              </a:rPr>
              <a:t>: {0}"</a:t>
            </a:r>
            <a:r>
              <a:rPr lang="en-US" b="0" dirty="0">
                <a:latin typeface="Consolas" panose="020B0609020204030204" pitchFamily="49" charset="0"/>
              </a:rPr>
              <a:t>, </a:t>
            </a:r>
            <a:r>
              <a:rPr lang="en-US" b="0" dirty="0" err="1">
                <a:latin typeface="Consolas" panose="020B0609020204030204" pitchFamily="49" charset="0"/>
              </a:rPr>
              <a:t>e.Message</a:t>
            </a:r>
            <a:r>
              <a:rPr lang="en-US" b="0" dirty="0">
                <a:latin typeface="Consolas" panose="020B0609020204030204" pitchFamily="49" charset="0"/>
              </a:rPr>
              <a:t>);</a:t>
            </a:r>
          </a:p>
          <a:p>
            <a:pPr algn="l"/>
            <a:r>
              <a:rPr lang="en-US" b="0" dirty="0">
                <a:latin typeface="Consolas" panose="020B0609020204030204" pitchFamily="49" charset="0"/>
              </a:rPr>
              <a:t>        }</a:t>
            </a:r>
          </a:p>
          <a:p>
            <a:pPr algn="l"/>
            <a:r>
              <a:rPr lang="en-US" b="0" dirty="0">
                <a:latin typeface="Consolas" panose="020B0609020204030204" pitchFamily="49" charset="0"/>
              </a:rPr>
              <a:t>        Console.ReadKey();</a:t>
            </a:r>
          </a:p>
          <a:p>
            <a:pPr algn="l"/>
            <a:r>
              <a:rPr lang="en-US" b="0" dirty="0">
                <a:latin typeface="Consolas" panose="020B0609020204030204" pitchFamily="49" charset="0"/>
              </a:rPr>
              <a:t>    }</a:t>
            </a:r>
          </a:p>
          <a:p>
            <a:pPr algn="l"/>
            <a:r>
              <a:rPr lang="en-US" b="0" dirty="0">
                <a:latin typeface="Consolas" panose="020B0609020204030204" pitchFamily="49" charset="0"/>
              </a:rPr>
              <a:t>}</a:t>
            </a:r>
            <a:endParaRPr lang="en-US" sz="9600" b="0" dirty="0"/>
          </a:p>
        </p:txBody>
      </p:sp>
    </p:spTree>
    <p:extLst>
      <p:ext uri="{BB962C8B-B14F-4D97-AF65-F5344CB8AC3E}">
        <p14:creationId xmlns:p14="http://schemas.microsoft.com/office/powerpoint/2010/main" val="1089067655"/>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7490" y="6047202"/>
            <a:ext cx="677429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File and I/O</a:t>
            </a:r>
            <a:endParaRPr lang="en-US" sz="9600" dirty="0">
              <a:solidFill>
                <a:schemeClr val="tx2"/>
              </a:solidFill>
            </a:endParaRPr>
          </a:p>
        </p:txBody>
      </p:sp>
      <p:sp>
        <p:nvSpPr>
          <p:cNvPr id="6" name="Rectangle 5"/>
          <p:cNvSpPr/>
          <p:nvPr/>
        </p:nvSpPr>
        <p:spPr>
          <a:xfrm>
            <a:off x="3510681" y="1042306"/>
            <a:ext cx="3313728" cy="1200329"/>
          </a:xfrm>
          <a:prstGeom prst="rect">
            <a:avLst/>
          </a:prstGeom>
        </p:spPr>
        <p:txBody>
          <a:bodyPr wrap="none">
            <a:spAutoFit/>
          </a:bodyPr>
          <a:lstStyle/>
          <a:p>
            <a:pPr algn="l"/>
            <a:r>
              <a:rPr lang="en-US" sz="7200" dirty="0" smtClean="0"/>
              <a:t>Stream</a:t>
            </a:r>
            <a:endParaRPr lang="en-US" sz="7200" dirty="0">
              <a:latin typeface="+mn-lt"/>
              <a:cs typeface="Courier New" panose="02070309020205020404" pitchFamily="49" charset="0"/>
            </a:endParaRPr>
          </a:p>
        </p:txBody>
      </p:sp>
      <p:sp>
        <p:nvSpPr>
          <p:cNvPr id="4" name="Rectangle 3"/>
          <p:cNvSpPr/>
          <p:nvPr/>
        </p:nvSpPr>
        <p:spPr>
          <a:xfrm>
            <a:off x="3510680" y="2812779"/>
            <a:ext cx="20873319" cy="3046988"/>
          </a:xfrm>
          <a:prstGeom prst="rect">
            <a:avLst/>
          </a:prstGeom>
        </p:spPr>
        <p:txBody>
          <a:bodyPr wrap="square">
            <a:spAutoFit/>
          </a:bodyPr>
          <a:lstStyle/>
          <a:p>
            <a:pPr algn="l"/>
            <a:r>
              <a:rPr lang="en-US" sz="4800" b="0" spc="300" dirty="0">
                <a:solidFill>
                  <a:schemeClr val="tx1"/>
                </a:solidFill>
                <a:latin typeface="Calibri Light" panose="020F0302020204030204" pitchFamily="34" charset="0"/>
                <a:cs typeface="Calibri Light" panose="020F0302020204030204" pitchFamily="34" charset="0"/>
              </a:rPr>
              <a:t>Stream is the natural way to transfer data in the computer world</a:t>
            </a:r>
          </a:p>
          <a:p>
            <a:pPr algn="l"/>
            <a:endParaRPr lang="en-US" sz="4800" b="0" spc="300" dirty="0" smtClean="0">
              <a:solidFill>
                <a:schemeClr val="tx1"/>
              </a:solidFill>
              <a:latin typeface="Calibri Light" panose="020F0302020204030204" pitchFamily="34" charset="0"/>
              <a:cs typeface="Calibri Light" panose="020F0302020204030204" pitchFamily="34" charset="0"/>
            </a:endParaRPr>
          </a:p>
          <a:p>
            <a:pPr algn="l"/>
            <a:r>
              <a:rPr lang="en-US" sz="4800" b="0" spc="300" dirty="0" smtClean="0">
                <a:solidFill>
                  <a:schemeClr val="tx1"/>
                </a:solidFill>
                <a:latin typeface="Calibri Light" panose="020F0302020204030204" pitchFamily="34" charset="0"/>
                <a:cs typeface="Calibri Light" panose="020F0302020204030204" pitchFamily="34" charset="0"/>
              </a:rPr>
              <a:t>To </a:t>
            </a:r>
            <a:r>
              <a:rPr lang="en-US" sz="4800" b="0" spc="300" dirty="0">
                <a:solidFill>
                  <a:schemeClr val="tx1"/>
                </a:solidFill>
                <a:latin typeface="Calibri Light" panose="020F0302020204030204" pitchFamily="34" charset="0"/>
                <a:cs typeface="Calibri Light" panose="020F0302020204030204" pitchFamily="34" charset="0"/>
              </a:rPr>
              <a:t>read or write a file, we open a stream connected to the file and access the data through the stream</a:t>
            </a:r>
          </a:p>
        </p:txBody>
      </p:sp>
      <p:sp>
        <p:nvSpPr>
          <p:cNvPr id="2" name="Rectangle 1"/>
          <p:cNvSpPr/>
          <p:nvPr/>
        </p:nvSpPr>
        <p:spPr>
          <a:xfrm>
            <a:off x="3510678" y="6405595"/>
            <a:ext cx="20873321" cy="6001643"/>
          </a:xfrm>
          <a:prstGeom prst="rect">
            <a:avLst/>
          </a:prstGeom>
        </p:spPr>
        <p:txBody>
          <a:bodyPr wrap="square">
            <a:spAutoFit/>
          </a:bodyPr>
          <a:lstStyle/>
          <a:p>
            <a:pPr algn="l"/>
            <a:r>
              <a:rPr lang="en-US" sz="4800" b="0" spc="300" dirty="0">
                <a:solidFill>
                  <a:schemeClr val="tx1"/>
                </a:solidFill>
                <a:latin typeface="Calibri Light" panose="020F0302020204030204" pitchFamily="34" charset="0"/>
                <a:cs typeface="Calibri Light" panose="020F0302020204030204" pitchFamily="34" charset="0"/>
              </a:rPr>
              <a:t>It is an abstract class from which different classes are being derived </a:t>
            </a:r>
          </a:p>
          <a:p>
            <a:pPr algn="l"/>
            <a:endParaRPr lang="en-US" sz="4800" b="0" spc="300" dirty="0" smtClean="0">
              <a:solidFill>
                <a:schemeClr val="tx1"/>
              </a:solidFill>
              <a:latin typeface="Calibri Light" panose="020F0302020204030204" pitchFamily="34" charset="0"/>
              <a:cs typeface="Calibri Light" panose="020F0302020204030204" pitchFamily="34" charset="0"/>
            </a:endParaRPr>
          </a:p>
          <a:p>
            <a:pPr algn="l"/>
            <a:r>
              <a:rPr lang="en-US" sz="4800" b="0" spc="300" dirty="0" smtClean="0">
                <a:solidFill>
                  <a:schemeClr val="tx1"/>
                </a:solidFill>
                <a:latin typeface="Calibri Light" panose="020F0302020204030204" pitchFamily="34" charset="0"/>
                <a:cs typeface="Calibri Light" panose="020F0302020204030204" pitchFamily="34" charset="0"/>
              </a:rPr>
              <a:t>Some </a:t>
            </a:r>
            <a:r>
              <a:rPr lang="en-US" sz="4800" b="0" spc="300" dirty="0">
                <a:solidFill>
                  <a:schemeClr val="tx1"/>
                </a:solidFill>
                <a:latin typeface="Calibri Light" panose="020F0302020204030204" pitchFamily="34" charset="0"/>
                <a:cs typeface="Calibri Light" panose="020F0302020204030204" pitchFamily="34" charset="0"/>
              </a:rPr>
              <a:t>of its derived classes are</a:t>
            </a:r>
            <a:r>
              <a:rPr lang="en-US" sz="4800" b="0" spc="300" dirty="0" smtClean="0">
                <a:solidFill>
                  <a:schemeClr val="tx1"/>
                </a:solidFill>
                <a:latin typeface="Calibri Light" panose="020F0302020204030204" pitchFamily="34" charset="0"/>
                <a:cs typeface="Calibri Light" panose="020F0302020204030204" pitchFamily="34" charset="0"/>
              </a:rPr>
              <a:t>:</a:t>
            </a:r>
            <a:r>
              <a:rPr lang="en-US" sz="4800" b="0" spc="300" dirty="0">
                <a:solidFill>
                  <a:schemeClr val="tx1"/>
                </a:solidFill>
                <a:latin typeface="Calibri Light" panose="020F0302020204030204" pitchFamily="34" charset="0"/>
                <a:cs typeface="Calibri Light" panose="020F0302020204030204" pitchFamily="34" charset="0"/>
              </a:rPr>
              <a:t>		</a:t>
            </a:r>
            <a:endParaRPr lang="en-US" sz="4800" b="0" spc="300" dirty="0" smtClean="0">
              <a:solidFill>
                <a:schemeClr val="tx1"/>
              </a:solidFill>
              <a:latin typeface="Calibri Light" panose="020F0302020204030204" pitchFamily="34" charset="0"/>
              <a:cs typeface="Calibri Light" panose="020F0302020204030204" pitchFamily="34" charset="0"/>
            </a:endParaRPr>
          </a:p>
          <a:p>
            <a:pPr algn="l"/>
            <a:r>
              <a:rPr lang="en-US" sz="4800" b="0" spc="300" dirty="0">
                <a:solidFill>
                  <a:schemeClr val="tx1"/>
                </a:solidFill>
                <a:latin typeface="Calibri Light" panose="020F0302020204030204" pitchFamily="34" charset="0"/>
                <a:cs typeface="Calibri Light" panose="020F0302020204030204" pitchFamily="34" charset="0"/>
              </a:rPr>
              <a:t>	</a:t>
            </a:r>
            <a:r>
              <a:rPr lang="en-US" sz="4800" b="0" spc="300" dirty="0" smtClean="0">
                <a:solidFill>
                  <a:schemeClr val="tx1"/>
                </a:solidFill>
                <a:latin typeface="Calibri Light" panose="020F0302020204030204" pitchFamily="34" charset="0"/>
                <a:cs typeface="Calibri Light" panose="020F0302020204030204" pitchFamily="34" charset="0"/>
              </a:rPr>
              <a:t>	</a:t>
            </a:r>
            <a:r>
              <a:rPr lang="en-US" sz="4800" spc="300" dirty="0" smtClean="0">
                <a:solidFill>
                  <a:schemeClr val="tx1"/>
                </a:solidFill>
                <a:latin typeface="Calibri Light" panose="020F0302020204030204" pitchFamily="34" charset="0"/>
                <a:cs typeface="Calibri Light" panose="020F0302020204030204" pitchFamily="34" charset="0"/>
              </a:rPr>
              <a:t>FileStream </a:t>
            </a:r>
          </a:p>
          <a:p>
            <a:pPr algn="l"/>
            <a:r>
              <a:rPr lang="en-US" sz="4800" spc="300" dirty="0">
                <a:solidFill>
                  <a:schemeClr val="tx1"/>
                </a:solidFill>
                <a:latin typeface="Calibri Light" panose="020F0302020204030204" pitchFamily="34" charset="0"/>
                <a:cs typeface="Calibri Light" panose="020F0302020204030204" pitchFamily="34" charset="0"/>
              </a:rPr>
              <a:t>	</a:t>
            </a:r>
            <a:r>
              <a:rPr lang="en-US" sz="4800" spc="300" dirty="0" smtClean="0">
                <a:solidFill>
                  <a:schemeClr val="tx1"/>
                </a:solidFill>
                <a:latin typeface="Calibri Light" panose="020F0302020204030204" pitchFamily="34" charset="0"/>
                <a:cs typeface="Calibri Light" panose="020F0302020204030204" pitchFamily="34" charset="0"/>
              </a:rPr>
              <a:t>	</a:t>
            </a:r>
            <a:r>
              <a:rPr lang="en-US" sz="4800" spc="300" dirty="0" err="1" smtClean="0">
                <a:solidFill>
                  <a:schemeClr val="tx1"/>
                </a:solidFill>
                <a:latin typeface="Calibri Light" panose="020F0302020204030204" pitchFamily="34" charset="0"/>
                <a:cs typeface="Calibri Light" panose="020F0302020204030204" pitchFamily="34" charset="0"/>
              </a:rPr>
              <a:t>MemoryStream</a:t>
            </a:r>
            <a:endParaRPr lang="en-US" sz="4800" spc="300" dirty="0">
              <a:solidFill>
                <a:schemeClr val="tx1"/>
              </a:solidFill>
              <a:latin typeface="Calibri Light" panose="020F0302020204030204" pitchFamily="34" charset="0"/>
              <a:cs typeface="Calibri Light" panose="020F0302020204030204" pitchFamily="34" charset="0"/>
            </a:endParaRPr>
          </a:p>
          <a:p>
            <a:pPr algn="l"/>
            <a:r>
              <a:rPr lang="en-US" sz="4800" spc="300" dirty="0">
                <a:solidFill>
                  <a:schemeClr val="tx1"/>
                </a:solidFill>
                <a:latin typeface="Calibri Light" panose="020F0302020204030204" pitchFamily="34" charset="0"/>
                <a:cs typeface="Calibri Light" panose="020F0302020204030204" pitchFamily="34" charset="0"/>
              </a:rPr>
              <a:t>		</a:t>
            </a:r>
            <a:r>
              <a:rPr lang="en-US" sz="4800" spc="300" dirty="0" err="1" smtClean="0">
                <a:solidFill>
                  <a:schemeClr val="tx1"/>
                </a:solidFill>
                <a:latin typeface="Calibri Light" panose="020F0302020204030204" pitchFamily="34" charset="0"/>
                <a:cs typeface="Calibri Light" panose="020F0302020204030204" pitchFamily="34" charset="0"/>
              </a:rPr>
              <a:t>BufferedStream</a:t>
            </a:r>
            <a:endParaRPr lang="en-US" sz="4800" spc="300" dirty="0">
              <a:solidFill>
                <a:schemeClr val="tx1"/>
              </a:solidFill>
              <a:latin typeface="Calibri Light" panose="020F0302020204030204" pitchFamily="34" charset="0"/>
              <a:cs typeface="Calibri Light" panose="020F0302020204030204" pitchFamily="34" charset="0"/>
            </a:endParaRPr>
          </a:p>
          <a:p>
            <a:pPr algn="l"/>
            <a:r>
              <a:rPr lang="en-US" sz="4800" spc="300" dirty="0">
                <a:solidFill>
                  <a:schemeClr val="tx1"/>
                </a:solidFill>
                <a:latin typeface="Calibri Light" panose="020F0302020204030204" pitchFamily="34" charset="0"/>
                <a:cs typeface="Calibri Light" panose="020F0302020204030204" pitchFamily="34" charset="0"/>
              </a:rPr>
              <a:t>		</a:t>
            </a:r>
            <a:r>
              <a:rPr lang="en-US" sz="4800" spc="300" dirty="0" err="1">
                <a:solidFill>
                  <a:schemeClr val="tx1"/>
                </a:solidFill>
                <a:latin typeface="Calibri Light" panose="020F0302020204030204" pitchFamily="34" charset="0"/>
                <a:cs typeface="Calibri Light" panose="020F0302020204030204" pitchFamily="34" charset="0"/>
              </a:rPr>
              <a:t>NetworkStream</a:t>
            </a:r>
            <a:endParaRPr lang="en-US" sz="4800" spc="300" dirty="0">
              <a:solidFill>
                <a:schemeClr val="tx1"/>
              </a:solidFill>
              <a:latin typeface="Calibri Light" panose="020F0302020204030204" pitchFamily="34" charset="0"/>
              <a:cs typeface="Calibri Light" panose="020F0302020204030204" pitchFamily="34" charset="0"/>
            </a:endParaRPr>
          </a:p>
          <a:p>
            <a:pPr algn="l"/>
            <a:r>
              <a:rPr lang="en-US" sz="4800" spc="300" dirty="0">
                <a:solidFill>
                  <a:schemeClr val="tx1"/>
                </a:solidFill>
                <a:latin typeface="Calibri Light" panose="020F0302020204030204" pitchFamily="34" charset="0"/>
                <a:cs typeface="Calibri Light" panose="020F0302020204030204" pitchFamily="34" charset="0"/>
              </a:rPr>
              <a:t>		</a:t>
            </a:r>
            <a:r>
              <a:rPr lang="en-US" sz="4800" spc="300" dirty="0" err="1">
                <a:solidFill>
                  <a:schemeClr val="tx1"/>
                </a:solidFill>
                <a:latin typeface="Calibri Light" panose="020F0302020204030204" pitchFamily="34" charset="0"/>
                <a:cs typeface="Calibri Light" panose="020F0302020204030204" pitchFamily="34" charset="0"/>
              </a:rPr>
              <a:t>CryptoStream</a:t>
            </a:r>
            <a:endParaRPr lang="en-US" sz="4800" spc="300"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27957668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7490" y="6047202"/>
            <a:ext cx="677429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File and I/O</a:t>
            </a:r>
            <a:endParaRPr lang="en-US" sz="9600" dirty="0">
              <a:solidFill>
                <a:schemeClr val="tx2"/>
              </a:solidFill>
            </a:endParaRPr>
          </a:p>
        </p:txBody>
      </p:sp>
      <p:sp>
        <p:nvSpPr>
          <p:cNvPr id="6" name="Rectangle 5"/>
          <p:cNvSpPr/>
          <p:nvPr/>
        </p:nvSpPr>
        <p:spPr>
          <a:xfrm>
            <a:off x="3510681" y="1042306"/>
            <a:ext cx="4903907" cy="1200329"/>
          </a:xfrm>
          <a:prstGeom prst="rect">
            <a:avLst/>
          </a:prstGeom>
        </p:spPr>
        <p:txBody>
          <a:bodyPr wrap="none">
            <a:spAutoFit/>
          </a:bodyPr>
          <a:lstStyle/>
          <a:p>
            <a:pPr algn="l"/>
            <a:r>
              <a:rPr lang="en-US" sz="7200" dirty="0" smtClean="0"/>
              <a:t>FileStream</a:t>
            </a:r>
            <a:endParaRPr lang="en-US" sz="7200" dirty="0">
              <a:latin typeface="+mn-lt"/>
              <a:cs typeface="Courier New" panose="02070309020205020404" pitchFamily="49" charset="0"/>
            </a:endParaRPr>
          </a:p>
        </p:txBody>
      </p:sp>
      <p:sp>
        <p:nvSpPr>
          <p:cNvPr id="4" name="Rectangle 3"/>
          <p:cNvSpPr/>
          <p:nvPr/>
        </p:nvSpPr>
        <p:spPr>
          <a:xfrm>
            <a:off x="3510679" y="3470855"/>
            <a:ext cx="20873319" cy="4247317"/>
          </a:xfrm>
          <a:prstGeom prst="rect">
            <a:avLst/>
          </a:prstGeom>
        </p:spPr>
        <p:txBody>
          <a:bodyPr wrap="square">
            <a:spAutoFit/>
          </a:bodyPr>
          <a:lstStyle/>
          <a:p>
            <a:pPr algn="l"/>
            <a:r>
              <a:rPr lang="en-US" sz="5400" b="0" spc="300" dirty="0">
                <a:solidFill>
                  <a:schemeClr val="tx1"/>
                </a:solidFill>
                <a:latin typeface="Consolas" panose="020B0609020204030204" pitchFamily="49" charset="0"/>
                <a:cs typeface="Calibri Light" panose="020F0302020204030204" pitchFamily="34" charset="0"/>
              </a:rPr>
              <a:t>FileStream &lt;object_name&gt; = </a:t>
            </a:r>
            <a:endParaRPr lang="en-US" sz="5400" b="0" spc="300" dirty="0" smtClean="0">
              <a:solidFill>
                <a:schemeClr val="tx1"/>
              </a:solidFill>
              <a:latin typeface="Consolas" panose="020B0609020204030204" pitchFamily="49" charset="0"/>
              <a:cs typeface="Calibri Light" panose="020F0302020204030204" pitchFamily="34" charset="0"/>
            </a:endParaRPr>
          </a:p>
          <a:p>
            <a:pPr algn="l"/>
            <a:r>
              <a:rPr lang="en-US" sz="5400" b="0" spc="300" dirty="0" smtClean="0">
                <a:solidFill>
                  <a:schemeClr val="tx1"/>
                </a:solidFill>
                <a:latin typeface="Consolas" panose="020B0609020204030204" pitchFamily="49" charset="0"/>
                <a:cs typeface="Calibri Light" panose="020F0302020204030204" pitchFamily="34" charset="0"/>
              </a:rPr>
              <a:t>new </a:t>
            </a:r>
            <a:r>
              <a:rPr lang="en-US" sz="5400" b="0" spc="300" dirty="0">
                <a:solidFill>
                  <a:schemeClr val="tx1"/>
                </a:solidFill>
                <a:latin typeface="Consolas" panose="020B0609020204030204" pitchFamily="49" charset="0"/>
                <a:cs typeface="Calibri Light" panose="020F0302020204030204" pitchFamily="34" charset="0"/>
              </a:rPr>
              <a:t>FileStream( </a:t>
            </a:r>
            <a:r>
              <a:rPr lang="en-US" sz="5400" spc="300" dirty="0">
                <a:solidFill>
                  <a:schemeClr val="accent1">
                    <a:lumMod val="75000"/>
                  </a:schemeClr>
                </a:solidFill>
                <a:latin typeface="Consolas" panose="020B0609020204030204" pitchFamily="49" charset="0"/>
                <a:cs typeface="Calibri Light" panose="020F0302020204030204" pitchFamily="34" charset="0"/>
              </a:rPr>
              <a:t>&lt;file_name&gt;</a:t>
            </a:r>
            <a:r>
              <a:rPr lang="en-US" sz="5400" b="0" spc="300" dirty="0">
                <a:solidFill>
                  <a:schemeClr val="tx1"/>
                </a:solidFill>
                <a:latin typeface="Consolas" panose="020B0609020204030204" pitchFamily="49" charset="0"/>
                <a:cs typeface="Calibri Light" panose="020F0302020204030204" pitchFamily="34" charset="0"/>
              </a:rPr>
              <a:t>, &lt;FileMode Enumerator&gt;, &lt;FileAccess Enumerator&gt;, &lt;FileShare Enumerator&gt;);</a:t>
            </a:r>
            <a:br>
              <a:rPr lang="en-US" sz="5400" b="0" spc="300" dirty="0">
                <a:solidFill>
                  <a:schemeClr val="tx1"/>
                </a:solidFill>
                <a:latin typeface="Consolas" panose="020B0609020204030204" pitchFamily="49" charset="0"/>
                <a:cs typeface="Calibri Light" panose="020F0302020204030204" pitchFamily="34" charset="0"/>
              </a:rPr>
            </a:br>
            <a:endParaRPr lang="en-US" sz="5400" b="0" spc="300" dirty="0">
              <a:solidFill>
                <a:schemeClr val="tx1"/>
              </a:solidFill>
              <a:latin typeface="Consolas" panose="020B0609020204030204" pitchFamily="49" charset="0"/>
              <a:cs typeface="Calibri Light" panose="020F0302020204030204" pitchFamily="34" charset="0"/>
            </a:endParaRPr>
          </a:p>
        </p:txBody>
      </p:sp>
      <p:sp>
        <p:nvSpPr>
          <p:cNvPr id="3" name="TextBox 2"/>
          <p:cNvSpPr txBox="1"/>
          <p:nvPr/>
        </p:nvSpPr>
        <p:spPr>
          <a:xfrm>
            <a:off x="9229725" y="8388276"/>
            <a:ext cx="6057900" cy="1067599"/>
          </a:xfrm>
          <a:prstGeom prst="rect">
            <a:avLst/>
          </a:prstGeom>
          <a:solidFill>
            <a:schemeClr val="accent1">
              <a:lumMod val="75000"/>
            </a:schemeClr>
          </a:solidFill>
          <a:ln/>
        </p:spPr>
        <p:style>
          <a:lnRef idx="3">
            <a:schemeClr val="lt1"/>
          </a:lnRef>
          <a:fillRef idx="1">
            <a:schemeClr val="accent2"/>
          </a:fillRef>
          <a:effectRef idx="1">
            <a:schemeClr val="accent2"/>
          </a:effectRef>
          <a:fontRef idx="minor">
            <a:schemeClr val="lt1"/>
          </a:fontRef>
        </p:style>
        <p:txBody>
          <a:bodyPr rot="0" spcFirstLastPara="1" vertOverflow="overflow" horzOverflow="overflow" vert="horz" wrap="square" lIns="71437" tIns="71437" rIns="71437" bIns="71437" numCol="1" spcCol="38100" rtlCol="0" anchor="ctr">
            <a:spAutoFit/>
          </a:bodyPr>
          <a:lstStyle/>
          <a:p>
            <a:pPr marL="0" marR="0" indent="0" defTabSz="821531" rtl="0" fontAlgn="auto" latinLnBrk="0" hangingPunct="0">
              <a:lnSpc>
                <a:spcPct val="100000"/>
              </a:lnSpc>
              <a:spcBef>
                <a:spcPts val="0"/>
              </a:spcBef>
              <a:spcAft>
                <a:spcPts val="0"/>
              </a:spcAft>
              <a:buClrTx/>
              <a:buSzTx/>
              <a:buFontTx/>
              <a:buNone/>
              <a:tabLst/>
            </a:pPr>
            <a:r>
              <a:rPr kumimoji="0" lang="en-US" sz="6000" b="1" i="0" u="none" strike="noStrike" cap="none" spc="0" normalizeH="0" baseline="0" dirty="0" smtClean="0">
                <a:ln>
                  <a:noFill/>
                </a:ln>
                <a:solidFill>
                  <a:schemeClr val="bg1"/>
                </a:solidFill>
                <a:effectLst/>
                <a:uFillTx/>
                <a:latin typeface="Calibri Light" panose="020F0302020204030204" pitchFamily="34" charset="0"/>
                <a:cs typeface="Calibri Light" panose="020F0302020204030204" pitchFamily="34" charset="0"/>
                <a:sym typeface="Helvetica Neue"/>
              </a:rPr>
              <a:t>Name of the file</a:t>
            </a:r>
            <a:endParaRPr kumimoji="0" lang="en-US" sz="6000" b="1" i="0" u="none" strike="noStrike" cap="none" spc="0" normalizeH="0" baseline="0" dirty="0">
              <a:ln>
                <a:noFill/>
              </a:ln>
              <a:solidFill>
                <a:schemeClr val="bg1"/>
              </a:solidFill>
              <a:effectLst/>
              <a:uFillTx/>
              <a:latin typeface="Calibri Light" panose="020F0302020204030204" pitchFamily="34" charset="0"/>
              <a:cs typeface="Calibri Light" panose="020F0302020204030204" pitchFamily="34" charset="0"/>
              <a:sym typeface="Helvetica Neue"/>
            </a:endParaRPr>
          </a:p>
        </p:txBody>
      </p:sp>
      <p:cxnSp>
        <p:nvCxnSpPr>
          <p:cNvPr id="7" name="Straight Arrow Connector 6"/>
          <p:cNvCxnSpPr/>
          <p:nvPr/>
        </p:nvCxnSpPr>
        <p:spPr>
          <a:xfrm>
            <a:off x="12258675" y="5057775"/>
            <a:ext cx="0" cy="3114675"/>
          </a:xfrm>
          <a:prstGeom prst="straightConnector1">
            <a:avLst/>
          </a:prstGeom>
          <a:noFill/>
          <a:ln w="47625" cap="flat">
            <a:solidFill>
              <a:srgbClr val="000000"/>
            </a:solidFill>
            <a:prstDash val="solid"/>
            <a:miter lim="400000"/>
            <a:tailEnd type="triangle" w="lg" len="lg"/>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11573844"/>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7490" y="6047202"/>
            <a:ext cx="677429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File and I/O</a:t>
            </a:r>
            <a:endParaRPr lang="en-US" sz="9600" dirty="0">
              <a:solidFill>
                <a:schemeClr val="tx2"/>
              </a:solidFill>
            </a:endParaRPr>
          </a:p>
        </p:txBody>
      </p:sp>
      <p:sp>
        <p:nvSpPr>
          <p:cNvPr id="6" name="Rectangle 5"/>
          <p:cNvSpPr/>
          <p:nvPr/>
        </p:nvSpPr>
        <p:spPr>
          <a:xfrm>
            <a:off x="3510681" y="1042306"/>
            <a:ext cx="4903907" cy="1200329"/>
          </a:xfrm>
          <a:prstGeom prst="rect">
            <a:avLst/>
          </a:prstGeom>
        </p:spPr>
        <p:txBody>
          <a:bodyPr wrap="none">
            <a:spAutoFit/>
          </a:bodyPr>
          <a:lstStyle/>
          <a:p>
            <a:pPr algn="l"/>
            <a:r>
              <a:rPr lang="en-US" sz="7200" dirty="0" smtClean="0"/>
              <a:t>FileStream</a:t>
            </a:r>
            <a:endParaRPr lang="en-US" sz="7200" dirty="0">
              <a:latin typeface="+mn-lt"/>
              <a:cs typeface="Courier New" panose="02070309020205020404" pitchFamily="49" charset="0"/>
            </a:endParaRPr>
          </a:p>
        </p:txBody>
      </p:sp>
      <p:sp>
        <p:nvSpPr>
          <p:cNvPr id="4" name="Rectangle 3"/>
          <p:cNvSpPr/>
          <p:nvPr/>
        </p:nvSpPr>
        <p:spPr>
          <a:xfrm>
            <a:off x="3510679" y="3470855"/>
            <a:ext cx="20873319" cy="4247317"/>
          </a:xfrm>
          <a:prstGeom prst="rect">
            <a:avLst/>
          </a:prstGeom>
        </p:spPr>
        <p:txBody>
          <a:bodyPr wrap="square">
            <a:spAutoFit/>
          </a:bodyPr>
          <a:lstStyle/>
          <a:p>
            <a:pPr algn="l"/>
            <a:r>
              <a:rPr lang="en-US" sz="5400" b="0" spc="300" dirty="0">
                <a:solidFill>
                  <a:schemeClr val="tx1"/>
                </a:solidFill>
                <a:latin typeface="Consolas" panose="020B0609020204030204" pitchFamily="49" charset="0"/>
                <a:cs typeface="Calibri Light" panose="020F0302020204030204" pitchFamily="34" charset="0"/>
              </a:rPr>
              <a:t>FileStream &lt;object_name&gt; = </a:t>
            </a:r>
            <a:endParaRPr lang="en-US" sz="5400" b="0" spc="300" dirty="0" smtClean="0">
              <a:solidFill>
                <a:schemeClr val="tx1"/>
              </a:solidFill>
              <a:latin typeface="Consolas" panose="020B0609020204030204" pitchFamily="49" charset="0"/>
              <a:cs typeface="Calibri Light" panose="020F0302020204030204" pitchFamily="34" charset="0"/>
            </a:endParaRPr>
          </a:p>
          <a:p>
            <a:pPr algn="l"/>
            <a:r>
              <a:rPr lang="en-US" sz="5400" b="0" spc="300" dirty="0" smtClean="0">
                <a:solidFill>
                  <a:schemeClr val="tx1"/>
                </a:solidFill>
                <a:latin typeface="Consolas" panose="020B0609020204030204" pitchFamily="49" charset="0"/>
                <a:cs typeface="Calibri Light" panose="020F0302020204030204" pitchFamily="34" charset="0"/>
              </a:rPr>
              <a:t>new </a:t>
            </a:r>
            <a:r>
              <a:rPr lang="en-US" sz="5400" b="0" spc="300" dirty="0">
                <a:solidFill>
                  <a:schemeClr val="tx1"/>
                </a:solidFill>
                <a:latin typeface="Consolas" panose="020B0609020204030204" pitchFamily="49" charset="0"/>
                <a:cs typeface="Calibri Light" panose="020F0302020204030204" pitchFamily="34" charset="0"/>
              </a:rPr>
              <a:t>FileStream( &lt;file_name&gt;, </a:t>
            </a:r>
            <a:r>
              <a:rPr lang="en-US" sz="5400" spc="300" dirty="0">
                <a:solidFill>
                  <a:schemeClr val="accent1">
                    <a:lumMod val="75000"/>
                  </a:schemeClr>
                </a:solidFill>
                <a:latin typeface="Consolas" panose="020B0609020204030204" pitchFamily="49" charset="0"/>
                <a:cs typeface="Calibri Light" panose="020F0302020204030204" pitchFamily="34" charset="0"/>
              </a:rPr>
              <a:t>&lt;FileMode Enumerator</a:t>
            </a:r>
            <a:r>
              <a:rPr lang="en-US" sz="5400" b="0" spc="300" dirty="0">
                <a:solidFill>
                  <a:schemeClr val="tx1"/>
                </a:solidFill>
                <a:latin typeface="Consolas" panose="020B0609020204030204" pitchFamily="49" charset="0"/>
                <a:cs typeface="Calibri Light" panose="020F0302020204030204" pitchFamily="34" charset="0"/>
              </a:rPr>
              <a:t>&gt;, &lt;FileAccess Enumerator&gt;, &lt;FileShare Enumerator&gt;);</a:t>
            </a:r>
            <a:br>
              <a:rPr lang="en-US" sz="5400" b="0" spc="300" dirty="0">
                <a:solidFill>
                  <a:schemeClr val="tx1"/>
                </a:solidFill>
                <a:latin typeface="Consolas" panose="020B0609020204030204" pitchFamily="49" charset="0"/>
                <a:cs typeface="Calibri Light" panose="020F0302020204030204" pitchFamily="34" charset="0"/>
              </a:rPr>
            </a:br>
            <a:endParaRPr lang="en-US" sz="5400" b="0" spc="300" dirty="0">
              <a:solidFill>
                <a:schemeClr val="tx1"/>
              </a:solidFill>
              <a:latin typeface="Consolas" panose="020B0609020204030204" pitchFamily="49" charset="0"/>
              <a:cs typeface="Calibri Light" panose="020F0302020204030204" pitchFamily="34" charset="0"/>
            </a:endParaRPr>
          </a:p>
        </p:txBody>
      </p:sp>
      <p:cxnSp>
        <p:nvCxnSpPr>
          <p:cNvPr id="7" name="Straight Arrow Connector 6"/>
          <p:cNvCxnSpPr/>
          <p:nvPr/>
        </p:nvCxnSpPr>
        <p:spPr>
          <a:xfrm>
            <a:off x="18246520" y="5057775"/>
            <a:ext cx="0" cy="2660397"/>
          </a:xfrm>
          <a:prstGeom prst="straightConnector1">
            <a:avLst/>
          </a:prstGeom>
          <a:noFill/>
          <a:ln w="47625" cap="flat">
            <a:solidFill>
              <a:srgbClr val="000000"/>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2" name="Rounded Rectangle 1"/>
          <p:cNvSpPr/>
          <p:nvPr/>
        </p:nvSpPr>
        <p:spPr>
          <a:xfrm>
            <a:off x="3510679" y="7718172"/>
            <a:ext cx="5903855" cy="5618559"/>
          </a:xfrm>
          <a:prstGeom prst="round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5400" b="0" dirty="0" smtClean="0">
                <a:latin typeface="Segoe UI" panose="020B0502040204020203" pitchFamily="34" charset="0"/>
              </a:rPr>
              <a:t>Append</a:t>
            </a:r>
          </a:p>
          <a:p>
            <a:r>
              <a:rPr lang="en-US" sz="5400" b="0" dirty="0" smtClean="0">
                <a:solidFill>
                  <a:schemeClr val="bg2">
                    <a:lumMod val="75000"/>
                  </a:schemeClr>
                </a:solidFill>
              </a:rPr>
              <a:t>Create</a:t>
            </a:r>
          </a:p>
          <a:p>
            <a:r>
              <a:rPr lang="en-US" sz="5400" b="0" dirty="0" smtClean="0">
                <a:solidFill>
                  <a:schemeClr val="bg2">
                    <a:lumMod val="75000"/>
                  </a:schemeClr>
                </a:solidFill>
              </a:rPr>
              <a:t>CreateNew</a:t>
            </a:r>
          </a:p>
          <a:p>
            <a:r>
              <a:rPr lang="en-US" sz="5400" b="0" dirty="0" smtClean="0">
                <a:solidFill>
                  <a:schemeClr val="bg2">
                    <a:lumMod val="75000"/>
                  </a:schemeClr>
                </a:solidFill>
              </a:rPr>
              <a:t>Open</a:t>
            </a:r>
          </a:p>
          <a:p>
            <a:r>
              <a:rPr lang="en-US" sz="5400" b="0" dirty="0">
                <a:solidFill>
                  <a:schemeClr val="bg2">
                    <a:lumMod val="75000"/>
                  </a:schemeClr>
                </a:solidFill>
              </a:rPr>
              <a:t>OpenOrCreate</a:t>
            </a:r>
            <a:endParaRPr lang="en-US" sz="5400" b="0" dirty="0" smtClean="0">
              <a:solidFill>
                <a:schemeClr val="bg2">
                  <a:lumMod val="75000"/>
                </a:schemeClr>
              </a:solidFill>
            </a:endParaRPr>
          </a:p>
          <a:p>
            <a:r>
              <a:rPr lang="en-US" sz="5400" b="0" dirty="0" smtClean="0">
                <a:solidFill>
                  <a:schemeClr val="bg2">
                    <a:lumMod val="75000"/>
                  </a:schemeClr>
                </a:solidFill>
              </a:rPr>
              <a:t>Truncate</a:t>
            </a: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a:xfrm>
            <a:off x="10002636" y="7762875"/>
            <a:ext cx="14096229" cy="4699159"/>
          </a:xfrm>
          <a:prstGeom prst="roundRect">
            <a:avLst/>
          </a:prstGeom>
          <a:solidFill>
            <a:schemeClr val="bg1">
              <a:lumMod val="9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marL="685800" indent="-685800" algn="l">
              <a:buFont typeface="Arial" panose="020B0604020202020204" pitchFamily="34" charset="0"/>
              <a:buChar char="•"/>
            </a:pPr>
            <a:r>
              <a:rPr lang="en-US" sz="5400" b="0" dirty="0" smtClean="0">
                <a:solidFill>
                  <a:sysClr val="windowText" lastClr="000000"/>
                </a:solidFill>
                <a:latin typeface="Calibri Light" panose="020F0302020204030204" pitchFamily="34" charset="0"/>
                <a:cs typeface="Calibri Light" panose="020F0302020204030204" pitchFamily="34" charset="0"/>
              </a:rPr>
              <a:t>Opens </a:t>
            </a:r>
            <a:r>
              <a:rPr lang="en-US" sz="5400" b="0" dirty="0">
                <a:solidFill>
                  <a:sysClr val="windowText" lastClr="000000"/>
                </a:solidFill>
                <a:latin typeface="Calibri Light" panose="020F0302020204030204" pitchFamily="34" charset="0"/>
                <a:cs typeface="Calibri Light" panose="020F0302020204030204" pitchFamily="34" charset="0"/>
              </a:rPr>
              <a:t>the file if it exists and seeks to the end of the file, or creates a new file. </a:t>
            </a:r>
            <a:endParaRPr lang="en-US" sz="5400" b="0" dirty="0" smtClean="0">
              <a:solidFill>
                <a:sysClr val="windowText" lastClr="000000"/>
              </a:solidFill>
              <a:latin typeface="Calibri Light" panose="020F0302020204030204" pitchFamily="34" charset="0"/>
              <a:cs typeface="Calibri Light" panose="020F0302020204030204" pitchFamily="34" charset="0"/>
            </a:endParaRPr>
          </a:p>
          <a:p>
            <a:pPr marL="685800" indent="-685800" algn="l">
              <a:buFont typeface="Arial" panose="020B0604020202020204" pitchFamily="34" charset="0"/>
              <a:buChar char="•"/>
            </a:pPr>
            <a:r>
              <a:rPr lang="en-US" sz="5400" b="0" dirty="0" smtClean="0">
                <a:solidFill>
                  <a:sysClr val="windowText" lastClr="000000"/>
                </a:solidFill>
                <a:latin typeface="Calibri Light" panose="020F0302020204030204" pitchFamily="34" charset="0"/>
                <a:cs typeface="Calibri Light" panose="020F0302020204030204" pitchFamily="34" charset="0"/>
              </a:rPr>
              <a:t>This </a:t>
            </a:r>
            <a:r>
              <a:rPr lang="en-US" sz="5400" b="0" dirty="0">
                <a:solidFill>
                  <a:sysClr val="windowText" lastClr="000000"/>
                </a:solidFill>
                <a:latin typeface="Calibri Light" panose="020F0302020204030204" pitchFamily="34" charset="0"/>
                <a:cs typeface="Calibri Light" panose="020F0302020204030204" pitchFamily="34" charset="0"/>
              </a:rPr>
              <a:t>requires Append </a:t>
            </a:r>
            <a:r>
              <a:rPr lang="en-US" sz="5400" b="0" dirty="0" smtClean="0">
                <a:solidFill>
                  <a:sysClr val="windowText" lastClr="000000"/>
                </a:solidFill>
                <a:latin typeface="Calibri Light" panose="020F0302020204030204" pitchFamily="34" charset="0"/>
                <a:cs typeface="Calibri Light" panose="020F0302020204030204" pitchFamily="34" charset="0"/>
              </a:rPr>
              <a:t>permission.</a:t>
            </a:r>
          </a:p>
          <a:p>
            <a:pPr marL="685800" indent="-685800" algn="l">
              <a:buFont typeface="Arial" panose="020B0604020202020204" pitchFamily="34" charset="0"/>
              <a:buChar char="•"/>
            </a:pPr>
            <a:r>
              <a:rPr lang="en-US" sz="5400" b="0" dirty="0" err="1" smtClean="0">
                <a:solidFill>
                  <a:sysClr val="windowText" lastClr="000000"/>
                </a:solidFill>
                <a:latin typeface="Calibri Light" panose="020F0302020204030204" pitchFamily="34" charset="0"/>
                <a:cs typeface="Calibri Light" panose="020F0302020204030204" pitchFamily="34" charset="0"/>
              </a:rPr>
              <a:t>FileMode.Append</a:t>
            </a:r>
            <a:r>
              <a:rPr lang="en-US" sz="5400" b="0" dirty="0" smtClean="0">
                <a:solidFill>
                  <a:sysClr val="windowText" lastClr="000000"/>
                </a:solidFill>
                <a:latin typeface="Calibri Light" panose="020F0302020204030204" pitchFamily="34" charset="0"/>
                <a:cs typeface="Calibri Light" panose="020F0302020204030204" pitchFamily="34" charset="0"/>
              </a:rPr>
              <a:t> </a:t>
            </a:r>
            <a:r>
              <a:rPr lang="en-US" sz="5400" b="0" dirty="0">
                <a:solidFill>
                  <a:sysClr val="windowText" lastClr="000000"/>
                </a:solidFill>
                <a:latin typeface="Calibri Light" panose="020F0302020204030204" pitchFamily="34" charset="0"/>
                <a:cs typeface="Calibri Light" panose="020F0302020204030204" pitchFamily="34" charset="0"/>
              </a:rPr>
              <a:t>can be used only in conjunction with </a:t>
            </a:r>
            <a:r>
              <a:rPr lang="en-US" sz="5400" b="0" dirty="0" err="1">
                <a:solidFill>
                  <a:sysClr val="windowText" lastClr="000000"/>
                </a:solidFill>
                <a:latin typeface="Calibri Light" panose="020F0302020204030204" pitchFamily="34" charset="0"/>
                <a:cs typeface="Calibri Light" panose="020F0302020204030204" pitchFamily="34" charset="0"/>
              </a:rPr>
              <a:t>FileAccess.Write</a:t>
            </a:r>
            <a:r>
              <a:rPr lang="en-US" sz="5400" b="0" dirty="0">
                <a:solidFill>
                  <a:sysClr val="windowText" lastClr="000000"/>
                </a:solidFill>
                <a:latin typeface="Calibri Light" panose="020F0302020204030204" pitchFamily="34" charset="0"/>
                <a:cs typeface="Calibri Light" panose="020F0302020204030204" pitchFamily="34" charset="0"/>
              </a:rPr>
              <a:t>.</a:t>
            </a:r>
            <a:endParaRPr lang="en-US" sz="5400" b="0" dirty="0" smtClean="0">
              <a:solidFill>
                <a:sysClr val="windowText" lastClr="000000"/>
              </a:solidFill>
              <a:latin typeface="Calibri Light" panose="020F0302020204030204" pitchFamily="34" charset="0"/>
              <a:cs typeface="Calibri Light" panose="020F0302020204030204" pitchFamily="34" charset="0"/>
            </a:endParaRPr>
          </a:p>
        </p:txBody>
      </p:sp>
      <p:sp>
        <p:nvSpPr>
          <p:cNvPr id="11" name="TextBox 10"/>
          <p:cNvSpPr txBox="1"/>
          <p:nvPr/>
        </p:nvSpPr>
        <p:spPr>
          <a:xfrm>
            <a:off x="9414534" y="13175651"/>
            <a:ext cx="14969464" cy="4520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2000" b="0" i="1" dirty="0"/>
              <a:t>https://docs.microsoft.com/en-us/dotnet/api/system.io.filemode?redirectedfrom=MSDN&amp;view=netframework-4.7.2</a:t>
            </a:r>
            <a:endParaRPr kumimoji="0" lang="en-US" sz="2000" b="0" i="1"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79945609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7490" y="6047202"/>
            <a:ext cx="677429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File and I/O</a:t>
            </a:r>
            <a:endParaRPr lang="en-US" sz="9600" dirty="0">
              <a:solidFill>
                <a:schemeClr val="tx2"/>
              </a:solidFill>
            </a:endParaRPr>
          </a:p>
        </p:txBody>
      </p:sp>
      <p:sp>
        <p:nvSpPr>
          <p:cNvPr id="6" name="Rectangle 5"/>
          <p:cNvSpPr/>
          <p:nvPr/>
        </p:nvSpPr>
        <p:spPr>
          <a:xfrm>
            <a:off x="3510681" y="1042306"/>
            <a:ext cx="4903907" cy="1200329"/>
          </a:xfrm>
          <a:prstGeom prst="rect">
            <a:avLst/>
          </a:prstGeom>
        </p:spPr>
        <p:txBody>
          <a:bodyPr wrap="none">
            <a:spAutoFit/>
          </a:bodyPr>
          <a:lstStyle/>
          <a:p>
            <a:pPr algn="l"/>
            <a:r>
              <a:rPr lang="en-US" sz="7200" dirty="0" smtClean="0"/>
              <a:t>FileStream</a:t>
            </a:r>
            <a:endParaRPr lang="en-US" sz="7200" dirty="0">
              <a:latin typeface="+mn-lt"/>
              <a:cs typeface="Courier New" panose="02070309020205020404" pitchFamily="49" charset="0"/>
            </a:endParaRPr>
          </a:p>
        </p:txBody>
      </p:sp>
      <p:sp>
        <p:nvSpPr>
          <p:cNvPr id="4" name="Rectangle 3"/>
          <p:cNvSpPr/>
          <p:nvPr/>
        </p:nvSpPr>
        <p:spPr>
          <a:xfrm>
            <a:off x="3510679" y="3470855"/>
            <a:ext cx="20873319" cy="4247317"/>
          </a:xfrm>
          <a:prstGeom prst="rect">
            <a:avLst/>
          </a:prstGeom>
        </p:spPr>
        <p:txBody>
          <a:bodyPr wrap="square">
            <a:spAutoFit/>
          </a:bodyPr>
          <a:lstStyle/>
          <a:p>
            <a:pPr algn="l"/>
            <a:r>
              <a:rPr lang="en-US" sz="5400" b="0" spc="300" dirty="0">
                <a:solidFill>
                  <a:schemeClr val="tx1"/>
                </a:solidFill>
                <a:latin typeface="Consolas" panose="020B0609020204030204" pitchFamily="49" charset="0"/>
                <a:cs typeface="Calibri Light" panose="020F0302020204030204" pitchFamily="34" charset="0"/>
              </a:rPr>
              <a:t>FileStream &lt;object_name&gt; = </a:t>
            </a:r>
            <a:endParaRPr lang="en-US" sz="5400" b="0" spc="300" dirty="0" smtClean="0">
              <a:solidFill>
                <a:schemeClr val="tx1"/>
              </a:solidFill>
              <a:latin typeface="Consolas" panose="020B0609020204030204" pitchFamily="49" charset="0"/>
              <a:cs typeface="Calibri Light" panose="020F0302020204030204" pitchFamily="34" charset="0"/>
            </a:endParaRPr>
          </a:p>
          <a:p>
            <a:pPr algn="l"/>
            <a:r>
              <a:rPr lang="en-US" sz="5400" b="0" spc="300" dirty="0" smtClean="0">
                <a:solidFill>
                  <a:schemeClr val="tx1"/>
                </a:solidFill>
                <a:latin typeface="Consolas" panose="020B0609020204030204" pitchFamily="49" charset="0"/>
                <a:cs typeface="Calibri Light" panose="020F0302020204030204" pitchFamily="34" charset="0"/>
              </a:rPr>
              <a:t>new </a:t>
            </a:r>
            <a:r>
              <a:rPr lang="en-US" sz="5400" b="0" spc="300" dirty="0">
                <a:solidFill>
                  <a:schemeClr val="tx1"/>
                </a:solidFill>
                <a:latin typeface="Consolas" panose="020B0609020204030204" pitchFamily="49" charset="0"/>
                <a:cs typeface="Calibri Light" panose="020F0302020204030204" pitchFamily="34" charset="0"/>
              </a:rPr>
              <a:t>FileStream( &lt;file_name&gt;, </a:t>
            </a:r>
            <a:r>
              <a:rPr lang="en-US" sz="5400" spc="300" dirty="0">
                <a:solidFill>
                  <a:schemeClr val="accent1">
                    <a:lumMod val="75000"/>
                  </a:schemeClr>
                </a:solidFill>
                <a:latin typeface="Consolas" panose="020B0609020204030204" pitchFamily="49" charset="0"/>
                <a:cs typeface="Calibri Light" panose="020F0302020204030204" pitchFamily="34" charset="0"/>
              </a:rPr>
              <a:t>&lt;FileMode Enumerator</a:t>
            </a:r>
            <a:r>
              <a:rPr lang="en-US" sz="5400" b="0" spc="300" dirty="0">
                <a:solidFill>
                  <a:schemeClr val="tx1"/>
                </a:solidFill>
                <a:latin typeface="Consolas" panose="020B0609020204030204" pitchFamily="49" charset="0"/>
                <a:cs typeface="Calibri Light" panose="020F0302020204030204" pitchFamily="34" charset="0"/>
              </a:rPr>
              <a:t>&gt;, &lt;FileAccess Enumerator&gt;, &lt;FileShare Enumerator&gt;);</a:t>
            </a:r>
            <a:br>
              <a:rPr lang="en-US" sz="5400" b="0" spc="300" dirty="0">
                <a:solidFill>
                  <a:schemeClr val="tx1"/>
                </a:solidFill>
                <a:latin typeface="Consolas" panose="020B0609020204030204" pitchFamily="49" charset="0"/>
                <a:cs typeface="Calibri Light" panose="020F0302020204030204" pitchFamily="34" charset="0"/>
              </a:rPr>
            </a:br>
            <a:endParaRPr lang="en-US" sz="5400" b="0" spc="300" dirty="0">
              <a:solidFill>
                <a:schemeClr val="tx1"/>
              </a:solidFill>
              <a:latin typeface="Consolas" panose="020B0609020204030204" pitchFamily="49" charset="0"/>
              <a:cs typeface="Calibri Light" panose="020F0302020204030204" pitchFamily="34" charset="0"/>
            </a:endParaRPr>
          </a:p>
        </p:txBody>
      </p:sp>
      <p:cxnSp>
        <p:nvCxnSpPr>
          <p:cNvPr id="7" name="Straight Arrow Connector 6"/>
          <p:cNvCxnSpPr/>
          <p:nvPr/>
        </p:nvCxnSpPr>
        <p:spPr>
          <a:xfrm>
            <a:off x="18246520" y="5057775"/>
            <a:ext cx="0" cy="2660397"/>
          </a:xfrm>
          <a:prstGeom prst="straightConnector1">
            <a:avLst/>
          </a:prstGeom>
          <a:noFill/>
          <a:ln w="47625" cap="flat">
            <a:solidFill>
              <a:srgbClr val="000000"/>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2" name="Rounded Rectangle 1"/>
          <p:cNvSpPr/>
          <p:nvPr/>
        </p:nvSpPr>
        <p:spPr>
          <a:xfrm>
            <a:off x="3510679" y="7718172"/>
            <a:ext cx="5903855" cy="5618559"/>
          </a:xfrm>
          <a:prstGeom prst="round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5400" b="0" dirty="0">
                <a:solidFill>
                  <a:schemeClr val="bg2">
                    <a:lumMod val="75000"/>
                  </a:schemeClr>
                </a:solidFill>
              </a:rPr>
              <a:t>Append</a:t>
            </a:r>
          </a:p>
          <a:p>
            <a:r>
              <a:rPr lang="en-US" sz="5400" b="0" dirty="0" smtClean="0">
                <a:solidFill>
                  <a:schemeClr val="bg1"/>
                </a:solidFill>
              </a:rPr>
              <a:t>Create</a:t>
            </a:r>
          </a:p>
          <a:p>
            <a:r>
              <a:rPr lang="en-US" sz="5400" b="0" dirty="0" smtClean="0">
                <a:solidFill>
                  <a:schemeClr val="bg2">
                    <a:lumMod val="75000"/>
                  </a:schemeClr>
                </a:solidFill>
              </a:rPr>
              <a:t>CreateNew</a:t>
            </a:r>
          </a:p>
          <a:p>
            <a:r>
              <a:rPr lang="en-US" sz="5400" b="0" dirty="0" smtClean="0">
                <a:solidFill>
                  <a:schemeClr val="bg2">
                    <a:lumMod val="75000"/>
                  </a:schemeClr>
                </a:solidFill>
              </a:rPr>
              <a:t>Open</a:t>
            </a:r>
          </a:p>
          <a:p>
            <a:r>
              <a:rPr lang="en-US" sz="5400" b="0" dirty="0">
                <a:solidFill>
                  <a:schemeClr val="bg2">
                    <a:lumMod val="75000"/>
                  </a:schemeClr>
                </a:solidFill>
              </a:rPr>
              <a:t>OpenOrCreate</a:t>
            </a:r>
            <a:endParaRPr lang="en-US" sz="5400" b="0" dirty="0" smtClean="0">
              <a:solidFill>
                <a:schemeClr val="bg2">
                  <a:lumMod val="75000"/>
                </a:schemeClr>
              </a:solidFill>
            </a:endParaRPr>
          </a:p>
          <a:p>
            <a:r>
              <a:rPr lang="en-US" sz="5400" b="0" dirty="0" smtClean="0">
                <a:solidFill>
                  <a:schemeClr val="bg2">
                    <a:lumMod val="75000"/>
                  </a:schemeClr>
                </a:solidFill>
              </a:rPr>
              <a:t>Truncate</a:t>
            </a: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a:xfrm>
            <a:off x="10002636" y="7762875"/>
            <a:ext cx="14096229" cy="3779758"/>
          </a:xfrm>
          <a:prstGeom prst="roundRect">
            <a:avLst/>
          </a:prstGeom>
          <a:solidFill>
            <a:schemeClr val="bg1">
              <a:lumMod val="9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marL="685800" indent="-685800" algn="l">
              <a:buFont typeface="Arial" panose="020B0604020202020204" pitchFamily="34" charset="0"/>
              <a:buChar char="•"/>
            </a:pPr>
            <a:r>
              <a:rPr lang="en-US" sz="5400" b="0" dirty="0">
                <a:solidFill>
                  <a:sysClr val="windowText" lastClr="000000"/>
                </a:solidFill>
                <a:latin typeface="Calibri Light" panose="020F0302020204030204" pitchFamily="34" charset="0"/>
                <a:cs typeface="Calibri Light" panose="020F0302020204030204" pitchFamily="34" charset="0"/>
              </a:rPr>
              <a:t>Specifies that the operating system should create a new file. </a:t>
            </a:r>
            <a:endParaRPr lang="en-US" sz="5400" b="0" dirty="0" smtClean="0">
              <a:solidFill>
                <a:sysClr val="windowText" lastClr="000000"/>
              </a:solidFill>
              <a:latin typeface="Calibri Light" panose="020F0302020204030204" pitchFamily="34" charset="0"/>
              <a:cs typeface="Calibri Light" panose="020F0302020204030204" pitchFamily="34" charset="0"/>
            </a:endParaRPr>
          </a:p>
          <a:p>
            <a:pPr marL="685800" indent="-685800" algn="l">
              <a:buFont typeface="Arial" panose="020B0604020202020204" pitchFamily="34" charset="0"/>
              <a:buChar char="•"/>
            </a:pPr>
            <a:r>
              <a:rPr lang="en-US" sz="5400" b="0" dirty="0" smtClean="0">
                <a:solidFill>
                  <a:sysClr val="windowText" lastClr="000000"/>
                </a:solidFill>
                <a:latin typeface="Calibri Light" panose="020F0302020204030204" pitchFamily="34" charset="0"/>
                <a:cs typeface="Calibri Light" panose="020F0302020204030204" pitchFamily="34" charset="0"/>
              </a:rPr>
              <a:t>If </a:t>
            </a:r>
            <a:r>
              <a:rPr lang="en-US" sz="5400" b="0" dirty="0">
                <a:solidFill>
                  <a:sysClr val="windowText" lastClr="000000"/>
                </a:solidFill>
                <a:latin typeface="Calibri Light" panose="020F0302020204030204" pitchFamily="34" charset="0"/>
                <a:cs typeface="Calibri Light" panose="020F0302020204030204" pitchFamily="34" charset="0"/>
              </a:rPr>
              <a:t>the file already exists, it will be </a:t>
            </a:r>
            <a:r>
              <a:rPr lang="en-US" sz="5400" b="0" dirty="0" smtClean="0">
                <a:solidFill>
                  <a:sysClr val="windowText" lastClr="000000"/>
                </a:solidFill>
                <a:latin typeface="Calibri Light" panose="020F0302020204030204" pitchFamily="34" charset="0"/>
                <a:cs typeface="Calibri Light" panose="020F0302020204030204" pitchFamily="34" charset="0"/>
              </a:rPr>
              <a:t>overwritten.</a:t>
            </a:r>
          </a:p>
          <a:p>
            <a:pPr marL="685800" indent="-685800" algn="l">
              <a:buFont typeface="Arial" panose="020B0604020202020204" pitchFamily="34" charset="0"/>
              <a:buChar char="•"/>
            </a:pPr>
            <a:r>
              <a:rPr lang="en-US" sz="5400" b="0" dirty="0" smtClean="0">
                <a:solidFill>
                  <a:sysClr val="windowText" lastClr="000000"/>
                </a:solidFill>
                <a:latin typeface="Calibri Light" panose="020F0302020204030204" pitchFamily="34" charset="0"/>
                <a:cs typeface="Calibri Light" panose="020F0302020204030204" pitchFamily="34" charset="0"/>
              </a:rPr>
              <a:t>This </a:t>
            </a:r>
            <a:r>
              <a:rPr lang="en-US" sz="5400" b="0" dirty="0">
                <a:solidFill>
                  <a:sysClr val="windowText" lastClr="000000"/>
                </a:solidFill>
                <a:latin typeface="Calibri Light" panose="020F0302020204030204" pitchFamily="34" charset="0"/>
                <a:cs typeface="Calibri Light" panose="020F0302020204030204" pitchFamily="34" charset="0"/>
              </a:rPr>
              <a:t>requires Write permission</a:t>
            </a:r>
            <a:endParaRPr lang="en-US" sz="5400" b="0" dirty="0" smtClean="0">
              <a:solidFill>
                <a:sysClr val="windowText" lastClr="000000"/>
              </a:solidFill>
              <a:latin typeface="Calibri Light" panose="020F0302020204030204" pitchFamily="34" charset="0"/>
              <a:cs typeface="Calibri Light" panose="020F0302020204030204" pitchFamily="34" charset="0"/>
            </a:endParaRPr>
          </a:p>
        </p:txBody>
      </p:sp>
      <p:sp>
        <p:nvSpPr>
          <p:cNvPr id="11" name="TextBox 10"/>
          <p:cNvSpPr txBox="1"/>
          <p:nvPr/>
        </p:nvSpPr>
        <p:spPr>
          <a:xfrm>
            <a:off x="9414534" y="13175651"/>
            <a:ext cx="14969464" cy="4520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2000" b="0" i="1" dirty="0"/>
              <a:t>https://docs.microsoft.com/en-us/dotnet/api/system.io.filemode?redirectedfrom=MSDN&amp;view=netframework-4.7.2</a:t>
            </a:r>
            <a:endParaRPr kumimoji="0" lang="en-US" sz="2000" b="0" i="1"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1951110224"/>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7490" y="6047202"/>
            <a:ext cx="677429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File and I/O</a:t>
            </a:r>
            <a:endParaRPr lang="en-US" sz="9600" dirty="0">
              <a:solidFill>
                <a:schemeClr val="tx2"/>
              </a:solidFill>
            </a:endParaRPr>
          </a:p>
        </p:txBody>
      </p:sp>
      <p:sp>
        <p:nvSpPr>
          <p:cNvPr id="6" name="Rectangle 5"/>
          <p:cNvSpPr/>
          <p:nvPr/>
        </p:nvSpPr>
        <p:spPr>
          <a:xfrm>
            <a:off x="3510681" y="1042306"/>
            <a:ext cx="4903907" cy="1200329"/>
          </a:xfrm>
          <a:prstGeom prst="rect">
            <a:avLst/>
          </a:prstGeom>
        </p:spPr>
        <p:txBody>
          <a:bodyPr wrap="none">
            <a:spAutoFit/>
          </a:bodyPr>
          <a:lstStyle/>
          <a:p>
            <a:pPr algn="l"/>
            <a:r>
              <a:rPr lang="en-US" sz="7200" dirty="0" smtClean="0"/>
              <a:t>FileStream</a:t>
            </a:r>
            <a:endParaRPr lang="en-US" sz="7200" dirty="0">
              <a:latin typeface="+mn-lt"/>
              <a:cs typeface="Courier New" panose="02070309020205020404" pitchFamily="49" charset="0"/>
            </a:endParaRPr>
          </a:p>
        </p:txBody>
      </p:sp>
      <p:sp>
        <p:nvSpPr>
          <p:cNvPr id="4" name="Rectangle 3"/>
          <p:cNvSpPr/>
          <p:nvPr/>
        </p:nvSpPr>
        <p:spPr>
          <a:xfrm>
            <a:off x="3510679" y="3470855"/>
            <a:ext cx="20873319" cy="4247317"/>
          </a:xfrm>
          <a:prstGeom prst="rect">
            <a:avLst/>
          </a:prstGeom>
        </p:spPr>
        <p:txBody>
          <a:bodyPr wrap="square">
            <a:spAutoFit/>
          </a:bodyPr>
          <a:lstStyle/>
          <a:p>
            <a:pPr algn="l"/>
            <a:r>
              <a:rPr lang="en-US" sz="5400" b="0" spc="300" dirty="0">
                <a:solidFill>
                  <a:schemeClr val="tx1"/>
                </a:solidFill>
                <a:latin typeface="Consolas" panose="020B0609020204030204" pitchFamily="49" charset="0"/>
                <a:cs typeface="Calibri Light" panose="020F0302020204030204" pitchFamily="34" charset="0"/>
              </a:rPr>
              <a:t>FileStream &lt;object_name&gt; = </a:t>
            </a:r>
            <a:endParaRPr lang="en-US" sz="5400" b="0" spc="300" dirty="0" smtClean="0">
              <a:solidFill>
                <a:schemeClr val="tx1"/>
              </a:solidFill>
              <a:latin typeface="Consolas" panose="020B0609020204030204" pitchFamily="49" charset="0"/>
              <a:cs typeface="Calibri Light" panose="020F0302020204030204" pitchFamily="34" charset="0"/>
            </a:endParaRPr>
          </a:p>
          <a:p>
            <a:pPr algn="l"/>
            <a:r>
              <a:rPr lang="en-US" sz="5400" b="0" spc="300" dirty="0" smtClean="0">
                <a:solidFill>
                  <a:schemeClr val="tx1"/>
                </a:solidFill>
                <a:latin typeface="Consolas" panose="020B0609020204030204" pitchFamily="49" charset="0"/>
                <a:cs typeface="Calibri Light" panose="020F0302020204030204" pitchFamily="34" charset="0"/>
              </a:rPr>
              <a:t>new </a:t>
            </a:r>
            <a:r>
              <a:rPr lang="en-US" sz="5400" b="0" spc="300" dirty="0">
                <a:solidFill>
                  <a:schemeClr val="tx1"/>
                </a:solidFill>
                <a:latin typeface="Consolas" panose="020B0609020204030204" pitchFamily="49" charset="0"/>
                <a:cs typeface="Calibri Light" panose="020F0302020204030204" pitchFamily="34" charset="0"/>
              </a:rPr>
              <a:t>FileStream( &lt;file_name&gt;, </a:t>
            </a:r>
            <a:r>
              <a:rPr lang="en-US" sz="5400" spc="300" dirty="0">
                <a:solidFill>
                  <a:schemeClr val="accent1">
                    <a:lumMod val="75000"/>
                  </a:schemeClr>
                </a:solidFill>
                <a:latin typeface="Consolas" panose="020B0609020204030204" pitchFamily="49" charset="0"/>
                <a:cs typeface="Calibri Light" panose="020F0302020204030204" pitchFamily="34" charset="0"/>
              </a:rPr>
              <a:t>&lt;FileMode Enumerator</a:t>
            </a:r>
            <a:r>
              <a:rPr lang="en-US" sz="5400" b="0" spc="300" dirty="0">
                <a:solidFill>
                  <a:schemeClr val="tx1"/>
                </a:solidFill>
                <a:latin typeface="Consolas" panose="020B0609020204030204" pitchFamily="49" charset="0"/>
                <a:cs typeface="Calibri Light" panose="020F0302020204030204" pitchFamily="34" charset="0"/>
              </a:rPr>
              <a:t>&gt;, &lt;FileAccess Enumerator&gt;, &lt;FileShare Enumerator&gt;);</a:t>
            </a:r>
            <a:br>
              <a:rPr lang="en-US" sz="5400" b="0" spc="300" dirty="0">
                <a:solidFill>
                  <a:schemeClr val="tx1"/>
                </a:solidFill>
                <a:latin typeface="Consolas" panose="020B0609020204030204" pitchFamily="49" charset="0"/>
                <a:cs typeface="Calibri Light" panose="020F0302020204030204" pitchFamily="34" charset="0"/>
              </a:rPr>
            </a:br>
            <a:endParaRPr lang="en-US" sz="5400" b="0" spc="300" dirty="0">
              <a:solidFill>
                <a:schemeClr val="tx1"/>
              </a:solidFill>
              <a:latin typeface="Consolas" panose="020B0609020204030204" pitchFamily="49" charset="0"/>
              <a:cs typeface="Calibri Light" panose="020F0302020204030204" pitchFamily="34" charset="0"/>
            </a:endParaRPr>
          </a:p>
        </p:txBody>
      </p:sp>
      <p:cxnSp>
        <p:nvCxnSpPr>
          <p:cNvPr id="7" name="Straight Arrow Connector 6"/>
          <p:cNvCxnSpPr/>
          <p:nvPr/>
        </p:nvCxnSpPr>
        <p:spPr>
          <a:xfrm>
            <a:off x="18246520" y="5057775"/>
            <a:ext cx="0" cy="2660397"/>
          </a:xfrm>
          <a:prstGeom prst="straightConnector1">
            <a:avLst/>
          </a:prstGeom>
          <a:noFill/>
          <a:ln w="47625" cap="flat">
            <a:solidFill>
              <a:srgbClr val="000000"/>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2" name="Rounded Rectangle 1"/>
          <p:cNvSpPr/>
          <p:nvPr/>
        </p:nvSpPr>
        <p:spPr>
          <a:xfrm>
            <a:off x="3510679" y="7718172"/>
            <a:ext cx="5903855" cy="5618559"/>
          </a:xfrm>
          <a:prstGeom prst="round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5400" b="0" dirty="0">
                <a:solidFill>
                  <a:schemeClr val="bg2">
                    <a:lumMod val="75000"/>
                  </a:schemeClr>
                </a:solidFill>
              </a:rPr>
              <a:t>Append</a:t>
            </a:r>
          </a:p>
          <a:p>
            <a:r>
              <a:rPr lang="en-US" sz="5400" b="0" dirty="0" smtClean="0">
                <a:solidFill>
                  <a:schemeClr val="tx2">
                    <a:lumMod val="60000"/>
                    <a:lumOff val="40000"/>
                  </a:schemeClr>
                </a:solidFill>
              </a:rPr>
              <a:t>Create</a:t>
            </a:r>
          </a:p>
          <a:p>
            <a:r>
              <a:rPr lang="en-US" sz="5400" b="0" dirty="0" smtClean="0">
                <a:solidFill>
                  <a:schemeClr val="bg1"/>
                </a:solidFill>
              </a:rPr>
              <a:t>CreateNew</a:t>
            </a:r>
          </a:p>
          <a:p>
            <a:r>
              <a:rPr lang="en-US" sz="5400" b="0" dirty="0" smtClean="0">
                <a:solidFill>
                  <a:schemeClr val="bg2">
                    <a:lumMod val="75000"/>
                  </a:schemeClr>
                </a:solidFill>
              </a:rPr>
              <a:t>Open</a:t>
            </a:r>
          </a:p>
          <a:p>
            <a:r>
              <a:rPr lang="en-US" sz="5400" b="0" dirty="0">
                <a:solidFill>
                  <a:schemeClr val="bg2">
                    <a:lumMod val="75000"/>
                  </a:schemeClr>
                </a:solidFill>
              </a:rPr>
              <a:t>OpenOrCreate</a:t>
            </a:r>
            <a:endParaRPr lang="en-US" sz="5400" b="0" dirty="0" smtClean="0">
              <a:solidFill>
                <a:schemeClr val="bg2">
                  <a:lumMod val="75000"/>
                </a:schemeClr>
              </a:solidFill>
            </a:endParaRPr>
          </a:p>
          <a:p>
            <a:r>
              <a:rPr lang="en-US" sz="5400" b="0" dirty="0" smtClean="0">
                <a:solidFill>
                  <a:schemeClr val="bg2">
                    <a:lumMod val="75000"/>
                  </a:schemeClr>
                </a:solidFill>
              </a:rPr>
              <a:t>Truncate</a:t>
            </a: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a:xfrm>
            <a:off x="10002636" y="7762875"/>
            <a:ext cx="14096229" cy="4699159"/>
          </a:xfrm>
          <a:prstGeom prst="roundRect">
            <a:avLst/>
          </a:prstGeom>
          <a:solidFill>
            <a:schemeClr val="bg1">
              <a:lumMod val="9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marL="685800" indent="-685800" algn="l">
              <a:buFont typeface="Arial" panose="020B0604020202020204" pitchFamily="34" charset="0"/>
              <a:buChar char="•"/>
            </a:pPr>
            <a:r>
              <a:rPr lang="en-US" sz="5400" b="0" dirty="0">
                <a:solidFill>
                  <a:sysClr val="windowText" lastClr="000000"/>
                </a:solidFill>
                <a:latin typeface="Calibri Light" panose="020F0302020204030204" pitchFamily="34" charset="0"/>
                <a:cs typeface="Calibri Light" panose="020F0302020204030204" pitchFamily="34" charset="0"/>
              </a:rPr>
              <a:t>Specifies that the operating system should create a new file. </a:t>
            </a:r>
            <a:endParaRPr lang="en-US" sz="5400" b="0" dirty="0" smtClean="0">
              <a:solidFill>
                <a:sysClr val="windowText" lastClr="000000"/>
              </a:solidFill>
              <a:latin typeface="Calibri Light" panose="020F0302020204030204" pitchFamily="34" charset="0"/>
              <a:cs typeface="Calibri Light" panose="020F0302020204030204" pitchFamily="34" charset="0"/>
            </a:endParaRPr>
          </a:p>
          <a:p>
            <a:pPr marL="685800" indent="-685800" algn="l">
              <a:buFont typeface="Arial" panose="020B0604020202020204" pitchFamily="34" charset="0"/>
              <a:buChar char="•"/>
            </a:pPr>
            <a:r>
              <a:rPr lang="en-US" sz="5400" b="0" dirty="0" smtClean="0">
                <a:solidFill>
                  <a:sysClr val="windowText" lastClr="000000"/>
                </a:solidFill>
                <a:latin typeface="Calibri Light" panose="020F0302020204030204" pitchFamily="34" charset="0"/>
                <a:cs typeface="Calibri Light" panose="020F0302020204030204" pitchFamily="34" charset="0"/>
              </a:rPr>
              <a:t>This </a:t>
            </a:r>
            <a:r>
              <a:rPr lang="en-US" sz="5400" b="0" dirty="0">
                <a:solidFill>
                  <a:sysClr val="windowText" lastClr="000000"/>
                </a:solidFill>
                <a:latin typeface="Calibri Light" panose="020F0302020204030204" pitchFamily="34" charset="0"/>
                <a:cs typeface="Calibri Light" panose="020F0302020204030204" pitchFamily="34" charset="0"/>
              </a:rPr>
              <a:t>requires Write permission. </a:t>
            </a:r>
            <a:endParaRPr lang="en-US" sz="5400" b="0" dirty="0" smtClean="0">
              <a:solidFill>
                <a:sysClr val="windowText" lastClr="000000"/>
              </a:solidFill>
              <a:latin typeface="Calibri Light" panose="020F0302020204030204" pitchFamily="34" charset="0"/>
              <a:cs typeface="Calibri Light" panose="020F0302020204030204" pitchFamily="34" charset="0"/>
            </a:endParaRPr>
          </a:p>
          <a:p>
            <a:pPr marL="685800" indent="-685800" algn="l">
              <a:buFont typeface="Arial" panose="020B0604020202020204" pitchFamily="34" charset="0"/>
              <a:buChar char="•"/>
            </a:pPr>
            <a:r>
              <a:rPr lang="en-US" sz="5400" b="0" dirty="0" smtClean="0">
                <a:solidFill>
                  <a:sysClr val="windowText" lastClr="000000"/>
                </a:solidFill>
                <a:latin typeface="Calibri Light" panose="020F0302020204030204" pitchFamily="34" charset="0"/>
                <a:cs typeface="Calibri Light" panose="020F0302020204030204" pitchFamily="34" charset="0"/>
              </a:rPr>
              <a:t>If </a:t>
            </a:r>
            <a:r>
              <a:rPr lang="en-US" sz="5400" b="0" dirty="0">
                <a:solidFill>
                  <a:sysClr val="windowText" lastClr="000000"/>
                </a:solidFill>
                <a:latin typeface="Calibri Light" panose="020F0302020204030204" pitchFamily="34" charset="0"/>
                <a:cs typeface="Calibri Light" panose="020F0302020204030204" pitchFamily="34" charset="0"/>
              </a:rPr>
              <a:t>the file already exists, an </a:t>
            </a:r>
            <a:r>
              <a:rPr lang="en-US" sz="5400" b="0" dirty="0" err="1">
                <a:solidFill>
                  <a:sysClr val="windowText" lastClr="000000"/>
                </a:solidFill>
                <a:latin typeface="Calibri Light" panose="020F0302020204030204" pitchFamily="34" charset="0"/>
                <a:cs typeface="Calibri Light" panose="020F0302020204030204" pitchFamily="34" charset="0"/>
              </a:rPr>
              <a:t>IOException</a:t>
            </a:r>
            <a:r>
              <a:rPr lang="en-US" sz="5400" b="0" dirty="0">
                <a:solidFill>
                  <a:sysClr val="windowText" lastClr="000000"/>
                </a:solidFill>
                <a:latin typeface="Calibri Light" panose="020F0302020204030204" pitchFamily="34" charset="0"/>
                <a:cs typeface="Calibri Light" panose="020F0302020204030204" pitchFamily="34" charset="0"/>
              </a:rPr>
              <a:t> exception is thrown</a:t>
            </a:r>
            <a:endParaRPr lang="en-US" sz="5400" b="0" dirty="0" smtClean="0">
              <a:solidFill>
                <a:sysClr val="windowText" lastClr="000000"/>
              </a:solidFill>
              <a:latin typeface="Calibri Light" panose="020F0302020204030204" pitchFamily="34" charset="0"/>
              <a:cs typeface="Calibri Light" panose="020F0302020204030204" pitchFamily="34" charset="0"/>
            </a:endParaRPr>
          </a:p>
        </p:txBody>
      </p:sp>
      <p:sp>
        <p:nvSpPr>
          <p:cNvPr id="13" name="TextBox 12"/>
          <p:cNvSpPr txBox="1"/>
          <p:nvPr/>
        </p:nvSpPr>
        <p:spPr>
          <a:xfrm>
            <a:off x="9414534" y="13175651"/>
            <a:ext cx="14969464" cy="4520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2000" b="0" i="1" dirty="0"/>
              <a:t>https://docs.microsoft.com/en-us/dotnet/api/system.io.filemode?redirectedfrom=MSDN&amp;view=netframework-4.7.2</a:t>
            </a:r>
            <a:endParaRPr kumimoji="0" lang="en-US" sz="2000" b="0" i="1"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307541668"/>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7490" y="6047202"/>
            <a:ext cx="677429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File and I/O</a:t>
            </a:r>
            <a:endParaRPr lang="en-US" sz="9600" dirty="0">
              <a:solidFill>
                <a:schemeClr val="tx2"/>
              </a:solidFill>
            </a:endParaRPr>
          </a:p>
        </p:txBody>
      </p:sp>
      <p:sp>
        <p:nvSpPr>
          <p:cNvPr id="6" name="Rectangle 5"/>
          <p:cNvSpPr/>
          <p:nvPr/>
        </p:nvSpPr>
        <p:spPr>
          <a:xfrm>
            <a:off x="3510681" y="1042306"/>
            <a:ext cx="4903907" cy="1200329"/>
          </a:xfrm>
          <a:prstGeom prst="rect">
            <a:avLst/>
          </a:prstGeom>
        </p:spPr>
        <p:txBody>
          <a:bodyPr wrap="none">
            <a:spAutoFit/>
          </a:bodyPr>
          <a:lstStyle/>
          <a:p>
            <a:pPr algn="l"/>
            <a:r>
              <a:rPr lang="en-US" sz="7200" dirty="0" smtClean="0"/>
              <a:t>FileStream</a:t>
            </a:r>
            <a:endParaRPr lang="en-US" sz="7200" dirty="0">
              <a:latin typeface="+mn-lt"/>
              <a:cs typeface="Courier New" panose="02070309020205020404" pitchFamily="49" charset="0"/>
            </a:endParaRPr>
          </a:p>
        </p:txBody>
      </p:sp>
      <p:sp>
        <p:nvSpPr>
          <p:cNvPr id="4" name="Rectangle 3"/>
          <p:cNvSpPr/>
          <p:nvPr/>
        </p:nvSpPr>
        <p:spPr>
          <a:xfrm>
            <a:off x="3510679" y="3470855"/>
            <a:ext cx="20873319" cy="4247317"/>
          </a:xfrm>
          <a:prstGeom prst="rect">
            <a:avLst/>
          </a:prstGeom>
        </p:spPr>
        <p:txBody>
          <a:bodyPr wrap="square">
            <a:spAutoFit/>
          </a:bodyPr>
          <a:lstStyle/>
          <a:p>
            <a:pPr algn="l"/>
            <a:r>
              <a:rPr lang="en-US" sz="5400" b="0" spc="300" dirty="0">
                <a:solidFill>
                  <a:schemeClr val="tx1"/>
                </a:solidFill>
                <a:latin typeface="Consolas" panose="020B0609020204030204" pitchFamily="49" charset="0"/>
                <a:cs typeface="Calibri Light" panose="020F0302020204030204" pitchFamily="34" charset="0"/>
              </a:rPr>
              <a:t>FileStream &lt;object_name&gt; = </a:t>
            </a:r>
            <a:endParaRPr lang="en-US" sz="5400" b="0" spc="300" dirty="0" smtClean="0">
              <a:solidFill>
                <a:schemeClr val="tx1"/>
              </a:solidFill>
              <a:latin typeface="Consolas" panose="020B0609020204030204" pitchFamily="49" charset="0"/>
              <a:cs typeface="Calibri Light" panose="020F0302020204030204" pitchFamily="34" charset="0"/>
            </a:endParaRPr>
          </a:p>
          <a:p>
            <a:pPr algn="l"/>
            <a:r>
              <a:rPr lang="en-US" sz="5400" b="0" spc="300" dirty="0" smtClean="0">
                <a:solidFill>
                  <a:schemeClr val="tx1"/>
                </a:solidFill>
                <a:latin typeface="Consolas" panose="020B0609020204030204" pitchFamily="49" charset="0"/>
                <a:cs typeface="Calibri Light" panose="020F0302020204030204" pitchFamily="34" charset="0"/>
              </a:rPr>
              <a:t>new </a:t>
            </a:r>
            <a:r>
              <a:rPr lang="en-US" sz="5400" b="0" spc="300" dirty="0">
                <a:solidFill>
                  <a:schemeClr val="tx1"/>
                </a:solidFill>
                <a:latin typeface="Consolas" panose="020B0609020204030204" pitchFamily="49" charset="0"/>
                <a:cs typeface="Calibri Light" panose="020F0302020204030204" pitchFamily="34" charset="0"/>
              </a:rPr>
              <a:t>FileStream( &lt;file_name&gt;, </a:t>
            </a:r>
            <a:r>
              <a:rPr lang="en-US" sz="5400" spc="300" dirty="0">
                <a:solidFill>
                  <a:schemeClr val="accent1">
                    <a:lumMod val="75000"/>
                  </a:schemeClr>
                </a:solidFill>
                <a:latin typeface="Consolas" panose="020B0609020204030204" pitchFamily="49" charset="0"/>
                <a:cs typeface="Calibri Light" panose="020F0302020204030204" pitchFamily="34" charset="0"/>
              </a:rPr>
              <a:t>&lt;FileMode Enumerator</a:t>
            </a:r>
            <a:r>
              <a:rPr lang="en-US" sz="5400" b="0" spc="300" dirty="0">
                <a:solidFill>
                  <a:schemeClr val="tx1"/>
                </a:solidFill>
                <a:latin typeface="Consolas" panose="020B0609020204030204" pitchFamily="49" charset="0"/>
                <a:cs typeface="Calibri Light" panose="020F0302020204030204" pitchFamily="34" charset="0"/>
              </a:rPr>
              <a:t>&gt;, &lt;FileAccess Enumerator&gt;, &lt;FileShare Enumerator&gt;);</a:t>
            </a:r>
            <a:br>
              <a:rPr lang="en-US" sz="5400" b="0" spc="300" dirty="0">
                <a:solidFill>
                  <a:schemeClr val="tx1"/>
                </a:solidFill>
                <a:latin typeface="Consolas" panose="020B0609020204030204" pitchFamily="49" charset="0"/>
                <a:cs typeface="Calibri Light" panose="020F0302020204030204" pitchFamily="34" charset="0"/>
              </a:rPr>
            </a:br>
            <a:endParaRPr lang="en-US" sz="5400" b="0" spc="300" dirty="0">
              <a:solidFill>
                <a:schemeClr val="tx1"/>
              </a:solidFill>
              <a:latin typeface="Consolas" panose="020B0609020204030204" pitchFamily="49" charset="0"/>
              <a:cs typeface="Calibri Light" panose="020F0302020204030204" pitchFamily="34" charset="0"/>
            </a:endParaRPr>
          </a:p>
        </p:txBody>
      </p:sp>
      <p:cxnSp>
        <p:nvCxnSpPr>
          <p:cNvPr id="7" name="Straight Arrow Connector 6"/>
          <p:cNvCxnSpPr/>
          <p:nvPr/>
        </p:nvCxnSpPr>
        <p:spPr>
          <a:xfrm>
            <a:off x="18246520" y="5057775"/>
            <a:ext cx="0" cy="2660397"/>
          </a:xfrm>
          <a:prstGeom prst="straightConnector1">
            <a:avLst/>
          </a:prstGeom>
          <a:noFill/>
          <a:ln w="47625" cap="flat">
            <a:solidFill>
              <a:srgbClr val="000000"/>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2" name="Rounded Rectangle 1"/>
          <p:cNvSpPr/>
          <p:nvPr/>
        </p:nvSpPr>
        <p:spPr>
          <a:xfrm>
            <a:off x="3510679" y="7718172"/>
            <a:ext cx="5903855" cy="5618559"/>
          </a:xfrm>
          <a:prstGeom prst="round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5400" b="0" dirty="0">
                <a:solidFill>
                  <a:schemeClr val="bg2">
                    <a:lumMod val="75000"/>
                  </a:schemeClr>
                </a:solidFill>
              </a:rPr>
              <a:t>Append</a:t>
            </a:r>
          </a:p>
          <a:p>
            <a:r>
              <a:rPr lang="en-US" sz="5400" b="0" dirty="0" smtClean="0">
                <a:solidFill>
                  <a:schemeClr val="tx2">
                    <a:lumMod val="60000"/>
                    <a:lumOff val="40000"/>
                  </a:schemeClr>
                </a:solidFill>
              </a:rPr>
              <a:t>Create</a:t>
            </a:r>
          </a:p>
          <a:p>
            <a:r>
              <a:rPr lang="en-US" sz="5400" b="0" dirty="0" smtClean="0">
                <a:solidFill>
                  <a:schemeClr val="tx2">
                    <a:lumMod val="60000"/>
                    <a:lumOff val="40000"/>
                  </a:schemeClr>
                </a:solidFill>
              </a:rPr>
              <a:t>CreateNew</a:t>
            </a:r>
          </a:p>
          <a:p>
            <a:r>
              <a:rPr lang="en-US" sz="5400" b="0" dirty="0" smtClean="0">
                <a:solidFill>
                  <a:schemeClr val="bg1"/>
                </a:solidFill>
              </a:rPr>
              <a:t>Open</a:t>
            </a:r>
          </a:p>
          <a:p>
            <a:r>
              <a:rPr lang="en-US" sz="5400" b="0" dirty="0">
                <a:solidFill>
                  <a:schemeClr val="bg2">
                    <a:lumMod val="75000"/>
                  </a:schemeClr>
                </a:solidFill>
              </a:rPr>
              <a:t>OpenOrCreate</a:t>
            </a:r>
            <a:endParaRPr lang="en-US" sz="5400" b="0" dirty="0" smtClean="0">
              <a:solidFill>
                <a:schemeClr val="bg2">
                  <a:lumMod val="75000"/>
                </a:schemeClr>
              </a:solidFill>
            </a:endParaRPr>
          </a:p>
          <a:p>
            <a:r>
              <a:rPr lang="en-US" sz="5400" b="0" dirty="0" smtClean="0">
                <a:solidFill>
                  <a:schemeClr val="bg2">
                    <a:lumMod val="75000"/>
                  </a:schemeClr>
                </a:solidFill>
              </a:rPr>
              <a:t>Truncate</a:t>
            </a: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a:xfrm>
            <a:off x="10002636" y="7762875"/>
            <a:ext cx="14096229" cy="4699159"/>
          </a:xfrm>
          <a:prstGeom prst="roundRect">
            <a:avLst/>
          </a:prstGeom>
          <a:solidFill>
            <a:schemeClr val="bg1">
              <a:lumMod val="9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marL="685800" indent="-685800" algn="l">
              <a:buFont typeface="Arial" panose="020B0604020202020204" pitchFamily="34" charset="0"/>
              <a:buChar char="•"/>
            </a:pPr>
            <a:r>
              <a:rPr lang="en-US" sz="5400" b="0" dirty="0">
                <a:solidFill>
                  <a:sysClr val="windowText" lastClr="000000"/>
                </a:solidFill>
                <a:latin typeface="Calibri Light" panose="020F0302020204030204" pitchFamily="34" charset="0"/>
                <a:cs typeface="Calibri Light" panose="020F0302020204030204" pitchFamily="34" charset="0"/>
              </a:rPr>
              <a:t>Specifies that the operating system should open an existing file. </a:t>
            </a:r>
            <a:endParaRPr lang="en-US" sz="5400" b="0" dirty="0" smtClean="0">
              <a:solidFill>
                <a:sysClr val="windowText" lastClr="000000"/>
              </a:solidFill>
              <a:latin typeface="Calibri Light" panose="020F0302020204030204" pitchFamily="34" charset="0"/>
              <a:cs typeface="Calibri Light" panose="020F0302020204030204" pitchFamily="34" charset="0"/>
            </a:endParaRPr>
          </a:p>
          <a:p>
            <a:pPr marL="685800" indent="-685800" algn="l">
              <a:buFont typeface="Arial" panose="020B0604020202020204" pitchFamily="34" charset="0"/>
              <a:buChar char="•"/>
            </a:pPr>
            <a:r>
              <a:rPr lang="en-US" sz="5400" b="0" dirty="0" smtClean="0">
                <a:solidFill>
                  <a:sysClr val="windowText" lastClr="000000"/>
                </a:solidFill>
                <a:latin typeface="Calibri Light" panose="020F0302020204030204" pitchFamily="34" charset="0"/>
                <a:cs typeface="Calibri Light" panose="020F0302020204030204" pitchFamily="34" charset="0"/>
              </a:rPr>
              <a:t>The </a:t>
            </a:r>
            <a:r>
              <a:rPr lang="en-US" sz="5400" b="0" dirty="0">
                <a:solidFill>
                  <a:sysClr val="windowText" lastClr="000000"/>
                </a:solidFill>
                <a:latin typeface="Calibri Light" panose="020F0302020204030204" pitchFamily="34" charset="0"/>
                <a:cs typeface="Calibri Light" panose="020F0302020204030204" pitchFamily="34" charset="0"/>
              </a:rPr>
              <a:t>ability to open the file is dependent on the value specified by the FileAccess enumeration</a:t>
            </a:r>
            <a:endParaRPr lang="en-US" sz="5400" b="0" dirty="0" smtClean="0">
              <a:solidFill>
                <a:sysClr val="windowText" lastClr="000000"/>
              </a:solidFill>
              <a:latin typeface="Calibri Light" panose="020F0302020204030204" pitchFamily="34" charset="0"/>
              <a:cs typeface="Calibri Light" panose="020F0302020204030204" pitchFamily="34" charset="0"/>
            </a:endParaRPr>
          </a:p>
        </p:txBody>
      </p:sp>
      <p:sp>
        <p:nvSpPr>
          <p:cNvPr id="11" name="TextBox 10"/>
          <p:cNvSpPr txBox="1"/>
          <p:nvPr/>
        </p:nvSpPr>
        <p:spPr>
          <a:xfrm>
            <a:off x="9414534" y="13175651"/>
            <a:ext cx="14969464" cy="4520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2000" b="0" i="1" dirty="0"/>
              <a:t>https://docs.microsoft.com/en-us/dotnet/api/system.io.filemode?redirectedfrom=MSDN&amp;view=netframework-4.7.2</a:t>
            </a:r>
            <a:endParaRPr kumimoji="0" lang="en-US" sz="2000" b="0" i="1"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325208950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7490" y="6047202"/>
            <a:ext cx="677429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File and I/O</a:t>
            </a:r>
            <a:endParaRPr lang="en-US" sz="9600" dirty="0">
              <a:solidFill>
                <a:schemeClr val="tx2"/>
              </a:solidFill>
            </a:endParaRPr>
          </a:p>
        </p:txBody>
      </p:sp>
      <p:sp>
        <p:nvSpPr>
          <p:cNvPr id="6" name="Rectangle 5"/>
          <p:cNvSpPr/>
          <p:nvPr/>
        </p:nvSpPr>
        <p:spPr>
          <a:xfrm>
            <a:off x="3510681" y="1042306"/>
            <a:ext cx="4903907" cy="1200329"/>
          </a:xfrm>
          <a:prstGeom prst="rect">
            <a:avLst/>
          </a:prstGeom>
        </p:spPr>
        <p:txBody>
          <a:bodyPr wrap="none">
            <a:spAutoFit/>
          </a:bodyPr>
          <a:lstStyle/>
          <a:p>
            <a:pPr algn="l"/>
            <a:r>
              <a:rPr lang="en-US" sz="7200" dirty="0" smtClean="0"/>
              <a:t>FileStream</a:t>
            </a:r>
            <a:endParaRPr lang="en-US" sz="7200" dirty="0">
              <a:latin typeface="+mn-lt"/>
              <a:cs typeface="Courier New" panose="02070309020205020404" pitchFamily="49" charset="0"/>
            </a:endParaRPr>
          </a:p>
        </p:txBody>
      </p:sp>
      <p:sp>
        <p:nvSpPr>
          <p:cNvPr id="4" name="Rectangle 3"/>
          <p:cNvSpPr/>
          <p:nvPr/>
        </p:nvSpPr>
        <p:spPr>
          <a:xfrm>
            <a:off x="3510679" y="3470855"/>
            <a:ext cx="20873319" cy="4247317"/>
          </a:xfrm>
          <a:prstGeom prst="rect">
            <a:avLst/>
          </a:prstGeom>
        </p:spPr>
        <p:txBody>
          <a:bodyPr wrap="square">
            <a:spAutoFit/>
          </a:bodyPr>
          <a:lstStyle/>
          <a:p>
            <a:pPr algn="l"/>
            <a:r>
              <a:rPr lang="en-US" sz="5400" b="0" spc="300" dirty="0">
                <a:solidFill>
                  <a:schemeClr val="tx1"/>
                </a:solidFill>
                <a:latin typeface="Consolas" panose="020B0609020204030204" pitchFamily="49" charset="0"/>
                <a:cs typeface="Calibri Light" panose="020F0302020204030204" pitchFamily="34" charset="0"/>
              </a:rPr>
              <a:t>FileStream &lt;object_name&gt; = </a:t>
            </a:r>
            <a:endParaRPr lang="en-US" sz="5400" b="0" spc="300" dirty="0" smtClean="0">
              <a:solidFill>
                <a:schemeClr val="tx1"/>
              </a:solidFill>
              <a:latin typeface="Consolas" panose="020B0609020204030204" pitchFamily="49" charset="0"/>
              <a:cs typeface="Calibri Light" panose="020F0302020204030204" pitchFamily="34" charset="0"/>
            </a:endParaRPr>
          </a:p>
          <a:p>
            <a:pPr algn="l"/>
            <a:r>
              <a:rPr lang="en-US" sz="5400" b="0" spc="300" dirty="0" smtClean="0">
                <a:solidFill>
                  <a:schemeClr val="tx1"/>
                </a:solidFill>
                <a:latin typeface="Consolas" panose="020B0609020204030204" pitchFamily="49" charset="0"/>
                <a:cs typeface="Calibri Light" panose="020F0302020204030204" pitchFamily="34" charset="0"/>
              </a:rPr>
              <a:t>new </a:t>
            </a:r>
            <a:r>
              <a:rPr lang="en-US" sz="5400" b="0" spc="300" dirty="0">
                <a:solidFill>
                  <a:schemeClr val="tx1"/>
                </a:solidFill>
                <a:latin typeface="Consolas" panose="020B0609020204030204" pitchFamily="49" charset="0"/>
                <a:cs typeface="Calibri Light" panose="020F0302020204030204" pitchFamily="34" charset="0"/>
              </a:rPr>
              <a:t>FileStream( &lt;file_name&gt;, </a:t>
            </a:r>
            <a:r>
              <a:rPr lang="en-US" sz="5400" spc="300" dirty="0">
                <a:solidFill>
                  <a:schemeClr val="accent1">
                    <a:lumMod val="75000"/>
                  </a:schemeClr>
                </a:solidFill>
                <a:latin typeface="Consolas" panose="020B0609020204030204" pitchFamily="49" charset="0"/>
                <a:cs typeface="Calibri Light" panose="020F0302020204030204" pitchFamily="34" charset="0"/>
              </a:rPr>
              <a:t>&lt;FileMode Enumerator</a:t>
            </a:r>
            <a:r>
              <a:rPr lang="en-US" sz="5400" b="0" spc="300" dirty="0">
                <a:solidFill>
                  <a:schemeClr val="tx1"/>
                </a:solidFill>
                <a:latin typeface="Consolas" panose="020B0609020204030204" pitchFamily="49" charset="0"/>
                <a:cs typeface="Calibri Light" panose="020F0302020204030204" pitchFamily="34" charset="0"/>
              </a:rPr>
              <a:t>&gt;, &lt;FileAccess Enumerator&gt;, &lt;FileShare Enumerator&gt;);</a:t>
            </a:r>
            <a:br>
              <a:rPr lang="en-US" sz="5400" b="0" spc="300" dirty="0">
                <a:solidFill>
                  <a:schemeClr val="tx1"/>
                </a:solidFill>
                <a:latin typeface="Consolas" panose="020B0609020204030204" pitchFamily="49" charset="0"/>
                <a:cs typeface="Calibri Light" panose="020F0302020204030204" pitchFamily="34" charset="0"/>
              </a:rPr>
            </a:br>
            <a:endParaRPr lang="en-US" sz="5400" b="0" spc="300" dirty="0">
              <a:solidFill>
                <a:schemeClr val="tx1"/>
              </a:solidFill>
              <a:latin typeface="Consolas" panose="020B0609020204030204" pitchFamily="49" charset="0"/>
              <a:cs typeface="Calibri Light" panose="020F0302020204030204" pitchFamily="34" charset="0"/>
            </a:endParaRPr>
          </a:p>
        </p:txBody>
      </p:sp>
      <p:cxnSp>
        <p:nvCxnSpPr>
          <p:cNvPr id="7" name="Straight Arrow Connector 6"/>
          <p:cNvCxnSpPr/>
          <p:nvPr/>
        </p:nvCxnSpPr>
        <p:spPr>
          <a:xfrm>
            <a:off x="18246520" y="5057775"/>
            <a:ext cx="0" cy="2660397"/>
          </a:xfrm>
          <a:prstGeom prst="straightConnector1">
            <a:avLst/>
          </a:prstGeom>
          <a:noFill/>
          <a:ln w="47625" cap="flat">
            <a:solidFill>
              <a:srgbClr val="000000"/>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2" name="Rounded Rectangle 1"/>
          <p:cNvSpPr/>
          <p:nvPr/>
        </p:nvSpPr>
        <p:spPr>
          <a:xfrm>
            <a:off x="3510679" y="7718172"/>
            <a:ext cx="5903855" cy="5618559"/>
          </a:xfrm>
          <a:prstGeom prst="round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5400" b="0" dirty="0">
                <a:solidFill>
                  <a:schemeClr val="bg2">
                    <a:lumMod val="75000"/>
                  </a:schemeClr>
                </a:solidFill>
              </a:rPr>
              <a:t>Append</a:t>
            </a:r>
          </a:p>
          <a:p>
            <a:r>
              <a:rPr lang="en-US" sz="5400" b="0" dirty="0" smtClean="0">
                <a:solidFill>
                  <a:schemeClr val="tx2">
                    <a:lumMod val="60000"/>
                    <a:lumOff val="40000"/>
                  </a:schemeClr>
                </a:solidFill>
              </a:rPr>
              <a:t>Create</a:t>
            </a:r>
          </a:p>
          <a:p>
            <a:r>
              <a:rPr lang="en-US" sz="5400" b="0" dirty="0" smtClean="0">
                <a:solidFill>
                  <a:schemeClr val="tx2">
                    <a:lumMod val="60000"/>
                    <a:lumOff val="40000"/>
                  </a:schemeClr>
                </a:solidFill>
              </a:rPr>
              <a:t>CreateNew</a:t>
            </a:r>
          </a:p>
          <a:p>
            <a:r>
              <a:rPr lang="en-US" sz="5400" b="0" dirty="0" smtClean="0">
                <a:solidFill>
                  <a:schemeClr val="tx2">
                    <a:lumMod val="60000"/>
                    <a:lumOff val="40000"/>
                  </a:schemeClr>
                </a:solidFill>
              </a:rPr>
              <a:t>Open</a:t>
            </a:r>
          </a:p>
          <a:p>
            <a:r>
              <a:rPr lang="en-US" sz="5400" b="0" dirty="0">
                <a:solidFill>
                  <a:schemeClr val="bg1"/>
                </a:solidFill>
              </a:rPr>
              <a:t>OpenOrCreate</a:t>
            </a:r>
            <a:endParaRPr lang="en-US" sz="5400" b="0" dirty="0" smtClean="0">
              <a:solidFill>
                <a:schemeClr val="bg1"/>
              </a:solidFill>
            </a:endParaRPr>
          </a:p>
          <a:p>
            <a:r>
              <a:rPr lang="en-US" sz="5400" b="0" dirty="0" smtClean="0">
                <a:solidFill>
                  <a:schemeClr val="bg2">
                    <a:lumMod val="75000"/>
                  </a:schemeClr>
                </a:solidFill>
              </a:rPr>
              <a:t>Truncate</a:t>
            </a: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a:xfrm>
            <a:off x="10002636" y="7762875"/>
            <a:ext cx="14096229" cy="5822871"/>
          </a:xfrm>
          <a:prstGeom prst="roundRect">
            <a:avLst/>
          </a:prstGeom>
          <a:solidFill>
            <a:schemeClr val="bg1">
              <a:lumMod val="9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marL="685800" indent="-685800" algn="l">
              <a:buFont typeface="Arial" panose="020B0604020202020204" pitchFamily="34" charset="0"/>
              <a:buChar char="•"/>
            </a:pPr>
            <a:r>
              <a:rPr lang="en-US" sz="4800" b="0" dirty="0" smtClean="0">
                <a:solidFill>
                  <a:sysClr val="windowText" lastClr="000000"/>
                </a:solidFill>
                <a:latin typeface="Calibri Light" panose="020F0302020204030204" pitchFamily="34" charset="0"/>
                <a:cs typeface="Calibri Light" panose="020F0302020204030204" pitchFamily="34" charset="0"/>
              </a:rPr>
              <a:t>Specifies </a:t>
            </a:r>
            <a:r>
              <a:rPr lang="en-US" sz="4800" b="0" dirty="0">
                <a:solidFill>
                  <a:sysClr val="windowText" lastClr="000000"/>
                </a:solidFill>
                <a:latin typeface="Calibri Light" panose="020F0302020204030204" pitchFamily="34" charset="0"/>
                <a:cs typeface="Calibri Light" panose="020F0302020204030204" pitchFamily="34" charset="0"/>
              </a:rPr>
              <a:t>that the operating system should open a file if it exists; otherwise, a new file should be created. </a:t>
            </a:r>
            <a:endParaRPr lang="en-US" sz="4800" b="0" dirty="0" smtClean="0">
              <a:solidFill>
                <a:sysClr val="windowText" lastClr="000000"/>
              </a:solidFill>
              <a:latin typeface="Calibri Light" panose="020F0302020204030204" pitchFamily="34" charset="0"/>
              <a:cs typeface="Calibri Light" panose="020F0302020204030204" pitchFamily="34" charset="0"/>
            </a:endParaRPr>
          </a:p>
          <a:p>
            <a:pPr marL="685800" indent="-685800" algn="l">
              <a:buFont typeface="Arial" panose="020B0604020202020204" pitchFamily="34" charset="0"/>
              <a:buChar char="•"/>
            </a:pPr>
            <a:r>
              <a:rPr lang="en-US" sz="4800" b="0" dirty="0" smtClean="0">
                <a:solidFill>
                  <a:sysClr val="windowText" lastClr="000000"/>
                </a:solidFill>
                <a:latin typeface="Calibri Light" panose="020F0302020204030204" pitchFamily="34" charset="0"/>
                <a:cs typeface="Calibri Light" panose="020F0302020204030204" pitchFamily="34" charset="0"/>
              </a:rPr>
              <a:t>If </a:t>
            </a:r>
            <a:r>
              <a:rPr lang="en-US" sz="4800" b="0" dirty="0">
                <a:solidFill>
                  <a:sysClr val="windowText" lastClr="000000"/>
                </a:solidFill>
                <a:latin typeface="Calibri Light" panose="020F0302020204030204" pitchFamily="34" charset="0"/>
                <a:cs typeface="Calibri Light" panose="020F0302020204030204" pitchFamily="34" charset="0"/>
              </a:rPr>
              <a:t>the file is opened with </a:t>
            </a:r>
            <a:r>
              <a:rPr lang="en-US" sz="4800" b="0" dirty="0" err="1">
                <a:solidFill>
                  <a:sysClr val="windowText" lastClr="000000"/>
                </a:solidFill>
                <a:latin typeface="Calibri Light" panose="020F0302020204030204" pitchFamily="34" charset="0"/>
                <a:cs typeface="Calibri Light" panose="020F0302020204030204" pitchFamily="34" charset="0"/>
              </a:rPr>
              <a:t>FileAccess.Read</a:t>
            </a:r>
            <a:r>
              <a:rPr lang="en-US" sz="4800" b="0" dirty="0">
                <a:solidFill>
                  <a:sysClr val="windowText" lastClr="000000"/>
                </a:solidFill>
                <a:latin typeface="Calibri Light" panose="020F0302020204030204" pitchFamily="34" charset="0"/>
                <a:cs typeface="Calibri Light" panose="020F0302020204030204" pitchFamily="34" charset="0"/>
              </a:rPr>
              <a:t>, Read permission is required. </a:t>
            </a:r>
            <a:endParaRPr lang="en-US" sz="4800" b="0" dirty="0" smtClean="0">
              <a:solidFill>
                <a:sysClr val="windowText" lastClr="000000"/>
              </a:solidFill>
              <a:latin typeface="Calibri Light" panose="020F0302020204030204" pitchFamily="34" charset="0"/>
              <a:cs typeface="Calibri Light" panose="020F0302020204030204" pitchFamily="34" charset="0"/>
            </a:endParaRPr>
          </a:p>
          <a:p>
            <a:pPr marL="685800" indent="-685800" algn="l">
              <a:buFont typeface="Arial" panose="020B0604020202020204" pitchFamily="34" charset="0"/>
              <a:buChar char="•"/>
            </a:pPr>
            <a:r>
              <a:rPr lang="en-US" sz="4800" b="0" dirty="0" smtClean="0">
                <a:solidFill>
                  <a:sysClr val="windowText" lastClr="000000"/>
                </a:solidFill>
                <a:latin typeface="Calibri Light" panose="020F0302020204030204" pitchFamily="34" charset="0"/>
                <a:cs typeface="Calibri Light" panose="020F0302020204030204" pitchFamily="34" charset="0"/>
              </a:rPr>
              <a:t>If </a:t>
            </a:r>
            <a:r>
              <a:rPr lang="en-US" sz="4800" b="0" dirty="0">
                <a:solidFill>
                  <a:sysClr val="windowText" lastClr="000000"/>
                </a:solidFill>
                <a:latin typeface="Calibri Light" panose="020F0302020204030204" pitchFamily="34" charset="0"/>
                <a:cs typeface="Calibri Light" panose="020F0302020204030204" pitchFamily="34" charset="0"/>
              </a:rPr>
              <a:t>the file access is </a:t>
            </a:r>
            <a:r>
              <a:rPr lang="en-US" sz="4800" b="0" dirty="0" err="1">
                <a:solidFill>
                  <a:sysClr val="windowText" lastClr="000000"/>
                </a:solidFill>
                <a:latin typeface="Calibri Light" panose="020F0302020204030204" pitchFamily="34" charset="0"/>
                <a:cs typeface="Calibri Light" panose="020F0302020204030204" pitchFamily="34" charset="0"/>
              </a:rPr>
              <a:t>FileAccess.Write</a:t>
            </a:r>
            <a:r>
              <a:rPr lang="en-US" sz="4800" b="0" dirty="0">
                <a:solidFill>
                  <a:sysClr val="windowText" lastClr="000000"/>
                </a:solidFill>
                <a:latin typeface="Calibri Light" panose="020F0302020204030204" pitchFamily="34" charset="0"/>
                <a:cs typeface="Calibri Light" panose="020F0302020204030204" pitchFamily="34" charset="0"/>
              </a:rPr>
              <a:t>, Write permission is required. </a:t>
            </a:r>
            <a:endParaRPr lang="en-US" sz="4800" b="0" dirty="0" smtClean="0">
              <a:solidFill>
                <a:sysClr val="windowText" lastClr="000000"/>
              </a:solidFill>
              <a:latin typeface="Calibri Light" panose="020F0302020204030204" pitchFamily="34" charset="0"/>
              <a:cs typeface="Calibri Light" panose="020F0302020204030204" pitchFamily="34" charset="0"/>
            </a:endParaRPr>
          </a:p>
        </p:txBody>
      </p:sp>
      <p:sp>
        <p:nvSpPr>
          <p:cNvPr id="11" name="TextBox 10"/>
          <p:cNvSpPr txBox="1"/>
          <p:nvPr/>
        </p:nvSpPr>
        <p:spPr>
          <a:xfrm>
            <a:off x="9414534" y="13175651"/>
            <a:ext cx="14969464" cy="4520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2000" b="0" i="1" dirty="0"/>
              <a:t>https://docs.microsoft.com/en-us/dotnet/api/system.io.filemode?redirectedfrom=MSDN&amp;view=netframework-4.7.2</a:t>
            </a:r>
            <a:endParaRPr kumimoji="0" lang="en-US" sz="2000" b="0" i="1"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139300212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 name="Table"/>
          <p:cNvGraphicFramePr/>
          <p:nvPr>
            <p:extLst>
              <p:ext uri="{D42A27DB-BD31-4B8C-83A1-F6EECF244321}">
                <p14:modId xmlns:p14="http://schemas.microsoft.com/office/powerpoint/2010/main" val="3700303219"/>
              </p:ext>
            </p:extLst>
          </p:nvPr>
        </p:nvGraphicFramePr>
        <p:xfrm>
          <a:off x="285750" y="3006587"/>
          <a:ext cx="23774399" cy="7718509"/>
        </p:xfrm>
        <a:graphic>
          <a:graphicData uri="http://schemas.openxmlformats.org/drawingml/2006/table">
            <a:tbl>
              <a:tblPr bandRow="1">
                <a:tableStyleId>{0660B408-B3CF-4A94-85FC-2B1E0A45F4A2}</a:tableStyleId>
              </a:tblPr>
              <a:tblGrid>
                <a:gridCol w="1228725">
                  <a:extLst>
                    <a:ext uri="{9D8B030D-6E8A-4147-A177-3AD203B41FA5}">
                      <a16:colId xmlns:a16="http://schemas.microsoft.com/office/drawing/2014/main" val="20000"/>
                    </a:ext>
                  </a:extLst>
                </a:gridCol>
                <a:gridCol w="21116925">
                  <a:extLst>
                    <a:ext uri="{9D8B030D-6E8A-4147-A177-3AD203B41FA5}">
                      <a16:colId xmlns:a16="http://schemas.microsoft.com/office/drawing/2014/main" val="20001"/>
                    </a:ext>
                  </a:extLst>
                </a:gridCol>
                <a:gridCol w="1428749">
                  <a:extLst>
                    <a:ext uri="{9D8B030D-6E8A-4147-A177-3AD203B41FA5}">
                      <a16:colId xmlns:a16="http://schemas.microsoft.com/office/drawing/2014/main" val="20002"/>
                    </a:ext>
                  </a:extLst>
                </a:gridCol>
              </a:tblGrid>
              <a:tr h="1354201">
                <a:tc>
                  <a:txBody>
                    <a:bodyPr/>
                    <a:lstStyle/>
                    <a:p>
                      <a:pPr defTabSz="457200">
                        <a:lnSpc>
                          <a:spcPts val="6700"/>
                        </a:lnSpc>
                        <a:defRPr sz="1800"/>
                      </a:pPr>
                      <a:r>
                        <a:rPr sz="4000" dirty="0">
                          <a:sym typeface="Times"/>
                        </a:rPr>
                        <a:t>1</a:t>
                      </a:r>
                      <a:endParaRPr sz="4000" dirty="0">
                        <a:latin typeface="Times"/>
                        <a:ea typeface="Times"/>
                        <a:cs typeface="Times"/>
                        <a:sym typeface="Times"/>
                      </a:endParaRPr>
                    </a:p>
                  </a:txBody>
                  <a:tcPr marL="8128" marR="8128" marT="8128" marB="0" anchor="ctr" horzOverflow="overflow"/>
                </a:tc>
                <a:tc>
                  <a:txBody>
                    <a:bodyPr/>
                    <a:lstStyle/>
                    <a:p>
                      <a:pPr algn="l" fontAlgn="b"/>
                      <a:r>
                        <a:rPr lang="en-US" sz="4000" u="none" strike="noStrike" dirty="0">
                          <a:effectLst/>
                        </a:rPr>
                        <a:t>Write a C# program to generate divide by zero exception and also handle this exception</a:t>
                      </a:r>
                      <a:endParaRPr lang="en-US" sz="4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t"/>
                      <a:r>
                        <a:rPr lang="en-US" sz="4000" u="none" strike="noStrike" dirty="0">
                          <a:effectLst/>
                        </a:rPr>
                        <a:t>4</a:t>
                      </a:r>
                      <a:endParaRPr lang="en-US" sz="40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000"/>
                  </a:ext>
                </a:extLst>
              </a:tr>
              <a:tr h="1354201">
                <a:tc>
                  <a:txBody>
                    <a:bodyPr/>
                    <a:lstStyle/>
                    <a:p>
                      <a:pPr defTabSz="457200">
                        <a:lnSpc>
                          <a:spcPts val="6700"/>
                        </a:lnSpc>
                        <a:defRPr sz="1800"/>
                      </a:pPr>
                      <a:r>
                        <a:rPr lang="en-US" sz="4000" dirty="0" smtClean="0">
                          <a:sym typeface="Times"/>
                        </a:rPr>
                        <a:t>2</a:t>
                      </a:r>
                      <a:endParaRPr sz="4000" dirty="0">
                        <a:latin typeface="Times"/>
                        <a:ea typeface="Times"/>
                        <a:cs typeface="Times"/>
                        <a:sym typeface="Times"/>
                      </a:endParaRPr>
                    </a:p>
                  </a:txBody>
                  <a:tcPr marL="8128" marR="8128" marT="8128" marB="0" anchor="ctr" horzOverflow="overflow"/>
                </a:tc>
                <a:tc>
                  <a:txBody>
                    <a:bodyPr/>
                    <a:lstStyle/>
                    <a:p>
                      <a:pPr algn="l" fontAlgn="t"/>
                      <a:r>
                        <a:rPr lang="en-US" sz="4000" u="none" strike="noStrike" dirty="0">
                          <a:effectLst/>
                        </a:rPr>
                        <a:t>What is Debugging and Error Handling in Dot Net Technology? Explain with proper example.</a:t>
                      </a:r>
                      <a:endParaRPr lang="en-US" sz="4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t"/>
                      <a:r>
                        <a:rPr lang="en-US" sz="4000" u="none" strike="noStrike" dirty="0">
                          <a:effectLst/>
                        </a:rPr>
                        <a:t>7</a:t>
                      </a:r>
                      <a:endParaRPr lang="en-US" sz="40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071927440"/>
                  </a:ext>
                </a:extLst>
              </a:tr>
              <a:tr h="1377347">
                <a:tc>
                  <a:txBody>
                    <a:bodyPr/>
                    <a:lstStyle/>
                    <a:p>
                      <a:pPr defTabSz="457200">
                        <a:lnSpc>
                          <a:spcPts val="6700"/>
                        </a:lnSpc>
                        <a:defRPr sz="1800"/>
                      </a:pPr>
                      <a:r>
                        <a:rPr lang="en-US" sz="4000" dirty="0" smtClean="0">
                          <a:latin typeface="+mn-lt"/>
                          <a:ea typeface="+mn-ea"/>
                          <a:cs typeface="+mn-cs"/>
                          <a:sym typeface="Times"/>
                        </a:rPr>
                        <a:t>3</a:t>
                      </a:r>
                      <a:endParaRPr sz="4000" dirty="0">
                        <a:latin typeface="Times"/>
                        <a:ea typeface="Times"/>
                        <a:cs typeface="Times"/>
                        <a:sym typeface="Times"/>
                      </a:endParaRPr>
                    </a:p>
                  </a:txBody>
                  <a:tcPr marL="8128" marR="8128" marT="8128" marB="0" anchor="ctr" horzOverflow="overflow"/>
                </a:tc>
                <a:tc>
                  <a:txBody>
                    <a:bodyPr/>
                    <a:lstStyle/>
                    <a:p>
                      <a:pPr algn="l" fontAlgn="b"/>
                      <a:r>
                        <a:rPr lang="en-US" sz="4000" u="none" strike="noStrike" dirty="0">
                          <a:effectLst/>
                        </a:rPr>
                        <a:t>Explain the use of StreamReader and </a:t>
                      </a:r>
                      <a:r>
                        <a:rPr lang="en-US" sz="4000" u="none" strike="noStrike" dirty="0" err="1">
                          <a:effectLst/>
                        </a:rPr>
                        <a:t>StreamWriter</a:t>
                      </a:r>
                      <a:r>
                        <a:rPr lang="en-US" sz="4000" u="none" strike="noStrike" dirty="0">
                          <a:effectLst/>
                        </a:rPr>
                        <a:t> class for FileStream with example.</a:t>
                      </a:r>
                      <a:endParaRPr lang="en-US" sz="4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t"/>
                      <a:r>
                        <a:rPr lang="en-US" sz="4000" u="none" strike="noStrike" dirty="0">
                          <a:effectLst/>
                        </a:rPr>
                        <a:t>4</a:t>
                      </a:r>
                      <a:endParaRPr lang="en-US" sz="40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003"/>
                  </a:ext>
                </a:extLst>
              </a:tr>
              <a:tr h="1360408">
                <a:tc>
                  <a:txBody>
                    <a:bodyPr/>
                    <a:lstStyle/>
                    <a:p>
                      <a:pPr defTabSz="457200">
                        <a:lnSpc>
                          <a:spcPts val="6700"/>
                        </a:lnSpc>
                        <a:defRPr sz="1800"/>
                      </a:pPr>
                      <a:r>
                        <a:rPr lang="en-US" sz="4000" dirty="0" smtClean="0">
                          <a:latin typeface="+mn-lt"/>
                          <a:ea typeface="+mn-ea"/>
                          <a:cs typeface="+mn-cs"/>
                          <a:sym typeface="Times"/>
                        </a:rPr>
                        <a:t>4</a:t>
                      </a:r>
                      <a:endParaRPr sz="4000" dirty="0">
                        <a:latin typeface="Times"/>
                        <a:ea typeface="Times"/>
                        <a:cs typeface="Times"/>
                        <a:sym typeface="Times"/>
                      </a:endParaRPr>
                    </a:p>
                  </a:txBody>
                  <a:tcPr marL="8128" marR="8128" marT="8128" marB="0" anchor="ctr" horzOverflow="overflow"/>
                </a:tc>
                <a:tc>
                  <a:txBody>
                    <a:bodyPr/>
                    <a:lstStyle/>
                    <a:p>
                      <a:pPr algn="l" fontAlgn="b"/>
                      <a:r>
                        <a:rPr lang="en-US" sz="4000" u="none" strike="noStrike" dirty="0">
                          <a:effectLst/>
                        </a:rPr>
                        <a:t>Write a C# program to copy data from one file to another using StreamReader and </a:t>
                      </a:r>
                      <a:r>
                        <a:rPr lang="en-US" sz="4000" u="none" strike="noStrike" dirty="0" err="1">
                          <a:effectLst/>
                        </a:rPr>
                        <a:t>StreamWriter</a:t>
                      </a:r>
                      <a:r>
                        <a:rPr lang="en-US" sz="4000" u="none" strike="noStrike" dirty="0">
                          <a:effectLst/>
                        </a:rPr>
                        <a:t> class.</a:t>
                      </a:r>
                      <a:endParaRPr lang="en-US" sz="4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t"/>
                      <a:r>
                        <a:rPr lang="en-US" sz="4000" u="none" strike="noStrike" dirty="0">
                          <a:effectLst/>
                        </a:rPr>
                        <a:t>4</a:t>
                      </a:r>
                      <a:endParaRPr lang="en-US" sz="40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004"/>
                  </a:ext>
                </a:extLst>
              </a:tr>
              <a:tr h="1136176">
                <a:tc>
                  <a:txBody>
                    <a:bodyPr/>
                    <a:lstStyle/>
                    <a:p>
                      <a:pPr defTabSz="457200">
                        <a:lnSpc>
                          <a:spcPts val="6700"/>
                        </a:lnSpc>
                        <a:defRPr sz="1800"/>
                      </a:pPr>
                      <a:r>
                        <a:rPr lang="en-US" sz="4000" dirty="0" smtClean="0">
                          <a:latin typeface="+mn-lt"/>
                          <a:ea typeface="+mn-ea"/>
                          <a:cs typeface="+mn-cs"/>
                          <a:sym typeface="Times"/>
                        </a:rPr>
                        <a:t>5</a:t>
                      </a:r>
                      <a:endParaRPr sz="4000" dirty="0">
                        <a:latin typeface="Times"/>
                        <a:ea typeface="Times"/>
                        <a:cs typeface="Times"/>
                        <a:sym typeface="Times"/>
                      </a:endParaRPr>
                    </a:p>
                  </a:txBody>
                  <a:tcPr marL="8128" marR="8128" marT="8128" marB="0" anchor="ctr" horzOverflow="overflow"/>
                </a:tc>
                <a:tc>
                  <a:txBody>
                    <a:bodyPr/>
                    <a:lstStyle/>
                    <a:p>
                      <a:pPr algn="l" fontAlgn="b"/>
                      <a:r>
                        <a:rPr lang="en-US" sz="4000" u="none" strike="noStrike" dirty="0">
                          <a:effectLst/>
                        </a:rPr>
                        <a:t>Write a C# Program to Read Lines from a File until the End of File is Reached.</a:t>
                      </a:r>
                      <a:endParaRPr lang="en-US" sz="4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t"/>
                      <a:r>
                        <a:rPr lang="en-US" sz="4000" u="none" strike="noStrike" dirty="0">
                          <a:effectLst/>
                        </a:rPr>
                        <a:t>7</a:t>
                      </a:r>
                      <a:endParaRPr lang="en-US" sz="40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005"/>
                  </a:ext>
                </a:extLst>
              </a:tr>
              <a:tr h="1136176">
                <a:tc>
                  <a:txBody>
                    <a:bodyPr/>
                    <a:lstStyle/>
                    <a:p>
                      <a:pPr defTabSz="457200">
                        <a:lnSpc>
                          <a:spcPts val="6700"/>
                        </a:lnSpc>
                        <a:defRPr sz="1800"/>
                      </a:pPr>
                      <a:r>
                        <a:rPr lang="en-US" sz="4000" dirty="0" smtClean="0">
                          <a:latin typeface="+mn-lt"/>
                          <a:ea typeface="+mn-ea"/>
                          <a:cs typeface="+mn-cs"/>
                          <a:sym typeface="Times"/>
                        </a:rPr>
                        <a:t>6</a:t>
                      </a:r>
                      <a:endParaRPr sz="4000" dirty="0">
                        <a:latin typeface="Times"/>
                        <a:ea typeface="Times"/>
                        <a:cs typeface="Times"/>
                        <a:sym typeface="Times"/>
                      </a:endParaRPr>
                    </a:p>
                  </a:txBody>
                  <a:tcPr marL="8128" marR="8128" marT="8128" marB="0" anchor="ctr" horzOverflow="overflow"/>
                </a:tc>
                <a:tc>
                  <a:txBody>
                    <a:bodyPr/>
                    <a:lstStyle/>
                    <a:p>
                      <a:pPr algn="l" fontAlgn="b"/>
                      <a:r>
                        <a:rPr lang="en-US" sz="4000" u="none" strike="noStrike" dirty="0">
                          <a:effectLst/>
                        </a:rPr>
                        <a:t>Write a C# Program to List Files in a Directory.</a:t>
                      </a:r>
                      <a:endParaRPr lang="en-US" sz="4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t"/>
                      <a:r>
                        <a:rPr lang="en-US" sz="4000" u="none" strike="noStrike" dirty="0">
                          <a:effectLst/>
                        </a:rPr>
                        <a:t>7</a:t>
                      </a:r>
                      <a:endParaRPr lang="en-US" sz="40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006"/>
                  </a:ext>
                </a:extLst>
              </a:tr>
            </a:tbl>
          </a:graphicData>
        </a:graphic>
      </p:graphicFrame>
      <p:sp>
        <p:nvSpPr>
          <p:cNvPr id="126" name="GTU Questions"/>
          <p:cNvSpPr txBox="1"/>
          <p:nvPr/>
        </p:nvSpPr>
        <p:spPr>
          <a:xfrm>
            <a:off x="7492479" y="682486"/>
            <a:ext cx="9399042" cy="16668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lgn="l" defTabSz="457200">
              <a:lnSpc>
                <a:spcPts val="13600"/>
              </a:lnSpc>
              <a:defRPr sz="10000">
                <a:solidFill>
                  <a:srgbClr val="222222"/>
                </a:solidFill>
                <a:latin typeface="Helvetica"/>
                <a:ea typeface="Helvetica"/>
                <a:cs typeface="Helvetica"/>
                <a:sym typeface="Helvetica"/>
              </a:defRPr>
            </a:lvl1pPr>
          </a:lstStyle>
          <a:p>
            <a:r>
              <a:t>GTU Questions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7490" y="6047202"/>
            <a:ext cx="677429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File and I/O</a:t>
            </a:r>
            <a:endParaRPr lang="en-US" sz="9600" dirty="0">
              <a:solidFill>
                <a:schemeClr val="tx2"/>
              </a:solidFill>
            </a:endParaRPr>
          </a:p>
        </p:txBody>
      </p:sp>
      <p:sp>
        <p:nvSpPr>
          <p:cNvPr id="6" name="Rectangle 5"/>
          <p:cNvSpPr/>
          <p:nvPr/>
        </p:nvSpPr>
        <p:spPr>
          <a:xfrm>
            <a:off x="3510681" y="1042306"/>
            <a:ext cx="4903907" cy="1200329"/>
          </a:xfrm>
          <a:prstGeom prst="rect">
            <a:avLst/>
          </a:prstGeom>
        </p:spPr>
        <p:txBody>
          <a:bodyPr wrap="none">
            <a:spAutoFit/>
          </a:bodyPr>
          <a:lstStyle/>
          <a:p>
            <a:pPr algn="l"/>
            <a:r>
              <a:rPr lang="en-US" sz="7200" dirty="0" smtClean="0"/>
              <a:t>FileStream</a:t>
            </a:r>
            <a:endParaRPr lang="en-US" sz="7200" dirty="0">
              <a:latin typeface="+mn-lt"/>
              <a:cs typeface="Courier New" panose="02070309020205020404" pitchFamily="49" charset="0"/>
            </a:endParaRPr>
          </a:p>
        </p:txBody>
      </p:sp>
      <p:sp>
        <p:nvSpPr>
          <p:cNvPr id="4" name="Rectangle 3"/>
          <p:cNvSpPr/>
          <p:nvPr/>
        </p:nvSpPr>
        <p:spPr>
          <a:xfrm>
            <a:off x="3510679" y="3470855"/>
            <a:ext cx="20873319" cy="4247317"/>
          </a:xfrm>
          <a:prstGeom prst="rect">
            <a:avLst/>
          </a:prstGeom>
        </p:spPr>
        <p:txBody>
          <a:bodyPr wrap="square">
            <a:spAutoFit/>
          </a:bodyPr>
          <a:lstStyle/>
          <a:p>
            <a:pPr algn="l"/>
            <a:r>
              <a:rPr lang="en-US" sz="5400" b="0" spc="300" dirty="0">
                <a:solidFill>
                  <a:schemeClr val="tx1"/>
                </a:solidFill>
                <a:latin typeface="Consolas" panose="020B0609020204030204" pitchFamily="49" charset="0"/>
                <a:cs typeface="Calibri Light" panose="020F0302020204030204" pitchFamily="34" charset="0"/>
              </a:rPr>
              <a:t>FileStream &lt;object_name&gt; = </a:t>
            </a:r>
            <a:endParaRPr lang="en-US" sz="5400" b="0" spc="300" dirty="0" smtClean="0">
              <a:solidFill>
                <a:schemeClr val="tx1"/>
              </a:solidFill>
              <a:latin typeface="Consolas" panose="020B0609020204030204" pitchFamily="49" charset="0"/>
              <a:cs typeface="Calibri Light" panose="020F0302020204030204" pitchFamily="34" charset="0"/>
            </a:endParaRPr>
          </a:p>
          <a:p>
            <a:pPr algn="l"/>
            <a:r>
              <a:rPr lang="en-US" sz="5400" b="0" spc="300" dirty="0" smtClean="0">
                <a:solidFill>
                  <a:schemeClr val="tx1"/>
                </a:solidFill>
                <a:latin typeface="Consolas" panose="020B0609020204030204" pitchFamily="49" charset="0"/>
                <a:cs typeface="Calibri Light" panose="020F0302020204030204" pitchFamily="34" charset="0"/>
              </a:rPr>
              <a:t>new </a:t>
            </a:r>
            <a:r>
              <a:rPr lang="en-US" sz="5400" b="0" spc="300" dirty="0">
                <a:solidFill>
                  <a:schemeClr val="tx1"/>
                </a:solidFill>
                <a:latin typeface="Consolas" panose="020B0609020204030204" pitchFamily="49" charset="0"/>
                <a:cs typeface="Calibri Light" panose="020F0302020204030204" pitchFamily="34" charset="0"/>
              </a:rPr>
              <a:t>FileStream( &lt;file_name&gt;, </a:t>
            </a:r>
            <a:r>
              <a:rPr lang="en-US" sz="5400" spc="300" dirty="0">
                <a:solidFill>
                  <a:schemeClr val="accent1">
                    <a:lumMod val="75000"/>
                  </a:schemeClr>
                </a:solidFill>
                <a:latin typeface="Consolas" panose="020B0609020204030204" pitchFamily="49" charset="0"/>
                <a:cs typeface="Calibri Light" panose="020F0302020204030204" pitchFamily="34" charset="0"/>
              </a:rPr>
              <a:t>&lt;FileMode Enumerator</a:t>
            </a:r>
            <a:r>
              <a:rPr lang="en-US" sz="5400" b="0" spc="300" dirty="0">
                <a:solidFill>
                  <a:schemeClr val="tx1"/>
                </a:solidFill>
                <a:latin typeface="Consolas" panose="020B0609020204030204" pitchFamily="49" charset="0"/>
                <a:cs typeface="Calibri Light" panose="020F0302020204030204" pitchFamily="34" charset="0"/>
              </a:rPr>
              <a:t>&gt;, &lt;FileAccess Enumerator&gt;, &lt;FileShare Enumerator&gt;);</a:t>
            </a:r>
            <a:br>
              <a:rPr lang="en-US" sz="5400" b="0" spc="300" dirty="0">
                <a:solidFill>
                  <a:schemeClr val="tx1"/>
                </a:solidFill>
                <a:latin typeface="Consolas" panose="020B0609020204030204" pitchFamily="49" charset="0"/>
                <a:cs typeface="Calibri Light" panose="020F0302020204030204" pitchFamily="34" charset="0"/>
              </a:rPr>
            </a:br>
            <a:endParaRPr lang="en-US" sz="5400" b="0" spc="300" dirty="0">
              <a:solidFill>
                <a:schemeClr val="tx1"/>
              </a:solidFill>
              <a:latin typeface="Consolas" panose="020B0609020204030204" pitchFamily="49" charset="0"/>
              <a:cs typeface="Calibri Light" panose="020F0302020204030204" pitchFamily="34" charset="0"/>
            </a:endParaRPr>
          </a:p>
        </p:txBody>
      </p:sp>
      <p:cxnSp>
        <p:nvCxnSpPr>
          <p:cNvPr id="7" name="Straight Arrow Connector 6"/>
          <p:cNvCxnSpPr/>
          <p:nvPr/>
        </p:nvCxnSpPr>
        <p:spPr>
          <a:xfrm>
            <a:off x="18246520" y="5057775"/>
            <a:ext cx="0" cy="2660397"/>
          </a:xfrm>
          <a:prstGeom prst="straightConnector1">
            <a:avLst/>
          </a:prstGeom>
          <a:noFill/>
          <a:ln w="47625" cap="flat">
            <a:solidFill>
              <a:srgbClr val="000000"/>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2" name="Rounded Rectangle 1"/>
          <p:cNvSpPr/>
          <p:nvPr/>
        </p:nvSpPr>
        <p:spPr>
          <a:xfrm>
            <a:off x="3510679" y="7718172"/>
            <a:ext cx="5903855" cy="5618559"/>
          </a:xfrm>
          <a:prstGeom prst="round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5400" b="0" dirty="0">
                <a:solidFill>
                  <a:schemeClr val="bg2">
                    <a:lumMod val="75000"/>
                  </a:schemeClr>
                </a:solidFill>
              </a:rPr>
              <a:t>Append</a:t>
            </a:r>
          </a:p>
          <a:p>
            <a:r>
              <a:rPr lang="en-US" sz="5400" b="0" dirty="0" smtClean="0">
                <a:solidFill>
                  <a:schemeClr val="tx2">
                    <a:lumMod val="60000"/>
                    <a:lumOff val="40000"/>
                  </a:schemeClr>
                </a:solidFill>
              </a:rPr>
              <a:t>Create</a:t>
            </a:r>
          </a:p>
          <a:p>
            <a:r>
              <a:rPr lang="en-US" sz="5400" b="0" dirty="0" smtClean="0">
                <a:solidFill>
                  <a:schemeClr val="tx2">
                    <a:lumMod val="60000"/>
                    <a:lumOff val="40000"/>
                  </a:schemeClr>
                </a:solidFill>
              </a:rPr>
              <a:t>CreateNew</a:t>
            </a:r>
          </a:p>
          <a:p>
            <a:r>
              <a:rPr lang="en-US" sz="5400" b="0" dirty="0" smtClean="0">
                <a:solidFill>
                  <a:schemeClr val="tx2">
                    <a:lumMod val="60000"/>
                    <a:lumOff val="40000"/>
                  </a:schemeClr>
                </a:solidFill>
              </a:rPr>
              <a:t>Open</a:t>
            </a:r>
          </a:p>
          <a:p>
            <a:r>
              <a:rPr lang="en-US" sz="5400" b="0" dirty="0" smtClean="0">
                <a:solidFill>
                  <a:schemeClr val="tx2">
                    <a:lumMod val="60000"/>
                    <a:lumOff val="40000"/>
                  </a:schemeClr>
                </a:solidFill>
              </a:rPr>
              <a:t>OpenOrCreate</a:t>
            </a:r>
          </a:p>
          <a:p>
            <a:r>
              <a:rPr lang="en-US" sz="5400" b="0" dirty="0" smtClean="0">
                <a:solidFill>
                  <a:schemeClr val="bg1"/>
                </a:solidFill>
              </a:rPr>
              <a:t>Truncate</a:t>
            </a: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a:xfrm>
            <a:off x="10002636" y="7762875"/>
            <a:ext cx="14096229" cy="4188381"/>
          </a:xfrm>
          <a:prstGeom prst="roundRect">
            <a:avLst/>
          </a:prstGeom>
          <a:solidFill>
            <a:schemeClr val="bg1">
              <a:lumMod val="9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marL="685800" indent="-685800" algn="l">
              <a:buFont typeface="Arial" panose="020B0604020202020204" pitchFamily="34" charset="0"/>
              <a:buChar char="•"/>
            </a:pPr>
            <a:r>
              <a:rPr lang="en-US" sz="4800" b="0" dirty="0">
                <a:solidFill>
                  <a:sysClr val="windowText" lastClr="000000"/>
                </a:solidFill>
                <a:latin typeface="Calibri Light" panose="020F0302020204030204" pitchFamily="34" charset="0"/>
                <a:cs typeface="Calibri Light" panose="020F0302020204030204" pitchFamily="34" charset="0"/>
              </a:rPr>
              <a:t>Specifies that the operating system should open an existing file. </a:t>
            </a:r>
            <a:endParaRPr lang="en-US" sz="4800" b="0" dirty="0" smtClean="0">
              <a:solidFill>
                <a:sysClr val="windowText" lastClr="000000"/>
              </a:solidFill>
              <a:latin typeface="Calibri Light" panose="020F0302020204030204" pitchFamily="34" charset="0"/>
              <a:cs typeface="Calibri Light" panose="020F0302020204030204" pitchFamily="34" charset="0"/>
            </a:endParaRPr>
          </a:p>
          <a:p>
            <a:pPr marL="685800" indent="-685800" algn="l">
              <a:buFont typeface="Arial" panose="020B0604020202020204" pitchFamily="34" charset="0"/>
              <a:buChar char="•"/>
            </a:pPr>
            <a:r>
              <a:rPr lang="en-US" sz="4800" b="0" dirty="0" smtClean="0">
                <a:solidFill>
                  <a:sysClr val="windowText" lastClr="000000"/>
                </a:solidFill>
                <a:latin typeface="Calibri Light" panose="020F0302020204030204" pitchFamily="34" charset="0"/>
                <a:cs typeface="Calibri Light" panose="020F0302020204030204" pitchFamily="34" charset="0"/>
              </a:rPr>
              <a:t>When </a:t>
            </a:r>
            <a:r>
              <a:rPr lang="en-US" sz="4800" b="0" dirty="0">
                <a:solidFill>
                  <a:sysClr val="windowText" lastClr="000000"/>
                </a:solidFill>
                <a:latin typeface="Calibri Light" panose="020F0302020204030204" pitchFamily="34" charset="0"/>
                <a:cs typeface="Calibri Light" panose="020F0302020204030204" pitchFamily="34" charset="0"/>
              </a:rPr>
              <a:t>the file is opened, it should be truncated so that its size is zero bytes. </a:t>
            </a:r>
            <a:endParaRPr lang="en-US" sz="4800" b="0" dirty="0" smtClean="0">
              <a:solidFill>
                <a:sysClr val="windowText" lastClr="000000"/>
              </a:solidFill>
              <a:latin typeface="Calibri Light" panose="020F0302020204030204" pitchFamily="34" charset="0"/>
              <a:cs typeface="Calibri Light" panose="020F0302020204030204" pitchFamily="34" charset="0"/>
            </a:endParaRPr>
          </a:p>
          <a:p>
            <a:pPr marL="685800" indent="-685800" algn="l">
              <a:buFont typeface="Arial" panose="020B0604020202020204" pitchFamily="34" charset="0"/>
              <a:buChar char="•"/>
            </a:pPr>
            <a:r>
              <a:rPr lang="en-US" sz="4800" b="0" dirty="0" smtClean="0">
                <a:solidFill>
                  <a:sysClr val="windowText" lastClr="000000"/>
                </a:solidFill>
                <a:latin typeface="Calibri Light" panose="020F0302020204030204" pitchFamily="34" charset="0"/>
                <a:cs typeface="Calibri Light" panose="020F0302020204030204" pitchFamily="34" charset="0"/>
              </a:rPr>
              <a:t>This </a:t>
            </a:r>
            <a:r>
              <a:rPr lang="en-US" sz="4800" b="0" dirty="0">
                <a:solidFill>
                  <a:sysClr val="windowText" lastClr="000000"/>
                </a:solidFill>
                <a:latin typeface="Calibri Light" panose="020F0302020204030204" pitchFamily="34" charset="0"/>
                <a:cs typeface="Calibri Light" panose="020F0302020204030204" pitchFamily="34" charset="0"/>
              </a:rPr>
              <a:t>requires Write permission.</a:t>
            </a:r>
            <a:endParaRPr lang="en-US" sz="4800" b="0" dirty="0" smtClean="0">
              <a:solidFill>
                <a:sysClr val="windowText" lastClr="000000"/>
              </a:solidFill>
              <a:latin typeface="Calibri Light" panose="020F0302020204030204" pitchFamily="34" charset="0"/>
              <a:cs typeface="Calibri Light" panose="020F0302020204030204" pitchFamily="34" charset="0"/>
            </a:endParaRPr>
          </a:p>
        </p:txBody>
      </p:sp>
      <p:sp>
        <p:nvSpPr>
          <p:cNvPr id="11" name="TextBox 10"/>
          <p:cNvSpPr txBox="1"/>
          <p:nvPr/>
        </p:nvSpPr>
        <p:spPr>
          <a:xfrm>
            <a:off x="9414534" y="13175651"/>
            <a:ext cx="14969464" cy="4520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2000" b="0" i="1" dirty="0"/>
              <a:t>https://docs.microsoft.com/en-us/dotnet/api/system.io.filemode?redirectedfrom=MSDN&amp;view=netframework-4.7.2</a:t>
            </a:r>
            <a:endParaRPr kumimoji="0" lang="en-US" sz="2000" b="0" i="1"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1332408962"/>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7490" y="6047202"/>
            <a:ext cx="677429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File and I/O</a:t>
            </a:r>
            <a:endParaRPr lang="en-US" sz="9600" dirty="0">
              <a:solidFill>
                <a:schemeClr val="tx2"/>
              </a:solidFill>
            </a:endParaRPr>
          </a:p>
        </p:txBody>
      </p:sp>
      <p:sp>
        <p:nvSpPr>
          <p:cNvPr id="6" name="Rectangle 5"/>
          <p:cNvSpPr/>
          <p:nvPr/>
        </p:nvSpPr>
        <p:spPr>
          <a:xfrm>
            <a:off x="3510681" y="1042306"/>
            <a:ext cx="4903907" cy="1200329"/>
          </a:xfrm>
          <a:prstGeom prst="rect">
            <a:avLst/>
          </a:prstGeom>
        </p:spPr>
        <p:txBody>
          <a:bodyPr wrap="none">
            <a:spAutoFit/>
          </a:bodyPr>
          <a:lstStyle/>
          <a:p>
            <a:pPr algn="l"/>
            <a:r>
              <a:rPr lang="en-US" sz="7200" dirty="0" smtClean="0"/>
              <a:t>FileStream</a:t>
            </a:r>
            <a:endParaRPr lang="en-US" sz="7200" dirty="0">
              <a:latin typeface="+mn-lt"/>
              <a:cs typeface="Courier New" panose="02070309020205020404" pitchFamily="49" charset="0"/>
            </a:endParaRPr>
          </a:p>
        </p:txBody>
      </p:sp>
      <p:sp>
        <p:nvSpPr>
          <p:cNvPr id="4" name="Rectangle 3"/>
          <p:cNvSpPr/>
          <p:nvPr/>
        </p:nvSpPr>
        <p:spPr>
          <a:xfrm>
            <a:off x="3510679" y="3470855"/>
            <a:ext cx="20873319" cy="4247317"/>
          </a:xfrm>
          <a:prstGeom prst="rect">
            <a:avLst/>
          </a:prstGeom>
        </p:spPr>
        <p:txBody>
          <a:bodyPr wrap="square">
            <a:spAutoFit/>
          </a:bodyPr>
          <a:lstStyle/>
          <a:p>
            <a:pPr algn="l"/>
            <a:r>
              <a:rPr lang="en-US" sz="5400" b="0" spc="300" dirty="0">
                <a:solidFill>
                  <a:schemeClr val="tx1"/>
                </a:solidFill>
                <a:latin typeface="Consolas" panose="020B0609020204030204" pitchFamily="49" charset="0"/>
                <a:cs typeface="Calibri Light" panose="020F0302020204030204" pitchFamily="34" charset="0"/>
              </a:rPr>
              <a:t>FileStream &lt;object_name&gt; = </a:t>
            </a:r>
            <a:endParaRPr lang="en-US" sz="5400" b="0" spc="300" dirty="0" smtClean="0">
              <a:solidFill>
                <a:schemeClr val="tx1"/>
              </a:solidFill>
              <a:latin typeface="Consolas" panose="020B0609020204030204" pitchFamily="49" charset="0"/>
              <a:cs typeface="Calibri Light" panose="020F0302020204030204" pitchFamily="34" charset="0"/>
            </a:endParaRPr>
          </a:p>
          <a:p>
            <a:pPr algn="l"/>
            <a:r>
              <a:rPr lang="en-US" sz="5400" b="0" spc="300" dirty="0" smtClean="0">
                <a:solidFill>
                  <a:schemeClr val="tx1"/>
                </a:solidFill>
                <a:latin typeface="Consolas" panose="020B0609020204030204" pitchFamily="49" charset="0"/>
                <a:cs typeface="Calibri Light" panose="020F0302020204030204" pitchFamily="34" charset="0"/>
              </a:rPr>
              <a:t>new </a:t>
            </a:r>
            <a:r>
              <a:rPr lang="en-US" sz="5400" b="0" spc="300" dirty="0">
                <a:solidFill>
                  <a:schemeClr val="tx1"/>
                </a:solidFill>
                <a:latin typeface="Consolas" panose="020B0609020204030204" pitchFamily="49" charset="0"/>
                <a:cs typeface="Calibri Light" panose="020F0302020204030204" pitchFamily="34" charset="0"/>
              </a:rPr>
              <a:t>FileStream( &lt;file_name&gt;, &lt;FileMode Enumerator&gt;, </a:t>
            </a:r>
            <a:r>
              <a:rPr lang="en-US" sz="5400" spc="300" dirty="0">
                <a:solidFill>
                  <a:schemeClr val="accent1">
                    <a:lumMod val="75000"/>
                  </a:schemeClr>
                </a:solidFill>
                <a:latin typeface="Consolas" panose="020B0609020204030204" pitchFamily="49" charset="0"/>
                <a:cs typeface="Calibri Light" panose="020F0302020204030204" pitchFamily="34" charset="0"/>
              </a:rPr>
              <a:t>&lt;FileAccess Enumerator&gt;, </a:t>
            </a:r>
            <a:r>
              <a:rPr lang="en-US" sz="5400" b="0" spc="300" dirty="0">
                <a:solidFill>
                  <a:schemeClr val="tx1"/>
                </a:solidFill>
                <a:latin typeface="Consolas" panose="020B0609020204030204" pitchFamily="49" charset="0"/>
                <a:cs typeface="Calibri Light" panose="020F0302020204030204" pitchFamily="34" charset="0"/>
              </a:rPr>
              <a:t>&lt;FileShare Enumerator&gt;);</a:t>
            </a:r>
            <a:br>
              <a:rPr lang="en-US" sz="5400" b="0" spc="300" dirty="0">
                <a:solidFill>
                  <a:schemeClr val="tx1"/>
                </a:solidFill>
                <a:latin typeface="Consolas" panose="020B0609020204030204" pitchFamily="49" charset="0"/>
                <a:cs typeface="Calibri Light" panose="020F0302020204030204" pitchFamily="34" charset="0"/>
              </a:rPr>
            </a:br>
            <a:endParaRPr lang="en-US" sz="5400" b="0" spc="300" dirty="0">
              <a:solidFill>
                <a:schemeClr val="tx1"/>
              </a:solidFill>
              <a:latin typeface="Consolas" panose="020B0609020204030204" pitchFamily="49" charset="0"/>
              <a:cs typeface="Calibri Light" panose="020F0302020204030204" pitchFamily="34" charset="0"/>
            </a:endParaRPr>
          </a:p>
        </p:txBody>
      </p:sp>
      <p:cxnSp>
        <p:nvCxnSpPr>
          <p:cNvPr id="7" name="Straight Arrow Connector 6"/>
          <p:cNvCxnSpPr/>
          <p:nvPr/>
        </p:nvCxnSpPr>
        <p:spPr>
          <a:xfrm>
            <a:off x="18246520" y="6115050"/>
            <a:ext cx="0" cy="1603122"/>
          </a:xfrm>
          <a:prstGeom prst="straightConnector1">
            <a:avLst/>
          </a:prstGeom>
          <a:noFill/>
          <a:ln w="47625" cap="flat">
            <a:solidFill>
              <a:srgbClr val="000000"/>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2" name="Rounded Rectangle 1"/>
          <p:cNvSpPr/>
          <p:nvPr/>
        </p:nvSpPr>
        <p:spPr>
          <a:xfrm>
            <a:off x="3510679" y="7718172"/>
            <a:ext cx="5903855" cy="2860358"/>
          </a:xfrm>
          <a:prstGeom prst="round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5400" b="0" dirty="0" smtClean="0">
                <a:solidFill>
                  <a:schemeClr val="bg1"/>
                </a:solidFill>
              </a:rPr>
              <a:t>Read</a:t>
            </a:r>
          </a:p>
          <a:p>
            <a:r>
              <a:rPr lang="en-US" sz="5400" b="0" dirty="0" smtClean="0">
                <a:solidFill>
                  <a:schemeClr val="bg2">
                    <a:lumMod val="75000"/>
                  </a:schemeClr>
                </a:solidFill>
              </a:rPr>
              <a:t>ReadWrite</a:t>
            </a:r>
          </a:p>
          <a:p>
            <a:r>
              <a:rPr lang="en-US" sz="5400" b="0" dirty="0" smtClean="0">
                <a:solidFill>
                  <a:schemeClr val="bg2">
                    <a:lumMod val="75000"/>
                  </a:schemeClr>
                </a:solidFill>
              </a:rPr>
              <a:t>Write</a:t>
            </a:r>
            <a:endParaRPr lang="en-US" sz="5400" b="0" dirty="0" smtClean="0">
              <a:solidFill>
                <a:schemeClr val="bg1"/>
              </a:solidFill>
            </a:endParaRP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a:xfrm>
            <a:off x="10002636" y="7762875"/>
            <a:ext cx="14096229" cy="2553891"/>
          </a:xfrm>
          <a:prstGeom prst="roundRect">
            <a:avLst/>
          </a:prstGeom>
          <a:solidFill>
            <a:schemeClr val="bg1">
              <a:lumMod val="9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marL="685800" indent="-685800" algn="l">
              <a:buFont typeface="Arial" panose="020B0604020202020204" pitchFamily="34" charset="0"/>
              <a:buChar char="•"/>
            </a:pPr>
            <a:r>
              <a:rPr lang="en-US" sz="4800" b="0" dirty="0">
                <a:solidFill>
                  <a:sysClr val="windowText" lastClr="000000"/>
                </a:solidFill>
                <a:latin typeface="Calibri Light" panose="020F0302020204030204" pitchFamily="34" charset="0"/>
                <a:cs typeface="Calibri Light" panose="020F0302020204030204" pitchFamily="34" charset="0"/>
              </a:rPr>
              <a:t>Read access to the file. Data can be read from the file. </a:t>
            </a:r>
            <a:endParaRPr lang="en-US" sz="4800" b="0" dirty="0" smtClean="0">
              <a:solidFill>
                <a:sysClr val="windowText" lastClr="000000"/>
              </a:solidFill>
              <a:latin typeface="Calibri Light" panose="020F0302020204030204" pitchFamily="34" charset="0"/>
              <a:cs typeface="Calibri Light" panose="020F0302020204030204" pitchFamily="34" charset="0"/>
            </a:endParaRPr>
          </a:p>
          <a:p>
            <a:pPr marL="685800" indent="-685800" algn="l">
              <a:buFont typeface="Arial" panose="020B0604020202020204" pitchFamily="34" charset="0"/>
              <a:buChar char="•"/>
            </a:pPr>
            <a:r>
              <a:rPr lang="en-US" sz="4800" b="0" dirty="0" smtClean="0">
                <a:solidFill>
                  <a:sysClr val="windowText" lastClr="000000"/>
                </a:solidFill>
                <a:latin typeface="Calibri Light" panose="020F0302020204030204" pitchFamily="34" charset="0"/>
                <a:cs typeface="Calibri Light" panose="020F0302020204030204" pitchFamily="34" charset="0"/>
              </a:rPr>
              <a:t>Combine </a:t>
            </a:r>
            <a:r>
              <a:rPr lang="en-US" sz="4800" b="0" dirty="0">
                <a:solidFill>
                  <a:sysClr val="windowText" lastClr="000000"/>
                </a:solidFill>
                <a:latin typeface="Calibri Light" panose="020F0302020204030204" pitchFamily="34" charset="0"/>
                <a:cs typeface="Calibri Light" panose="020F0302020204030204" pitchFamily="34" charset="0"/>
              </a:rPr>
              <a:t>with Write for read/write access</a:t>
            </a:r>
            <a:endParaRPr lang="en-US" sz="4800" b="0" dirty="0" smtClean="0">
              <a:solidFill>
                <a:sysClr val="windowText" lastClr="000000"/>
              </a:solidFill>
              <a:latin typeface="Calibri Light" panose="020F0302020204030204" pitchFamily="34" charset="0"/>
              <a:cs typeface="Calibri Light" panose="020F0302020204030204" pitchFamily="34" charset="0"/>
            </a:endParaRPr>
          </a:p>
        </p:txBody>
      </p:sp>
      <p:sp>
        <p:nvSpPr>
          <p:cNvPr id="11" name="TextBox 10"/>
          <p:cNvSpPr txBox="1"/>
          <p:nvPr/>
        </p:nvSpPr>
        <p:spPr>
          <a:xfrm>
            <a:off x="9414534" y="13175651"/>
            <a:ext cx="14969464" cy="4520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2000" b="0" i="1" dirty="0"/>
              <a:t>https://docs.microsoft.com/en-us/dotnet/api/system.io.fileaccess?view=netframework-4.7.2</a:t>
            </a:r>
            <a:endParaRPr kumimoji="0" lang="en-US" sz="2000" b="0" i="1"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3203669644"/>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7490" y="6047202"/>
            <a:ext cx="677429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File and I/O</a:t>
            </a:r>
            <a:endParaRPr lang="en-US" sz="9600" dirty="0">
              <a:solidFill>
                <a:schemeClr val="tx2"/>
              </a:solidFill>
            </a:endParaRPr>
          </a:p>
        </p:txBody>
      </p:sp>
      <p:sp>
        <p:nvSpPr>
          <p:cNvPr id="6" name="Rectangle 5"/>
          <p:cNvSpPr/>
          <p:nvPr/>
        </p:nvSpPr>
        <p:spPr>
          <a:xfrm>
            <a:off x="3510681" y="1042306"/>
            <a:ext cx="4903907" cy="1200329"/>
          </a:xfrm>
          <a:prstGeom prst="rect">
            <a:avLst/>
          </a:prstGeom>
        </p:spPr>
        <p:txBody>
          <a:bodyPr wrap="none">
            <a:spAutoFit/>
          </a:bodyPr>
          <a:lstStyle/>
          <a:p>
            <a:pPr algn="l"/>
            <a:r>
              <a:rPr lang="en-US" sz="7200" dirty="0" smtClean="0"/>
              <a:t>FileStream</a:t>
            </a:r>
            <a:endParaRPr lang="en-US" sz="7200" dirty="0">
              <a:latin typeface="+mn-lt"/>
              <a:cs typeface="Courier New" panose="02070309020205020404" pitchFamily="49" charset="0"/>
            </a:endParaRPr>
          </a:p>
        </p:txBody>
      </p:sp>
      <p:sp>
        <p:nvSpPr>
          <p:cNvPr id="4" name="Rectangle 3"/>
          <p:cNvSpPr/>
          <p:nvPr/>
        </p:nvSpPr>
        <p:spPr>
          <a:xfrm>
            <a:off x="3510679" y="3470855"/>
            <a:ext cx="20873319" cy="4247317"/>
          </a:xfrm>
          <a:prstGeom prst="rect">
            <a:avLst/>
          </a:prstGeom>
        </p:spPr>
        <p:txBody>
          <a:bodyPr wrap="square">
            <a:spAutoFit/>
          </a:bodyPr>
          <a:lstStyle/>
          <a:p>
            <a:pPr algn="l"/>
            <a:r>
              <a:rPr lang="en-US" sz="5400" b="0" spc="300" dirty="0">
                <a:solidFill>
                  <a:schemeClr val="tx1"/>
                </a:solidFill>
                <a:latin typeface="Consolas" panose="020B0609020204030204" pitchFamily="49" charset="0"/>
                <a:cs typeface="Calibri Light" panose="020F0302020204030204" pitchFamily="34" charset="0"/>
              </a:rPr>
              <a:t>FileStream &lt;object_name&gt; = </a:t>
            </a:r>
            <a:endParaRPr lang="en-US" sz="5400" b="0" spc="300" dirty="0" smtClean="0">
              <a:solidFill>
                <a:schemeClr val="tx1"/>
              </a:solidFill>
              <a:latin typeface="Consolas" panose="020B0609020204030204" pitchFamily="49" charset="0"/>
              <a:cs typeface="Calibri Light" panose="020F0302020204030204" pitchFamily="34" charset="0"/>
            </a:endParaRPr>
          </a:p>
          <a:p>
            <a:pPr algn="l"/>
            <a:r>
              <a:rPr lang="en-US" sz="5400" b="0" spc="300" dirty="0" smtClean="0">
                <a:solidFill>
                  <a:schemeClr val="tx1"/>
                </a:solidFill>
                <a:latin typeface="Consolas" panose="020B0609020204030204" pitchFamily="49" charset="0"/>
                <a:cs typeface="Calibri Light" panose="020F0302020204030204" pitchFamily="34" charset="0"/>
              </a:rPr>
              <a:t>new </a:t>
            </a:r>
            <a:r>
              <a:rPr lang="en-US" sz="5400" b="0" spc="300" dirty="0">
                <a:solidFill>
                  <a:schemeClr val="tx1"/>
                </a:solidFill>
                <a:latin typeface="Consolas" panose="020B0609020204030204" pitchFamily="49" charset="0"/>
                <a:cs typeface="Calibri Light" panose="020F0302020204030204" pitchFamily="34" charset="0"/>
              </a:rPr>
              <a:t>FileStream( &lt;file_name&gt;, &lt;FileMode Enumerator&gt;, </a:t>
            </a:r>
            <a:r>
              <a:rPr lang="en-US" sz="5400" spc="300" dirty="0">
                <a:solidFill>
                  <a:schemeClr val="accent1">
                    <a:lumMod val="75000"/>
                  </a:schemeClr>
                </a:solidFill>
                <a:latin typeface="Consolas" panose="020B0609020204030204" pitchFamily="49" charset="0"/>
                <a:cs typeface="Calibri Light" panose="020F0302020204030204" pitchFamily="34" charset="0"/>
              </a:rPr>
              <a:t>&lt;FileAccess Enumerator&gt;, </a:t>
            </a:r>
            <a:r>
              <a:rPr lang="en-US" sz="5400" b="0" spc="300" dirty="0">
                <a:solidFill>
                  <a:schemeClr val="tx1"/>
                </a:solidFill>
                <a:latin typeface="Consolas" panose="020B0609020204030204" pitchFamily="49" charset="0"/>
                <a:cs typeface="Calibri Light" panose="020F0302020204030204" pitchFamily="34" charset="0"/>
              </a:rPr>
              <a:t>&lt;FileShare Enumerator&gt;);</a:t>
            </a:r>
            <a:br>
              <a:rPr lang="en-US" sz="5400" b="0" spc="300" dirty="0">
                <a:solidFill>
                  <a:schemeClr val="tx1"/>
                </a:solidFill>
                <a:latin typeface="Consolas" panose="020B0609020204030204" pitchFamily="49" charset="0"/>
                <a:cs typeface="Calibri Light" panose="020F0302020204030204" pitchFamily="34" charset="0"/>
              </a:rPr>
            </a:br>
            <a:endParaRPr lang="en-US" sz="5400" b="0" spc="300" dirty="0">
              <a:solidFill>
                <a:schemeClr val="tx1"/>
              </a:solidFill>
              <a:latin typeface="Consolas" panose="020B0609020204030204" pitchFamily="49" charset="0"/>
              <a:cs typeface="Calibri Light" panose="020F0302020204030204" pitchFamily="34" charset="0"/>
            </a:endParaRPr>
          </a:p>
        </p:txBody>
      </p:sp>
      <p:cxnSp>
        <p:nvCxnSpPr>
          <p:cNvPr id="7" name="Straight Arrow Connector 6"/>
          <p:cNvCxnSpPr/>
          <p:nvPr/>
        </p:nvCxnSpPr>
        <p:spPr>
          <a:xfrm>
            <a:off x="18246520" y="6115050"/>
            <a:ext cx="0" cy="1603122"/>
          </a:xfrm>
          <a:prstGeom prst="straightConnector1">
            <a:avLst/>
          </a:prstGeom>
          <a:noFill/>
          <a:ln w="47625" cap="flat">
            <a:solidFill>
              <a:srgbClr val="000000"/>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2" name="Rounded Rectangle 1"/>
          <p:cNvSpPr/>
          <p:nvPr/>
        </p:nvSpPr>
        <p:spPr>
          <a:xfrm>
            <a:off x="3510679" y="7718172"/>
            <a:ext cx="5903855" cy="2860358"/>
          </a:xfrm>
          <a:prstGeom prst="round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5400" b="0" dirty="0">
                <a:solidFill>
                  <a:schemeClr val="bg2">
                    <a:lumMod val="75000"/>
                  </a:schemeClr>
                </a:solidFill>
              </a:rPr>
              <a:t>Read</a:t>
            </a:r>
          </a:p>
          <a:p>
            <a:r>
              <a:rPr lang="en-US" sz="5400" b="0" dirty="0" smtClean="0">
                <a:solidFill>
                  <a:schemeClr val="bg1"/>
                </a:solidFill>
              </a:rPr>
              <a:t>ReadWrite</a:t>
            </a:r>
          </a:p>
          <a:p>
            <a:r>
              <a:rPr lang="en-US" sz="5400" b="0" dirty="0" smtClean="0">
                <a:solidFill>
                  <a:schemeClr val="bg2">
                    <a:lumMod val="75000"/>
                  </a:schemeClr>
                </a:solidFill>
              </a:rPr>
              <a:t>Write</a:t>
            </a:r>
            <a:endParaRPr lang="en-US" sz="5400" b="0" dirty="0" smtClean="0">
              <a:solidFill>
                <a:schemeClr val="bg1"/>
              </a:solidFill>
            </a:endParaRP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a:xfrm>
            <a:off x="10002636" y="7762875"/>
            <a:ext cx="14096229" cy="1736646"/>
          </a:xfrm>
          <a:prstGeom prst="roundRect">
            <a:avLst/>
          </a:prstGeom>
          <a:solidFill>
            <a:schemeClr val="bg1">
              <a:lumMod val="9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marL="685800" indent="-685800" algn="l">
              <a:buFont typeface="Arial" panose="020B0604020202020204" pitchFamily="34" charset="0"/>
              <a:buChar char="•"/>
            </a:pPr>
            <a:r>
              <a:rPr lang="en-US" sz="4800" b="0" dirty="0" smtClean="0">
                <a:solidFill>
                  <a:sysClr val="windowText" lastClr="000000"/>
                </a:solidFill>
                <a:latin typeface="Calibri Light" panose="020F0302020204030204" pitchFamily="34" charset="0"/>
                <a:cs typeface="Calibri Light" panose="020F0302020204030204" pitchFamily="34" charset="0"/>
              </a:rPr>
              <a:t>Read </a:t>
            </a:r>
            <a:r>
              <a:rPr lang="en-US" sz="4800" b="0" dirty="0">
                <a:solidFill>
                  <a:sysClr val="windowText" lastClr="000000"/>
                </a:solidFill>
                <a:latin typeface="Calibri Light" panose="020F0302020204030204" pitchFamily="34" charset="0"/>
                <a:cs typeface="Calibri Light" panose="020F0302020204030204" pitchFamily="34" charset="0"/>
              </a:rPr>
              <a:t>and write access to the file. </a:t>
            </a:r>
            <a:endParaRPr lang="en-US" sz="4800" b="0" dirty="0" smtClean="0">
              <a:solidFill>
                <a:sysClr val="windowText" lastClr="000000"/>
              </a:solidFill>
              <a:latin typeface="Calibri Light" panose="020F0302020204030204" pitchFamily="34" charset="0"/>
              <a:cs typeface="Calibri Light" panose="020F0302020204030204" pitchFamily="34" charset="0"/>
            </a:endParaRPr>
          </a:p>
          <a:p>
            <a:pPr marL="685800" indent="-685800" algn="l">
              <a:buFont typeface="Arial" panose="020B0604020202020204" pitchFamily="34" charset="0"/>
              <a:buChar char="•"/>
            </a:pPr>
            <a:r>
              <a:rPr lang="en-US" sz="4800" b="0" dirty="0" smtClean="0">
                <a:solidFill>
                  <a:sysClr val="windowText" lastClr="000000"/>
                </a:solidFill>
                <a:latin typeface="Calibri Light" panose="020F0302020204030204" pitchFamily="34" charset="0"/>
                <a:cs typeface="Calibri Light" panose="020F0302020204030204" pitchFamily="34" charset="0"/>
              </a:rPr>
              <a:t>Data </a:t>
            </a:r>
            <a:r>
              <a:rPr lang="en-US" sz="4800" b="0" dirty="0">
                <a:solidFill>
                  <a:sysClr val="windowText" lastClr="000000"/>
                </a:solidFill>
                <a:latin typeface="Calibri Light" panose="020F0302020204030204" pitchFamily="34" charset="0"/>
                <a:cs typeface="Calibri Light" panose="020F0302020204030204" pitchFamily="34" charset="0"/>
              </a:rPr>
              <a:t>can be written to and read from the file.</a:t>
            </a:r>
            <a:endParaRPr lang="en-US" sz="4800" b="0" dirty="0" smtClean="0">
              <a:solidFill>
                <a:sysClr val="windowText" lastClr="000000"/>
              </a:solidFill>
              <a:latin typeface="Calibri Light" panose="020F0302020204030204" pitchFamily="34" charset="0"/>
              <a:cs typeface="Calibri Light" panose="020F0302020204030204" pitchFamily="34" charset="0"/>
            </a:endParaRPr>
          </a:p>
        </p:txBody>
      </p:sp>
      <p:sp>
        <p:nvSpPr>
          <p:cNvPr id="13" name="TextBox 12"/>
          <p:cNvSpPr txBox="1"/>
          <p:nvPr/>
        </p:nvSpPr>
        <p:spPr>
          <a:xfrm>
            <a:off x="9414534" y="13175651"/>
            <a:ext cx="14969464" cy="4520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2000" b="0" i="1" dirty="0"/>
              <a:t>https://docs.microsoft.com/en-us/dotnet/api/system.io.fileaccess?view=netframework-4.7.2</a:t>
            </a:r>
            <a:endParaRPr kumimoji="0" lang="en-US" sz="2000" b="0" i="1"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3783793773"/>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7490" y="6047202"/>
            <a:ext cx="677429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File and I/O</a:t>
            </a:r>
            <a:endParaRPr lang="en-US" sz="9600" dirty="0">
              <a:solidFill>
                <a:schemeClr val="tx2"/>
              </a:solidFill>
            </a:endParaRPr>
          </a:p>
        </p:txBody>
      </p:sp>
      <p:sp>
        <p:nvSpPr>
          <p:cNvPr id="6" name="Rectangle 5"/>
          <p:cNvSpPr/>
          <p:nvPr/>
        </p:nvSpPr>
        <p:spPr>
          <a:xfrm>
            <a:off x="3510681" y="1042306"/>
            <a:ext cx="4903907" cy="1200329"/>
          </a:xfrm>
          <a:prstGeom prst="rect">
            <a:avLst/>
          </a:prstGeom>
        </p:spPr>
        <p:txBody>
          <a:bodyPr wrap="none">
            <a:spAutoFit/>
          </a:bodyPr>
          <a:lstStyle/>
          <a:p>
            <a:pPr algn="l"/>
            <a:r>
              <a:rPr lang="en-US" sz="7200" dirty="0" smtClean="0"/>
              <a:t>FileStream</a:t>
            </a:r>
            <a:endParaRPr lang="en-US" sz="7200" dirty="0">
              <a:latin typeface="+mn-lt"/>
              <a:cs typeface="Courier New" panose="02070309020205020404" pitchFamily="49" charset="0"/>
            </a:endParaRPr>
          </a:p>
        </p:txBody>
      </p:sp>
      <p:sp>
        <p:nvSpPr>
          <p:cNvPr id="4" name="Rectangle 3"/>
          <p:cNvSpPr/>
          <p:nvPr/>
        </p:nvSpPr>
        <p:spPr>
          <a:xfrm>
            <a:off x="3510679" y="3470855"/>
            <a:ext cx="20873319" cy="4247317"/>
          </a:xfrm>
          <a:prstGeom prst="rect">
            <a:avLst/>
          </a:prstGeom>
        </p:spPr>
        <p:txBody>
          <a:bodyPr wrap="square">
            <a:spAutoFit/>
          </a:bodyPr>
          <a:lstStyle/>
          <a:p>
            <a:pPr algn="l"/>
            <a:r>
              <a:rPr lang="en-US" sz="5400" b="0" spc="300" dirty="0">
                <a:solidFill>
                  <a:schemeClr val="tx1"/>
                </a:solidFill>
                <a:latin typeface="Consolas" panose="020B0609020204030204" pitchFamily="49" charset="0"/>
                <a:cs typeface="Calibri Light" panose="020F0302020204030204" pitchFamily="34" charset="0"/>
              </a:rPr>
              <a:t>FileStream &lt;object_name&gt; = </a:t>
            </a:r>
            <a:endParaRPr lang="en-US" sz="5400" b="0" spc="300" dirty="0" smtClean="0">
              <a:solidFill>
                <a:schemeClr val="tx1"/>
              </a:solidFill>
              <a:latin typeface="Consolas" panose="020B0609020204030204" pitchFamily="49" charset="0"/>
              <a:cs typeface="Calibri Light" panose="020F0302020204030204" pitchFamily="34" charset="0"/>
            </a:endParaRPr>
          </a:p>
          <a:p>
            <a:pPr algn="l"/>
            <a:r>
              <a:rPr lang="en-US" sz="5400" b="0" spc="300" dirty="0" smtClean="0">
                <a:solidFill>
                  <a:schemeClr val="tx1"/>
                </a:solidFill>
                <a:latin typeface="Consolas" panose="020B0609020204030204" pitchFamily="49" charset="0"/>
                <a:cs typeface="Calibri Light" panose="020F0302020204030204" pitchFamily="34" charset="0"/>
              </a:rPr>
              <a:t>new </a:t>
            </a:r>
            <a:r>
              <a:rPr lang="en-US" sz="5400" b="0" spc="300" dirty="0">
                <a:solidFill>
                  <a:schemeClr val="tx1"/>
                </a:solidFill>
                <a:latin typeface="Consolas" panose="020B0609020204030204" pitchFamily="49" charset="0"/>
                <a:cs typeface="Calibri Light" panose="020F0302020204030204" pitchFamily="34" charset="0"/>
              </a:rPr>
              <a:t>FileStream( &lt;file_name&gt;, &lt;FileMode Enumerator&gt;, </a:t>
            </a:r>
            <a:r>
              <a:rPr lang="en-US" sz="5400" spc="300" dirty="0">
                <a:solidFill>
                  <a:schemeClr val="accent1">
                    <a:lumMod val="75000"/>
                  </a:schemeClr>
                </a:solidFill>
                <a:latin typeface="Consolas" panose="020B0609020204030204" pitchFamily="49" charset="0"/>
                <a:cs typeface="Calibri Light" panose="020F0302020204030204" pitchFamily="34" charset="0"/>
              </a:rPr>
              <a:t>&lt;FileAccess Enumerator&gt;, </a:t>
            </a:r>
            <a:r>
              <a:rPr lang="en-US" sz="5400" b="0" spc="300" dirty="0">
                <a:solidFill>
                  <a:schemeClr val="tx1"/>
                </a:solidFill>
                <a:latin typeface="Consolas" panose="020B0609020204030204" pitchFamily="49" charset="0"/>
                <a:cs typeface="Calibri Light" panose="020F0302020204030204" pitchFamily="34" charset="0"/>
              </a:rPr>
              <a:t>&lt;FileShare Enumerator&gt;);</a:t>
            </a:r>
            <a:br>
              <a:rPr lang="en-US" sz="5400" b="0" spc="300" dirty="0">
                <a:solidFill>
                  <a:schemeClr val="tx1"/>
                </a:solidFill>
                <a:latin typeface="Consolas" panose="020B0609020204030204" pitchFamily="49" charset="0"/>
                <a:cs typeface="Calibri Light" panose="020F0302020204030204" pitchFamily="34" charset="0"/>
              </a:rPr>
            </a:br>
            <a:endParaRPr lang="en-US" sz="5400" b="0" spc="300" dirty="0">
              <a:solidFill>
                <a:schemeClr val="tx1"/>
              </a:solidFill>
              <a:latin typeface="Consolas" panose="020B0609020204030204" pitchFamily="49" charset="0"/>
              <a:cs typeface="Calibri Light" panose="020F0302020204030204" pitchFamily="34" charset="0"/>
            </a:endParaRPr>
          </a:p>
        </p:txBody>
      </p:sp>
      <p:cxnSp>
        <p:nvCxnSpPr>
          <p:cNvPr id="7" name="Straight Arrow Connector 6"/>
          <p:cNvCxnSpPr/>
          <p:nvPr/>
        </p:nvCxnSpPr>
        <p:spPr>
          <a:xfrm>
            <a:off x="18246520" y="6115050"/>
            <a:ext cx="0" cy="1603122"/>
          </a:xfrm>
          <a:prstGeom prst="straightConnector1">
            <a:avLst/>
          </a:prstGeom>
          <a:noFill/>
          <a:ln w="47625" cap="flat">
            <a:solidFill>
              <a:srgbClr val="000000"/>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2" name="Rounded Rectangle 1"/>
          <p:cNvSpPr/>
          <p:nvPr/>
        </p:nvSpPr>
        <p:spPr>
          <a:xfrm>
            <a:off x="3510679" y="7718172"/>
            <a:ext cx="5903855" cy="2860358"/>
          </a:xfrm>
          <a:prstGeom prst="round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5400" b="0" dirty="0">
                <a:solidFill>
                  <a:schemeClr val="bg2">
                    <a:lumMod val="75000"/>
                  </a:schemeClr>
                </a:solidFill>
              </a:rPr>
              <a:t>Read</a:t>
            </a:r>
          </a:p>
          <a:p>
            <a:r>
              <a:rPr lang="en-US" sz="5400" b="0" dirty="0" smtClean="0">
                <a:solidFill>
                  <a:schemeClr val="tx2">
                    <a:lumMod val="60000"/>
                    <a:lumOff val="40000"/>
                  </a:schemeClr>
                </a:solidFill>
              </a:rPr>
              <a:t>ReadWrite</a:t>
            </a:r>
          </a:p>
          <a:p>
            <a:r>
              <a:rPr lang="en-US" sz="5400" b="0" dirty="0" smtClean="0">
                <a:solidFill>
                  <a:schemeClr val="bg1"/>
                </a:solidFill>
              </a:rPr>
              <a:t>Write</a:t>
            </a: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a:xfrm>
            <a:off x="10002636" y="7762875"/>
            <a:ext cx="14096229" cy="2553891"/>
          </a:xfrm>
          <a:prstGeom prst="roundRect">
            <a:avLst/>
          </a:prstGeom>
          <a:solidFill>
            <a:schemeClr val="bg1">
              <a:lumMod val="9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marL="685800" indent="-685800" algn="l">
              <a:buFont typeface="Arial" panose="020B0604020202020204" pitchFamily="34" charset="0"/>
              <a:buChar char="•"/>
            </a:pPr>
            <a:r>
              <a:rPr lang="en-US" sz="4800" b="0" dirty="0" smtClean="0">
                <a:solidFill>
                  <a:sysClr val="windowText" lastClr="000000"/>
                </a:solidFill>
                <a:latin typeface="Calibri Light" panose="020F0302020204030204" pitchFamily="34" charset="0"/>
                <a:cs typeface="Calibri Light" panose="020F0302020204030204" pitchFamily="34" charset="0"/>
              </a:rPr>
              <a:t>Write </a:t>
            </a:r>
            <a:r>
              <a:rPr lang="en-US" sz="4800" b="0" dirty="0">
                <a:solidFill>
                  <a:sysClr val="windowText" lastClr="000000"/>
                </a:solidFill>
                <a:latin typeface="Calibri Light" panose="020F0302020204030204" pitchFamily="34" charset="0"/>
                <a:cs typeface="Calibri Light" panose="020F0302020204030204" pitchFamily="34" charset="0"/>
              </a:rPr>
              <a:t>access to the file. </a:t>
            </a:r>
            <a:r>
              <a:rPr lang="en-US" sz="4800" b="0" dirty="0" smtClean="0">
                <a:solidFill>
                  <a:sysClr val="windowText" lastClr="000000"/>
                </a:solidFill>
                <a:latin typeface="Calibri Light" panose="020F0302020204030204" pitchFamily="34" charset="0"/>
                <a:cs typeface="Calibri Light" panose="020F0302020204030204" pitchFamily="34" charset="0"/>
              </a:rPr>
              <a:t>Data </a:t>
            </a:r>
            <a:r>
              <a:rPr lang="en-US" sz="4800" b="0" dirty="0">
                <a:solidFill>
                  <a:sysClr val="windowText" lastClr="000000"/>
                </a:solidFill>
                <a:latin typeface="Calibri Light" panose="020F0302020204030204" pitchFamily="34" charset="0"/>
                <a:cs typeface="Calibri Light" panose="020F0302020204030204" pitchFamily="34" charset="0"/>
              </a:rPr>
              <a:t>can be written to the file. </a:t>
            </a:r>
            <a:endParaRPr lang="en-US" sz="4800" b="0" dirty="0" smtClean="0">
              <a:solidFill>
                <a:sysClr val="windowText" lastClr="000000"/>
              </a:solidFill>
              <a:latin typeface="Calibri Light" panose="020F0302020204030204" pitchFamily="34" charset="0"/>
              <a:cs typeface="Calibri Light" panose="020F0302020204030204" pitchFamily="34" charset="0"/>
            </a:endParaRPr>
          </a:p>
          <a:p>
            <a:pPr marL="685800" indent="-685800" algn="l">
              <a:buFont typeface="Arial" panose="020B0604020202020204" pitchFamily="34" charset="0"/>
              <a:buChar char="•"/>
            </a:pPr>
            <a:r>
              <a:rPr lang="en-US" sz="4800" b="0" dirty="0" smtClean="0">
                <a:solidFill>
                  <a:sysClr val="windowText" lastClr="000000"/>
                </a:solidFill>
                <a:latin typeface="Calibri Light" panose="020F0302020204030204" pitchFamily="34" charset="0"/>
                <a:cs typeface="Calibri Light" panose="020F0302020204030204" pitchFamily="34" charset="0"/>
              </a:rPr>
              <a:t>Combine </a:t>
            </a:r>
            <a:r>
              <a:rPr lang="en-US" sz="4800" b="0" dirty="0">
                <a:solidFill>
                  <a:sysClr val="windowText" lastClr="000000"/>
                </a:solidFill>
                <a:latin typeface="Calibri Light" panose="020F0302020204030204" pitchFamily="34" charset="0"/>
                <a:cs typeface="Calibri Light" panose="020F0302020204030204" pitchFamily="34" charset="0"/>
              </a:rPr>
              <a:t>with Read for read/write access.</a:t>
            </a:r>
            <a:endParaRPr lang="en-US" sz="4800" b="0" dirty="0" smtClean="0">
              <a:solidFill>
                <a:sysClr val="windowText" lastClr="000000"/>
              </a:solidFill>
              <a:latin typeface="Calibri Light" panose="020F0302020204030204" pitchFamily="34" charset="0"/>
              <a:cs typeface="Calibri Light" panose="020F0302020204030204" pitchFamily="34" charset="0"/>
            </a:endParaRPr>
          </a:p>
        </p:txBody>
      </p:sp>
      <p:sp>
        <p:nvSpPr>
          <p:cNvPr id="13" name="TextBox 12"/>
          <p:cNvSpPr txBox="1"/>
          <p:nvPr/>
        </p:nvSpPr>
        <p:spPr>
          <a:xfrm>
            <a:off x="9414534" y="13175651"/>
            <a:ext cx="14969464" cy="4520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2000" b="0" i="1" dirty="0"/>
              <a:t>https://docs.microsoft.com/en-us/dotnet/api/system.io.fileaccess?view=netframework-4.7.2</a:t>
            </a:r>
            <a:endParaRPr kumimoji="0" lang="en-US" sz="2000" b="0" i="1"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3846048656"/>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7490" y="6047202"/>
            <a:ext cx="677429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File and I/O</a:t>
            </a:r>
            <a:endParaRPr lang="en-US" sz="9600" dirty="0">
              <a:solidFill>
                <a:schemeClr val="tx2"/>
              </a:solidFill>
            </a:endParaRPr>
          </a:p>
        </p:txBody>
      </p:sp>
      <p:sp>
        <p:nvSpPr>
          <p:cNvPr id="6" name="Rectangle 5"/>
          <p:cNvSpPr/>
          <p:nvPr/>
        </p:nvSpPr>
        <p:spPr>
          <a:xfrm>
            <a:off x="3510681" y="1042306"/>
            <a:ext cx="4903907" cy="1200329"/>
          </a:xfrm>
          <a:prstGeom prst="rect">
            <a:avLst/>
          </a:prstGeom>
        </p:spPr>
        <p:txBody>
          <a:bodyPr wrap="none">
            <a:spAutoFit/>
          </a:bodyPr>
          <a:lstStyle/>
          <a:p>
            <a:pPr algn="l"/>
            <a:r>
              <a:rPr lang="en-US" sz="7200" dirty="0" smtClean="0"/>
              <a:t>FileStream</a:t>
            </a:r>
            <a:endParaRPr lang="en-US" sz="7200" dirty="0">
              <a:latin typeface="+mn-lt"/>
              <a:cs typeface="Courier New" panose="02070309020205020404" pitchFamily="49" charset="0"/>
            </a:endParaRPr>
          </a:p>
        </p:txBody>
      </p:sp>
      <p:sp>
        <p:nvSpPr>
          <p:cNvPr id="4" name="Rectangle 3"/>
          <p:cNvSpPr/>
          <p:nvPr/>
        </p:nvSpPr>
        <p:spPr>
          <a:xfrm>
            <a:off x="3510679" y="3470855"/>
            <a:ext cx="20873319" cy="4247317"/>
          </a:xfrm>
          <a:prstGeom prst="rect">
            <a:avLst/>
          </a:prstGeom>
        </p:spPr>
        <p:txBody>
          <a:bodyPr wrap="square">
            <a:spAutoFit/>
          </a:bodyPr>
          <a:lstStyle/>
          <a:p>
            <a:pPr algn="l"/>
            <a:r>
              <a:rPr lang="en-US" sz="5400" b="0" spc="300" dirty="0">
                <a:solidFill>
                  <a:schemeClr val="tx1"/>
                </a:solidFill>
                <a:latin typeface="Consolas" panose="020B0609020204030204" pitchFamily="49" charset="0"/>
                <a:cs typeface="Calibri Light" panose="020F0302020204030204" pitchFamily="34" charset="0"/>
              </a:rPr>
              <a:t>FileStream &lt;object_name&gt; = </a:t>
            </a:r>
            <a:endParaRPr lang="en-US" sz="5400" b="0" spc="300" dirty="0" smtClean="0">
              <a:solidFill>
                <a:schemeClr val="tx1"/>
              </a:solidFill>
              <a:latin typeface="Consolas" panose="020B0609020204030204" pitchFamily="49" charset="0"/>
              <a:cs typeface="Calibri Light" panose="020F0302020204030204" pitchFamily="34" charset="0"/>
            </a:endParaRPr>
          </a:p>
          <a:p>
            <a:pPr algn="l"/>
            <a:r>
              <a:rPr lang="en-US" sz="5400" b="0" spc="300" dirty="0" smtClean="0">
                <a:solidFill>
                  <a:schemeClr val="tx1"/>
                </a:solidFill>
                <a:latin typeface="Consolas" panose="020B0609020204030204" pitchFamily="49" charset="0"/>
                <a:cs typeface="Calibri Light" panose="020F0302020204030204" pitchFamily="34" charset="0"/>
              </a:rPr>
              <a:t>new </a:t>
            </a:r>
            <a:r>
              <a:rPr lang="en-US" sz="5400" b="0" spc="300" dirty="0">
                <a:solidFill>
                  <a:schemeClr val="tx1"/>
                </a:solidFill>
                <a:latin typeface="Consolas" panose="020B0609020204030204" pitchFamily="49" charset="0"/>
                <a:cs typeface="Calibri Light" panose="020F0302020204030204" pitchFamily="34" charset="0"/>
              </a:rPr>
              <a:t>FileStream( &lt;file_name&gt;, &lt;FileMode Enumerator&gt;, &lt;FileAccess Enumerator&gt;, </a:t>
            </a:r>
            <a:r>
              <a:rPr lang="en-US" sz="5400" spc="300" dirty="0">
                <a:solidFill>
                  <a:schemeClr val="accent1">
                    <a:lumMod val="75000"/>
                  </a:schemeClr>
                </a:solidFill>
                <a:latin typeface="Consolas" panose="020B0609020204030204" pitchFamily="49" charset="0"/>
                <a:cs typeface="Calibri Light" panose="020F0302020204030204" pitchFamily="34" charset="0"/>
              </a:rPr>
              <a:t>&lt;FileShare Enumerator&gt;</a:t>
            </a:r>
            <a:r>
              <a:rPr lang="en-US" sz="5400" b="0" spc="300" dirty="0">
                <a:solidFill>
                  <a:schemeClr val="tx1"/>
                </a:solidFill>
                <a:latin typeface="Consolas" panose="020B0609020204030204" pitchFamily="49" charset="0"/>
                <a:cs typeface="Calibri Light" panose="020F0302020204030204" pitchFamily="34" charset="0"/>
              </a:rPr>
              <a:t>);</a:t>
            </a:r>
            <a:br>
              <a:rPr lang="en-US" sz="5400" b="0" spc="300" dirty="0">
                <a:solidFill>
                  <a:schemeClr val="tx1"/>
                </a:solidFill>
                <a:latin typeface="Consolas" panose="020B0609020204030204" pitchFamily="49" charset="0"/>
                <a:cs typeface="Calibri Light" panose="020F0302020204030204" pitchFamily="34" charset="0"/>
              </a:rPr>
            </a:br>
            <a:endParaRPr lang="en-US" sz="5400" b="0" spc="300" dirty="0">
              <a:solidFill>
                <a:schemeClr val="tx1"/>
              </a:solidFill>
              <a:latin typeface="Consolas" panose="020B0609020204030204" pitchFamily="49" charset="0"/>
              <a:cs typeface="Calibri Light" panose="020F0302020204030204" pitchFamily="34" charset="0"/>
            </a:endParaRPr>
          </a:p>
        </p:txBody>
      </p:sp>
      <p:cxnSp>
        <p:nvCxnSpPr>
          <p:cNvPr id="7" name="Straight Arrow Connector 6"/>
          <p:cNvCxnSpPr/>
          <p:nvPr/>
        </p:nvCxnSpPr>
        <p:spPr>
          <a:xfrm>
            <a:off x="21646945" y="6159753"/>
            <a:ext cx="0" cy="1603122"/>
          </a:xfrm>
          <a:prstGeom prst="straightConnector1">
            <a:avLst/>
          </a:prstGeom>
          <a:noFill/>
          <a:ln w="47625" cap="flat">
            <a:solidFill>
              <a:srgbClr val="000000"/>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2" name="Rounded Rectangle 1"/>
          <p:cNvSpPr/>
          <p:nvPr/>
        </p:nvSpPr>
        <p:spPr>
          <a:xfrm>
            <a:off x="3510679" y="7718172"/>
            <a:ext cx="5903855" cy="5618559"/>
          </a:xfrm>
          <a:prstGeom prst="round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5400" b="0" dirty="0" smtClean="0">
                <a:solidFill>
                  <a:schemeClr val="bg1"/>
                </a:solidFill>
              </a:rPr>
              <a:t>Delete</a:t>
            </a:r>
          </a:p>
          <a:p>
            <a:r>
              <a:rPr lang="en-US" sz="5400" b="0" dirty="0">
                <a:solidFill>
                  <a:schemeClr val="bg2">
                    <a:lumMod val="75000"/>
                  </a:schemeClr>
                </a:solidFill>
              </a:rPr>
              <a:t>Inheritable</a:t>
            </a:r>
          </a:p>
          <a:p>
            <a:r>
              <a:rPr lang="en-US" sz="5400" b="0" dirty="0">
                <a:solidFill>
                  <a:schemeClr val="bg2">
                    <a:lumMod val="75000"/>
                  </a:schemeClr>
                </a:solidFill>
              </a:rPr>
              <a:t>None</a:t>
            </a:r>
          </a:p>
          <a:p>
            <a:r>
              <a:rPr lang="en-US" sz="5400" b="0" dirty="0">
                <a:solidFill>
                  <a:schemeClr val="bg2">
                    <a:lumMod val="75000"/>
                  </a:schemeClr>
                </a:solidFill>
              </a:rPr>
              <a:t>Read</a:t>
            </a:r>
          </a:p>
          <a:p>
            <a:r>
              <a:rPr lang="en-US" sz="5400" b="0" dirty="0">
                <a:solidFill>
                  <a:schemeClr val="bg2">
                    <a:lumMod val="75000"/>
                  </a:schemeClr>
                </a:solidFill>
              </a:rPr>
              <a:t>ReadWrite</a:t>
            </a:r>
          </a:p>
          <a:p>
            <a:r>
              <a:rPr lang="en-US" sz="5400" b="0" dirty="0">
                <a:solidFill>
                  <a:schemeClr val="bg2">
                    <a:lumMod val="75000"/>
                  </a:schemeClr>
                </a:solidFill>
              </a:rPr>
              <a:t>Write</a:t>
            </a: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a:xfrm>
            <a:off x="10002636" y="7762875"/>
            <a:ext cx="14096229" cy="919401"/>
          </a:xfrm>
          <a:prstGeom prst="roundRect">
            <a:avLst/>
          </a:prstGeom>
          <a:solidFill>
            <a:schemeClr val="bg1">
              <a:lumMod val="9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marL="685800" indent="-685800" algn="l">
              <a:buFont typeface="Arial" panose="020B0604020202020204" pitchFamily="34" charset="0"/>
              <a:buChar char="•"/>
            </a:pPr>
            <a:r>
              <a:rPr lang="en-US" sz="4800" b="0" dirty="0">
                <a:solidFill>
                  <a:sysClr val="windowText" lastClr="000000"/>
                </a:solidFill>
                <a:latin typeface="Calibri Light" panose="020F0302020204030204" pitchFamily="34" charset="0"/>
                <a:cs typeface="Calibri Light" panose="020F0302020204030204" pitchFamily="34" charset="0"/>
              </a:rPr>
              <a:t>Allows subsequent deleting of a file.</a:t>
            </a:r>
            <a:endParaRPr lang="en-US" sz="4800" b="0" dirty="0" smtClean="0">
              <a:solidFill>
                <a:sysClr val="windowText" lastClr="000000"/>
              </a:solidFill>
              <a:latin typeface="Calibri Light" panose="020F0302020204030204" pitchFamily="34" charset="0"/>
              <a:cs typeface="Calibri Light" panose="020F0302020204030204" pitchFamily="34" charset="0"/>
            </a:endParaRPr>
          </a:p>
        </p:txBody>
      </p:sp>
      <p:sp>
        <p:nvSpPr>
          <p:cNvPr id="11" name="TextBox 10"/>
          <p:cNvSpPr txBox="1"/>
          <p:nvPr/>
        </p:nvSpPr>
        <p:spPr>
          <a:xfrm>
            <a:off x="9414534" y="13175651"/>
            <a:ext cx="14969464" cy="4520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2000" b="0" i="1" dirty="0"/>
              <a:t>https://docs.microsoft.com/en-us/dotnet/api/system.io.fileshare?view=netframework-4.7.2</a:t>
            </a:r>
            <a:endParaRPr kumimoji="0" lang="en-US" sz="2000" b="0" i="1"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2338270430"/>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7490" y="6047202"/>
            <a:ext cx="677429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File and I/O</a:t>
            </a:r>
            <a:endParaRPr lang="en-US" sz="9600" dirty="0">
              <a:solidFill>
                <a:schemeClr val="tx2"/>
              </a:solidFill>
            </a:endParaRPr>
          </a:p>
        </p:txBody>
      </p:sp>
      <p:sp>
        <p:nvSpPr>
          <p:cNvPr id="6" name="Rectangle 5"/>
          <p:cNvSpPr/>
          <p:nvPr/>
        </p:nvSpPr>
        <p:spPr>
          <a:xfrm>
            <a:off x="3510681" y="1042306"/>
            <a:ext cx="4903907" cy="1200329"/>
          </a:xfrm>
          <a:prstGeom prst="rect">
            <a:avLst/>
          </a:prstGeom>
        </p:spPr>
        <p:txBody>
          <a:bodyPr wrap="none">
            <a:spAutoFit/>
          </a:bodyPr>
          <a:lstStyle/>
          <a:p>
            <a:pPr algn="l"/>
            <a:r>
              <a:rPr lang="en-US" sz="7200" dirty="0" smtClean="0"/>
              <a:t>FileStream</a:t>
            </a:r>
            <a:endParaRPr lang="en-US" sz="7200" dirty="0">
              <a:latin typeface="+mn-lt"/>
              <a:cs typeface="Courier New" panose="02070309020205020404" pitchFamily="49" charset="0"/>
            </a:endParaRPr>
          </a:p>
        </p:txBody>
      </p:sp>
      <p:sp>
        <p:nvSpPr>
          <p:cNvPr id="4" name="Rectangle 3"/>
          <p:cNvSpPr/>
          <p:nvPr/>
        </p:nvSpPr>
        <p:spPr>
          <a:xfrm>
            <a:off x="3510679" y="3470855"/>
            <a:ext cx="20873319" cy="4247317"/>
          </a:xfrm>
          <a:prstGeom prst="rect">
            <a:avLst/>
          </a:prstGeom>
        </p:spPr>
        <p:txBody>
          <a:bodyPr wrap="square">
            <a:spAutoFit/>
          </a:bodyPr>
          <a:lstStyle/>
          <a:p>
            <a:pPr algn="l"/>
            <a:r>
              <a:rPr lang="en-US" sz="5400" b="0" spc="300" dirty="0">
                <a:solidFill>
                  <a:schemeClr val="tx1"/>
                </a:solidFill>
                <a:latin typeface="Consolas" panose="020B0609020204030204" pitchFamily="49" charset="0"/>
                <a:cs typeface="Calibri Light" panose="020F0302020204030204" pitchFamily="34" charset="0"/>
              </a:rPr>
              <a:t>FileStream &lt;object_name&gt; = </a:t>
            </a:r>
            <a:endParaRPr lang="en-US" sz="5400" b="0" spc="300" dirty="0" smtClean="0">
              <a:solidFill>
                <a:schemeClr val="tx1"/>
              </a:solidFill>
              <a:latin typeface="Consolas" panose="020B0609020204030204" pitchFamily="49" charset="0"/>
              <a:cs typeface="Calibri Light" panose="020F0302020204030204" pitchFamily="34" charset="0"/>
            </a:endParaRPr>
          </a:p>
          <a:p>
            <a:pPr algn="l"/>
            <a:r>
              <a:rPr lang="en-US" sz="5400" b="0" spc="300" dirty="0" smtClean="0">
                <a:solidFill>
                  <a:schemeClr val="tx1"/>
                </a:solidFill>
                <a:latin typeface="Consolas" panose="020B0609020204030204" pitchFamily="49" charset="0"/>
                <a:cs typeface="Calibri Light" panose="020F0302020204030204" pitchFamily="34" charset="0"/>
              </a:rPr>
              <a:t>new </a:t>
            </a:r>
            <a:r>
              <a:rPr lang="en-US" sz="5400" b="0" spc="300" dirty="0">
                <a:solidFill>
                  <a:schemeClr val="tx1"/>
                </a:solidFill>
                <a:latin typeface="Consolas" panose="020B0609020204030204" pitchFamily="49" charset="0"/>
                <a:cs typeface="Calibri Light" panose="020F0302020204030204" pitchFamily="34" charset="0"/>
              </a:rPr>
              <a:t>FileStream( &lt;file_name&gt;, &lt;FileMode Enumerator&gt;, &lt;FileAccess Enumerator&gt;, </a:t>
            </a:r>
            <a:r>
              <a:rPr lang="en-US" sz="5400" spc="300" dirty="0">
                <a:solidFill>
                  <a:schemeClr val="accent1">
                    <a:lumMod val="75000"/>
                  </a:schemeClr>
                </a:solidFill>
                <a:latin typeface="Consolas" panose="020B0609020204030204" pitchFamily="49" charset="0"/>
                <a:cs typeface="Calibri Light" panose="020F0302020204030204" pitchFamily="34" charset="0"/>
              </a:rPr>
              <a:t>&lt;FileShare Enumerator&gt;</a:t>
            </a:r>
            <a:r>
              <a:rPr lang="en-US" sz="5400" b="0" spc="300" dirty="0">
                <a:solidFill>
                  <a:schemeClr val="tx1"/>
                </a:solidFill>
                <a:latin typeface="Consolas" panose="020B0609020204030204" pitchFamily="49" charset="0"/>
                <a:cs typeface="Calibri Light" panose="020F0302020204030204" pitchFamily="34" charset="0"/>
              </a:rPr>
              <a:t>);</a:t>
            </a:r>
            <a:br>
              <a:rPr lang="en-US" sz="5400" b="0" spc="300" dirty="0">
                <a:solidFill>
                  <a:schemeClr val="tx1"/>
                </a:solidFill>
                <a:latin typeface="Consolas" panose="020B0609020204030204" pitchFamily="49" charset="0"/>
                <a:cs typeface="Calibri Light" panose="020F0302020204030204" pitchFamily="34" charset="0"/>
              </a:rPr>
            </a:br>
            <a:endParaRPr lang="en-US" sz="5400" b="0" spc="300" dirty="0">
              <a:solidFill>
                <a:schemeClr val="tx1"/>
              </a:solidFill>
              <a:latin typeface="Consolas" panose="020B0609020204030204" pitchFamily="49" charset="0"/>
              <a:cs typeface="Calibri Light" panose="020F0302020204030204" pitchFamily="34" charset="0"/>
            </a:endParaRPr>
          </a:p>
        </p:txBody>
      </p:sp>
      <p:cxnSp>
        <p:nvCxnSpPr>
          <p:cNvPr id="7" name="Straight Arrow Connector 6"/>
          <p:cNvCxnSpPr/>
          <p:nvPr/>
        </p:nvCxnSpPr>
        <p:spPr>
          <a:xfrm>
            <a:off x="21646945" y="6159753"/>
            <a:ext cx="0" cy="1603122"/>
          </a:xfrm>
          <a:prstGeom prst="straightConnector1">
            <a:avLst/>
          </a:prstGeom>
          <a:noFill/>
          <a:ln w="47625" cap="flat">
            <a:solidFill>
              <a:srgbClr val="000000"/>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2" name="Rounded Rectangle 1"/>
          <p:cNvSpPr/>
          <p:nvPr/>
        </p:nvSpPr>
        <p:spPr>
          <a:xfrm>
            <a:off x="3510679" y="7718172"/>
            <a:ext cx="5903855" cy="5618559"/>
          </a:xfrm>
          <a:prstGeom prst="round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5400" b="0" dirty="0" smtClean="0">
                <a:solidFill>
                  <a:schemeClr val="bg2">
                    <a:lumMod val="75000"/>
                  </a:schemeClr>
                </a:solidFill>
              </a:rPr>
              <a:t>Delete</a:t>
            </a:r>
          </a:p>
          <a:p>
            <a:r>
              <a:rPr lang="en-US" sz="5400" b="0" dirty="0">
                <a:solidFill>
                  <a:schemeClr val="bg1"/>
                </a:solidFill>
              </a:rPr>
              <a:t>Inheritable</a:t>
            </a:r>
          </a:p>
          <a:p>
            <a:r>
              <a:rPr lang="en-US" sz="5400" b="0" dirty="0">
                <a:solidFill>
                  <a:schemeClr val="bg2">
                    <a:lumMod val="75000"/>
                  </a:schemeClr>
                </a:solidFill>
              </a:rPr>
              <a:t>None</a:t>
            </a:r>
          </a:p>
          <a:p>
            <a:r>
              <a:rPr lang="en-US" sz="5400" b="0" dirty="0">
                <a:solidFill>
                  <a:schemeClr val="bg2">
                    <a:lumMod val="75000"/>
                  </a:schemeClr>
                </a:solidFill>
              </a:rPr>
              <a:t>Read</a:t>
            </a:r>
          </a:p>
          <a:p>
            <a:r>
              <a:rPr lang="en-US" sz="5400" b="0" dirty="0">
                <a:solidFill>
                  <a:schemeClr val="bg2">
                    <a:lumMod val="75000"/>
                  </a:schemeClr>
                </a:solidFill>
              </a:rPr>
              <a:t>ReadWrite</a:t>
            </a:r>
          </a:p>
          <a:p>
            <a:r>
              <a:rPr lang="en-US" sz="5400" b="0" dirty="0">
                <a:solidFill>
                  <a:schemeClr val="bg2">
                    <a:lumMod val="75000"/>
                  </a:schemeClr>
                </a:solidFill>
              </a:rPr>
              <a:t>Write</a:t>
            </a: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a:xfrm>
            <a:off x="10002636" y="7762875"/>
            <a:ext cx="14096229" cy="919401"/>
          </a:xfrm>
          <a:prstGeom prst="roundRect">
            <a:avLst/>
          </a:prstGeom>
          <a:solidFill>
            <a:schemeClr val="bg1">
              <a:lumMod val="9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marL="685800" indent="-685800" algn="l">
              <a:buFont typeface="Arial" panose="020B0604020202020204" pitchFamily="34" charset="0"/>
              <a:buChar char="•"/>
            </a:pPr>
            <a:r>
              <a:rPr lang="en-US" sz="4800" b="0" dirty="0" smtClean="0">
                <a:solidFill>
                  <a:sysClr val="windowText" lastClr="000000"/>
                </a:solidFill>
                <a:latin typeface="Calibri Light" panose="020F0302020204030204" pitchFamily="34" charset="0"/>
                <a:cs typeface="Calibri Light" panose="020F0302020204030204" pitchFamily="34" charset="0"/>
              </a:rPr>
              <a:t>Makes </a:t>
            </a:r>
            <a:r>
              <a:rPr lang="en-US" sz="4800" b="0" dirty="0">
                <a:solidFill>
                  <a:sysClr val="windowText" lastClr="000000"/>
                </a:solidFill>
                <a:latin typeface="Calibri Light" panose="020F0302020204030204" pitchFamily="34" charset="0"/>
                <a:cs typeface="Calibri Light" panose="020F0302020204030204" pitchFamily="34" charset="0"/>
              </a:rPr>
              <a:t>the file handle inheritable by child processes. </a:t>
            </a:r>
            <a:endParaRPr lang="en-US" sz="4800" b="0" dirty="0" smtClean="0">
              <a:solidFill>
                <a:sysClr val="windowText" lastClr="000000"/>
              </a:solidFill>
              <a:latin typeface="Calibri Light" panose="020F0302020204030204" pitchFamily="34" charset="0"/>
              <a:cs typeface="Calibri Light" panose="020F0302020204030204" pitchFamily="34" charset="0"/>
            </a:endParaRPr>
          </a:p>
        </p:txBody>
      </p:sp>
      <p:sp>
        <p:nvSpPr>
          <p:cNvPr id="13" name="TextBox 12"/>
          <p:cNvSpPr txBox="1"/>
          <p:nvPr/>
        </p:nvSpPr>
        <p:spPr>
          <a:xfrm>
            <a:off x="9414534" y="13175651"/>
            <a:ext cx="14969464" cy="4520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2000" b="0" i="1" dirty="0"/>
              <a:t>https://docs.microsoft.com/en-us/dotnet/api/system.io.fileshare?view=netframework-4.7.2</a:t>
            </a:r>
            <a:endParaRPr kumimoji="0" lang="en-US" sz="2000" b="0" i="1"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2539447705"/>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7490" y="6047202"/>
            <a:ext cx="677429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File and I/O</a:t>
            </a:r>
            <a:endParaRPr lang="en-US" sz="9600" dirty="0">
              <a:solidFill>
                <a:schemeClr val="tx2"/>
              </a:solidFill>
            </a:endParaRPr>
          </a:p>
        </p:txBody>
      </p:sp>
      <p:sp>
        <p:nvSpPr>
          <p:cNvPr id="6" name="Rectangle 5"/>
          <p:cNvSpPr/>
          <p:nvPr/>
        </p:nvSpPr>
        <p:spPr>
          <a:xfrm>
            <a:off x="3510681" y="1042306"/>
            <a:ext cx="4903907" cy="1200329"/>
          </a:xfrm>
          <a:prstGeom prst="rect">
            <a:avLst/>
          </a:prstGeom>
        </p:spPr>
        <p:txBody>
          <a:bodyPr wrap="none">
            <a:spAutoFit/>
          </a:bodyPr>
          <a:lstStyle/>
          <a:p>
            <a:pPr algn="l"/>
            <a:r>
              <a:rPr lang="en-US" sz="7200" dirty="0" smtClean="0"/>
              <a:t>FileStream</a:t>
            </a:r>
            <a:endParaRPr lang="en-US" sz="7200" dirty="0">
              <a:latin typeface="+mn-lt"/>
              <a:cs typeface="Courier New" panose="02070309020205020404" pitchFamily="49" charset="0"/>
            </a:endParaRPr>
          </a:p>
        </p:txBody>
      </p:sp>
      <p:sp>
        <p:nvSpPr>
          <p:cNvPr id="4" name="Rectangle 3"/>
          <p:cNvSpPr/>
          <p:nvPr/>
        </p:nvSpPr>
        <p:spPr>
          <a:xfrm>
            <a:off x="3510679" y="3470855"/>
            <a:ext cx="20873319" cy="4247317"/>
          </a:xfrm>
          <a:prstGeom prst="rect">
            <a:avLst/>
          </a:prstGeom>
        </p:spPr>
        <p:txBody>
          <a:bodyPr wrap="square">
            <a:spAutoFit/>
          </a:bodyPr>
          <a:lstStyle/>
          <a:p>
            <a:pPr algn="l"/>
            <a:r>
              <a:rPr lang="en-US" sz="5400" b="0" spc="300" dirty="0">
                <a:solidFill>
                  <a:schemeClr val="tx1"/>
                </a:solidFill>
                <a:latin typeface="Consolas" panose="020B0609020204030204" pitchFamily="49" charset="0"/>
                <a:cs typeface="Calibri Light" panose="020F0302020204030204" pitchFamily="34" charset="0"/>
              </a:rPr>
              <a:t>FileStream &lt;object_name&gt; = </a:t>
            </a:r>
            <a:endParaRPr lang="en-US" sz="5400" b="0" spc="300" dirty="0" smtClean="0">
              <a:solidFill>
                <a:schemeClr val="tx1"/>
              </a:solidFill>
              <a:latin typeface="Consolas" panose="020B0609020204030204" pitchFamily="49" charset="0"/>
              <a:cs typeface="Calibri Light" panose="020F0302020204030204" pitchFamily="34" charset="0"/>
            </a:endParaRPr>
          </a:p>
          <a:p>
            <a:pPr algn="l"/>
            <a:r>
              <a:rPr lang="en-US" sz="5400" b="0" spc="300" dirty="0" smtClean="0">
                <a:solidFill>
                  <a:schemeClr val="tx1"/>
                </a:solidFill>
                <a:latin typeface="Consolas" panose="020B0609020204030204" pitchFamily="49" charset="0"/>
                <a:cs typeface="Calibri Light" panose="020F0302020204030204" pitchFamily="34" charset="0"/>
              </a:rPr>
              <a:t>new </a:t>
            </a:r>
            <a:r>
              <a:rPr lang="en-US" sz="5400" b="0" spc="300" dirty="0">
                <a:solidFill>
                  <a:schemeClr val="tx1"/>
                </a:solidFill>
                <a:latin typeface="Consolas" panose="020B0609020204030204" pitchFamily="49" charset="0"/>
                <a:cs typeface="Calibri Light" panose="020F0302020204030204" pitchFamily="34" charset="0"/>
              </a:rPr>
              <a:t>FileStream( &lt;file_name&gt;, &lt;FileMode Enumerator&gt;, &lt;FileAccess Enumerator&gt;, </a:t>
            </a:r>
            <a:r>
              <a:rPr lang="en-US" sz="5400" spc="300" dirty="0">
                <a:solidFill>
                  <a:schemeClr val="accent1">
                    <a:lumMod val="75000"/>
                  </a:schemeClr>
                </a:solidFill>
                <a:latin typeface="Consolas" panose="020B0609020204030204" pitchFamily="49" charset="0"/>
                <a:cs typeface="Calibri Light" panose="020F0302020204030204" pitchFamily="34" charset="0"/>
              </a:rPr>
              <a:t>&lt;FileShare Enumerator&gt;</a:t>
            </a:r>
            <a:r>
              <a:rPr lang="en-US" sz="5400" b="0" spc="300" dirty="0">
                <a:solidFill>
                  <a:schemeClr val="tx1"/>
                </a:solidFill>
                <a:latin typeface="Consolas" panose="020B0609020204030204" pitchFamily="49" charset="0"/>
                <a:cs typeface="Calibri Light" panose="020F0302020204030204" pitchFamily="34" charset="0"/>
              </a:rPr>
              <a:t>);</a:t>
            </a:r>
            <a:br>
              <a:rPr lang="en-US" sz="5400" b="0" spc="300" dirty="0">
                <a:solidFill>
                  <a:schemeClr val="tx1"/>
                </a:solidFill>
                <a:latin typeface="Consolas" panose="020B0609020204030204" pitchFamily="49" charset="0"/>
                <a:cs typeface="Calibri Light" panose="020F0302020204030204" pitchFamily="34" charset="0"/>
              </a:rPr>
            </a:br>
            <a:endParaRPr lang="en-US" sz="5400" b="0" spc="300" dirty="0">
              <a:solidFill>
                <a:schemeClr val="tx1"/>
              </a:solidFill>
              <a:latin typeface="Consolas" panose="020B0609020204030204" pitchFamily="49" charset="0"/>
              <a:cs typeface="Calibri Light" panose="020F0302020204030204" pitchFamily="34" charset="0"/>
            </a:endParaRPr>
          </a:p>
        </p:txBody>
      </p:sp>
      <p:cxnSp>
        <p:nvCxnSpPr>
          <p:cNvPr id="7" name="Straight Arrow Connector 6"/>
          <p:cNvCxnSpPr/>
          <p:nvPr/>
        </p:nvCxnSpPr>
        <p:spPr>
          <a:xfrm>
            <a:off x="21646945" y="6159753"/>
            <a:ext cx="0" cy="1603122"/>
          </a:xfrm>
          <a:prstGeom prst="straightConnector1">
            <a:avLst/>
          </a:prstGeom>
          <a:noFill/>
          <a:ln w="47625" cap="flat">
            <a:solidFill>
              <a:srgbClr val="000000"/>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2" name="Rounded Rectangle 1"/>
          <p:cNvSpPr/>
          <p:nvPr/>
        </p:nvSpPr>
        <p:spPr>
          <a:xfrm>
            <a:off x="3510679" y="7718172"/>
            <a:ext cx="5903855" cy="5618559"/>
          </a:xfrm>
          <a:prstGeom prst="round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5400" b="0" dirty="0" smtClean="0">
                <a:solidFill>
                  <a:schemeClr val="bg2">
                    <a:lumMod val="75000"/>
                  </a:schemeClr>
                </a:solidFill>
              </a:rPr>
              <a:t>Delete</a:t>
            </a:r>
          </a:p>
          <a:p>
            <a:r>
              <a:rPr lang="en-US" sz="5400" b="0" dirty="0">
                <a:solidFill>
                  <a:schemeClr val="bg2">
                    <a:lumMod val="75000"/>
                  </a:schemeClr>
                </a:solidFill>
              </a:rPr>
              <a:t>Inheritable</a:t>
            </a:r>
          </a:p>
          <a:p>
            <a:r>
              <a:rPr lang="en-US" sz="5400" b="0" dirty="0">
                <a:solidFill>
                  <a:schemeClr val="bg1"/>
                </a:solidFill>
              </a:rPr>
              <a:t>None</a:t>
            </a:r>
          </a:p>
          <a:p>
            <a:r>
              <a:rPr lang="en-US" sz="5400" b="0" dirty="0">
                <a:solidFill>
                  <a:schemeClr val="bg2">
                    <a:lumMod val="75000"/>
                  </a:schemeClr>
                </a:solidFill>
              </a:rPr>
              <a:t>Read</a:t>
            </a:r>
          </a:p>
          <a:p>
            <a:r>
              <a:rPr lang="en-US" sz="5400" b="0" dirty="0">
                <a:solidFill>
                  <a:schemeClr val="bg2">
                    <a:lumMod val="75000"/>
                  </a:schemeClr>
                </a:solidFill>
              </a:rPr>
              <a:t>ReadWrite</a:t>
            </a:r>
          </a:p>
          <a:p>
            <a:r>
              <a:rPr lang="en-US" sz="5400" b="0" dirty="0">
                <a:solidFill>
                  <a:schemeClr val="bg2">
                    <a:lumMod val="75000"/>
                  </a:schemeClr>
                </a:solidFill>
              </a:rPr>
              <a:t>Write</a:t>
            </a: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a:xfrm>
            <a:off x="10002636" y="7762875"/>
            <a:ext cx="14096229" cy="2553891"/>
          </a:xfrm>
          <a:prstGeom prst="roundRect">
            <a:avLst/>
          </a:prstGeom>
          <a:solidFill>
            <a:schemeClr val="bg1">
              <a:lumMod val="9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marL="685800" indent="-685800" algn="l">
              <a:buFont typeface="Arial" panose="020B0604020202020204" pitchFamily="34" charset="0"/>
              <a:buChar char="•"/>
            </a:pPr>
            <a:r>
              <a:rPr lang="en-US" sz="4800" b="0" dirty="0">
                <a:solidFill>
                  <a:sysClr val="windowText" lastClr="000000"/>
                </a:solidFill>
                <a:latin typeface="Calibri Light" panose="020F0302020204030204" pitchFamily="34" charset="0"/>
                <a:cs typeface="Calibri Light" panose="020F0302020204030204" pitchFamily="34" charset="0"/>
              </a:rPr>
              <a:t>Declines sharing of the current file. </a:t>
            </a:r>
            <a:endParaRPr lang="en-US" sz="4800" b="0" dirty="0" smtClean="0">
              <a:solidFill>
                <a:sysClr val="windowText" lastClr="000000"/>
              </a:solidFill>
              <a:latin typeface="Calibri Light" panose="020F0302020204030204" pitchFamily="34" charset="0"/>
              <a:cs typeface="Calibri Light" panose="020F0302020204030204" pitchFamily="34" charset="0"/>
            </a:endParaRPr>
          </a:p>
          <a:p>
            <a:pPr marL="685800" indent="-685800" algn="l">
              <a:buFont typeface="Arial" panose="020B0604020202020204" pitchFamily="34" charset="0"/>
              <a:buChar char="•"/>
            </a:pPr>
            <a:r>
              <a:rPr lang="en-US" sz="4800" b="0" dirty="0" smtClean="0">
                <a:solidFill>
                  <a:sysClr val="windowText" lastClr="000000"/>
                </a:solidFill>
                <a:latin typeface="Calibri Light" panose="020F0302020204030204" pitchFamily="34" charset="0"/>
                <a:cs typeface="Calibri Light" panose="020F0302020204030204" pitchFamily="34" charset="0"/>
              </a:rPr>
              <a:t>Any </a:t>
            </a:r>
            <a:r>
              <a:rPr lang="en-US" sz="4800" b="0" dirty="0">
                <a:solidFill>
                  <a:sysClr val="windowText" lastClr="000000"/>
                </a:solidFill>
                <a:latin typeface="Calibri Light" panose="020F0302020204030204" pitchFamily="34" charset="0"/>
                <a:cs typeface="Calibri Light" panose="020F0302020204030204" pitchFamily="34" charset="0"/>
              </a:rPr>
              <a:t>request to open the file (by this process or another process) will fail until the file is closed.</a:t>
            </a:r>
            <a:endParaRPr lang="en-US" sz="4800" b="0" dirty="0" smtClean="0">
              <a:solidFill>
                <a:sysClr val="windowText" lastClr="000000"/>
              </a:solidFill>
              <a:latin typeface="Calibri Light" panose="020F0302020204030204" pitchFamily="34" charset="0"/>
              <a:cs typeface="Calibri Light" panose="020F0302020204030204" pitchFamily="34" charset="0"/>
            </a:endParaRPr>
          </a:p>
        </p:txBody>
      </p:sp>
      <p:sp>
        <p:nvSpPr>
          <p:cNvPr id="13" name="TextBox 12"/>
          <p:cNvSpPr txBox="1"/>
          <p:nvPr/>
        </p:nvSpPr>
        <p:spPr>
          <a:xfrm>
            <a:off x="9414534" y="13175651"/>
            <a:ext cx="14969464" cy="4520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2000" b="0" i="1" dirty="0"/>
              <a:t>https://docs.microsoft.com/en-us/dotnet/api/system.io.fileshare?view=netframework-4.7.2</a:t>
            </a:r>
            <a:endParaRPr kumimoji="0" lang="en-US" sz="2000" b="0" i="1"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3201683537"/>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7490" y="6047202"/>
            <a:ext cx="677429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File and I/O</a:t>
            </a:r>
            <a:endParaRPr lang="en-US" sz="9600" dirty="0">
              <a:solidFill>
                <a:schemeClr val="tx2"/>
              </a:solidFill>
            </a:endParaRPr>
          </a:p>
        </p:txBody>
      </p:sp>
      <p:sp>
        <p:nvSpPr>
          <p:cNvPr id="6" name="Rectangle 5"/>
          <p:cNvSpPr/>
          <p:nvPr/>
        </p:nvSpPr>
        <p:spPr>
          <a:xfrm>
            <a:off x="3510681" y="1042306"/>
            <a:ext cx="4903907" cy="1200329"/>
          </a:xfrm>
          <a:prstGeom prst="rect">
            <a:avLst/>
          </a:prstGeom>
        </p:spPr>
        <p:txBody>
          <a:bodyPr wrap="none">
            <a:spAutoFit/>
          </a:bodyPr>
          <a:lstStyle/>
          <a:p>
            <a:pPr algn="l"/>
            <a:r>
              <a:rPr lang="en-US" sz="7200" dirty="0" smtClean="0"/>
              <a:t>FileStream</a:t>
            </a:r>
            <a:endParaRPr lang="en-US" sz="7200" dirty="0">
              <a:latin typeface="+mn-lt"/>
              <a:cs typeface="Courier New" panose="02070309020205020404" pitchFamily="49" charset="0"/>
            </a:endParaRPr>
          </a:p>
        </p:txBody>
      </p:sp>
      <p:sp>
        <p:nvSpPr>
          <p:cNvPr id="4" name="Rectangle 3"/>
          <p:cNvSpPr/>
          <p:nvPr/>
        </p:nvSpPr>
        <p:spPr>
          <a:xfrm>
            <a:off x="3510679" y="3470855"/>
            <a:ext cx="20873319" cy="4247317"/>
          </a:xfrm>
          <a:prstGeom prst="rect">
            <a:avLst/>
          </a:prstGeom>
        </p:spPr>
        <p:txBody>
          <a:bodyPr wrap="square">
            <a:spAutoFit/>
          </a:bodyPr>
          <a:lstStyle/>
          <a:p>
            <a:pPr algn="l"/>
            <a:r>
              <a:rPr lang="en-US" sz="5400" b="0" spc="300" dirty="0">
                <a:solidFill>
                  <a:schemeClr val="tx1"/>
                </a:solidFill>
                <a:latin typeface="Consolas" panose="020B0609020204030204" pitchFamily="49" charset="0"/>
                <a:cs typeface="Calibri Light" panose="020F0302020204030204" pitchFamily="34" charset="0"/>
              </a:rPr>
              <a:t>FileStream &lt;object_name&gt; = </a:t>
            </a:r>
            <a:endParaRPr lang="en-US" sz="5400" b="0" spc="300" dirty="0" smtClean="0">
              <a:solidFill>
                <a:schemeClr val="tx1"/>
              </a:solidFill>
              <a:latin typeface="Consolas" panose="020B0609020204030204" pitchFamily="49" charset="0"/>
              <a:cs typeface="Calibri Light" panose="020F0302020204030204" pitchFamily="34" charset="0"/>
            </a:endParaRPr>
          </a:p>
          <a:p>
            <a:pPr algn="l"/>
            <a:r>
              <a:rPr lang="en-US" sz="5400" b="0" spc="300" dirty="0" smtClean="0">
                <a:solidFill>
                  <a:schemeClr val="tx1"/>
                </a:solidFill>
                <a:latin typeface="Consolas" panose="020B0609020204030204" pitchFamily="49" charset="0"/>
                <a:cs typeface="Calibri Light" panose="020F0302020204030204" pitchFamily="34" charset="0"/>
              </a:rPr>
              <a:t>new </a:t>
            </a:r>
            <a:r>
              <a:rPr lang="en-US" sz="5400" b="0" spc="300" dirty="0">
                <a:solidFill>
                  <a:schemeClr val="tx1"/>
                </a:solidFill>
                <a:latin typeface="Consolas" panose="020B0609020204030204" pitchFamily="49" charset="0"/>
                <a:cs typeface="Calibri Light" panose="020F0302020204030204" pitchFamily="34" charset="0"/>
              </a:rPr>
              <a:t>FileStream( &lt;file_name&gt;, &lt;FileMode Enumerator&gt;, &lt;FileAccess Enumerator&gt;, </a:t>
            </a:r>
            <a:r>
              <a:rPr lang="en-US" sz="5400" spc="300" dirty="0">
                <a:solidFill>
                  <a:schemeClr val="accent1">
                    <a:lumMod val="75000"/>
                  </a:schemeClr>
                </a:solidFill>
                <a:latin typeface="Consolas" panose="020B0609020204030204" pitchFamily="49" charset="0"/>
                <a:cs typeface="Calibri Light" panose="020F0302020204030204" pitchFamily="34" charset="0"/>
              </a:rPr>
              <a:t>&lt;FileShare Enumerator&gt;</a:t>
            </a:r>
            <a:r>
              <a:rPr lang="en-US" sz="5400" b="0" spc="300" dirty="0">
                <a:solidFill>
                  <a:schemeClr val="tx1"/>
                </a:solidFill>
                <a:latin typeface="Consolas" panose="020B0609020204030204" pitchFamily="49" charset="0"/>
                <a:cs typeface="Calibri Light" panose="020F0302020204030204" pitchFamily="34" charset="0"/>
              </a:rPr>
              <a:t>);</a:t>
            </a:r>
            <a:br>
              <a:rPr lang="en-US" sz="5400" b="0" spc="300" dirty="0">
                <a:solidFill>
                  <a:schemeClr val="tx1"/>
                </a:solidFill>
                <a:latin typeface="Consolas" panose="020B0609020204030204" pitchFamily="49" charset="0"/>
                <a:cs typeface="Calibri Light" panose="020F0302020204030204" pitchFamily="34" charset="0"/>
              </a:rPr>
            </a:br>
            <a:endParaRPr lang="en-US" sz="5400" b="0" spc="300" dirty="0">
              <a:solidFill>
                <a:schemeClr val="tx1"/>
              </a:solidFill>
              <a:latin typeface="Consolas" panose="020B0609020204030204" pitchFamily="49" charset="0"/>
              <a:cs typeface="Calibri Light" panose="020F0302020204030204" pitchFamily="34" charset="0"/>
            </a:endParaRPr>
          </a:p>
        </p:txBody>
      </p:sp>
      <p:cxnSp>
        <p:nvCxnSpPr>
          <p:cNvPr id="7" name="Straight Arrow Connector 6"/>
          <p:cNvCxnSpPr/>
          <p:nvPr/>
        </p:nvCxnSpPr>
        <p:spPr>
          <a:xfrm>
            <a:off x="21646945" y="6159753"/>
            <a:ext cx="0" cy="1603122"/>
          </a:xfrm>
          <a:prstGeom prst="straightConnector1">
            <a:avLst/>
          </a:prstGeom>
          <a:noFill/>
          <a:ln w="47625" cap="flat">
            <a:solidFill>
              <a:srgbClr val="000000"/>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2" name="Rounded Rectangle 1"/>
          <p:cNvSpPr/>
          <p:nvPr/>
        </p:nvSpPr>
        <p:spPr>
          <a:xfrm>
            <a:off x="3510679" y="7718172"/>
            <a:ext cx="5903855" cy="5618559"/>
          </a:xfrm>
          <a:prstGeom prst="round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5400" b="0" dirty="0" smtClean="0">
                <a:solidFill>
                  <a:schemeClr val="bg2">
                    <a:lumMod val="75000"/>
                  </a:schemeClr>
                </a:solidFill>
              </a:rPr>
              <a:t>Delete</a:t>
            </a:r>
          </a:p>
          <a:p>
            <a:r>
              <a:rPr lang="en-US" sz="5400" b="0" dirty="0">
                <a:solidFill>
                  <a:schemeClr val="bg2">
                    <a:lumMod val="75000"/>
                  </a:schemeClr>
                </a:solidFill>
              </a:rPr>
              <a:t>Inheritable</a:t>
            </a:r>
          </a:p>
          <a:p>
            <a:r>
              <a:rPr lang="en-US" sz="5400" b="0" dirty="0">
                <a:solidFill>
                  <a:schemeClr val="bg2">
                    <a:lumMod val="75000"/>
                  </a:schemeClr>
                </a:solidFill>
              </a:rPr>
              <a:t>None</a:t>
            </a:r>
          </a:p>
          <a:p>
            <a:r>
              <a:rPr lang="en-US" sz="5400" b="0" dirty="0">
                <a:solidFill>
                  <a:schemeClr val="bg1"/>
                </a:solidFill>
              </a:rPr>
              <a:t>Read</a:t>
            </a:r>
          </a:p>
          <a:p>
            <a:r>
              <a:rPr lang="en-US" sz="5400" b="0" dirty="0">
                <a:solidFill>
                  <a:schemeClr val="bg2">
                    <a:lumMod val="75000"/>
                  </a:schemeClr>
                </a:solidFill>
              </a:rPr>
              <a:t>ReadWrite</a:t>
            </a:r>
          </a:p>
          <a:p>
            <a:r>
              <a:rPr lang="en-US" sz="5400" b="0" dirty="0">
                <a:solidFill>
                  <a:schemeClr val="bg2">
                    <a:lumMod val="75000"/>
                  </a:schemeClr>
                </a:solidFill>
              </a:rPr>
              <a:t>Write</a:t>
            </a: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a:xfrm>
            <a:off x="10002636" y="7762875"/>
            <a:ext cx="14096229" cy="3371136"/>
          </a:xfrm>
          <a:prstGeom prst="roundRect">
            <a:avLst/>
          </a:prstGeom>
          <a:solidFill>
            <a:schemeClr val="bg1">
              <a:lumMod val="9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marL="685800" indent="-685800" algn="l">
              <a:buFont typeface="Arial" panose="020B0604020202020204" pitchFamily="34" charset="0"/>
              <a:buChar char="•"/>
            </a:pPr>
            <a:r>
              <a:rPr lang="en-US" sz="4800" b="0" dirty="0" smtClean="0">
                <a:solidFill>
                  <a:sysClr val="windowText" lastClr="000000"/>
                </a:solidFill>
                <a:latin typeface="Calibri Light" panose="020F0302020204030204" pitchFamily="34" charset="0"/>
                <a:cs typeface="Calibri Light" panose="020F0302020204030204" pitchFamily="34" charset="0"/>
              </a:rPr>
              <a:t>Allows </a:t>
            </a:r>
            <a:r>
              <a:rPr lang="en-US" sz="4800" b="0" dirty="0">
                <a:solidFill>
                  <a:sysClr val="windowText" lastClr="000000"/>
                </a:solidFill>
                <a:latin typeface="Calibri Light" panose="020F0302020204030204" pitchFamily="34" charset="0"/>
                <a:cs typeface="Calibri Light" panose="020F0302020204030204" pitchFamily="34" charset="0"/>
              </a:rPr>
              <a:t>subsequent opening of the file for reading. If this flag is not specified, any request to open the file for reading (by this process or another process) will fail until the file is closed. </a:t>
            </a:r>
            <a:endParaRPr lang="en-US" sz="4800" b="0" dirty="0" smtClean="0">
              <a:solidFill>
                <a:sysClr val="windowText" lastClr="000000"/>
              </a:solidFill>
              <a:latin typeface="Calibri Light" panose="020F0302020204030204" pitchFamily="34" charset="0"/>
              <a:cs typeface="Calibri Light" panose="020F0302020204030204" pitchFamily="34" charset="0"/>
            </a:endParaRPr>
          </a:p>
        </p:txBody>
      </p:sp>
      <p:sp>
        <p:nvSpPr>
          <p:cNvPr id="13" name="TextBox 12"/>
          <p:cNvSpPr txBox="1"/>
          <p:nvPr/>
        </p:nvSpPr>
        <p:spPr>
          <a:xfrm>
            <a:off x="9414534" y="13175651"/>
            <a:ext cx="14969464" cy="4520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2000" b="0" i="1" dirty="0"/>
              <a:t>https://docs.microsoft.com/en-us/dotnet/api/system.io.fileshare?view=netframework-4.7.2</a:t>
            </a:r>
            <a:endParaRPr kumimoji="0" lang="en-US" sz="2000" b="0" i="1"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3402430217"/>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7490" y="6047202"/>
            <a:ext cx="677429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File and I/O</a:t>
            </a:r>
            <a:endParaRPr lang="en-US" sz="9600" dirty="0">
              <a:solidFill>
                <a:schemeClr val="tx2"/>
              </a:solidFill>
            </a:endParaRPr>
          </a:p>
        </p:txBody>
      </p:sp>
      <p:sp>
        <p:nvSpPr>
          <p:cNvPr id="6" name="Rectangle 5"/>
          <p:cNvSpPr/>
          <p:nvPr/>
        </p:nvSpPr>
        <p:spPr>
          <a:xfrm>
            <a:off x="3510681" y="1042306"/>
            <a:ext cx="4903907" cy="1200329"/>
          </a:xfrm>
          <a:prstGeom prst="rect">
            <a:avLst/>
          </a:prstGeom>
        </p:spPr>
        <p:txBody>
          <a:bodyPr wrap="none">
            <a:spAutoFit/>
          </a:bodyPr>
          <a:lstStyle/>
          <a:p>
            <a:pPr algn="l"/>
            <a:r>
              <a:rPr lang="en-US" sz="7200" dirty="0" smtClean="0"/>
              <a:t>FileStream</a:t>
            </a:r>
            <a:endParaRPr lang="en-US" sz="7200" dirty="0">
              <a:latin typeface="+mn-lt"/>
              <a:cs typeface="Courier New" panose="02070309020205020404" pitchFamily="49" charset="0"/>
            </a:endParaRPr>
          </a:p>
        </p:txBody>
      </p:sp>
      <p:sp>
        <p:nvSpPr>
          <p:cNvPr id="4" name="Rectangle 3"/>
          <p:cNvSpPr/>
          <p:nvPr/>
        </p:nvSpPr>
        <p:spPr>
          <a:xfrm>
            <a:off x="3510679" y="3470855"/>
            <a:ext cx="20873319" cy="4247317"/>
          </a:xfrm>
          <a:prstGeom prst="rect">
            <a:avLst/>
          </a:prstGeom>
        </p:spPr>
        <p:txBody>
          <a:bodyPr wrap="square">
            <a:spAutoFit/>
          </a:bodyPr>
          <a:lstStyle/>
          <a:p>
            <a:pPr algn="l"/>
            <a:r>
              <a:rPr lang="en-US" sz="5400" b="0" spc="300" dirty="0">
                <a:solidFill>
                  <a:schemeClr val="tx1"/>
                </a:solidFill>
                <a:latin typeface="Consolas" panose="020B0609020204030204" pitchFamily="49" charset="0"/>
                <a:cs typeface="Calibri Light" panose="020F0302020204030204" pitchFamily="34" charset="0"/>
              </a:rPr>
              <a:t>FileStream &lt;object_name&gt; = </a:t>
            </a:r>
            <a:endParaRPr lang="en-US" sz="5400" b="0" spc="300" dirty="0" smtClean="0">
              <a:solidFill>
                <a:schemeClr val="tx1"/>
              </a:solidFill>
              <a:latin typeface="Consolas" panose="020B0609020204030204" pitchFamily="49" charset="0"/>
              <a:cs typeface="Calibri Light" panose="020F0302020204030204" pitchFamily="34" charset="0"/>
            </a:endParaRPr>
          </a:p>
          <a:p>
            <a:pPr algn="l"/>
            <a:r>
              <a:rPr lang="en-US" sz="5400" b="0" spc="300" dirty="0" smtClean="0">
                <a:solidFill>
                  <a:schemeClr val="tx1"/>
                </a:solidFill>
                <a:latin typeface="Consolas" panose="020B0609020204030204" pitchFamily="49" charset="0"/>
                <a:cs typeface="Calibri Light" panose="020F0302020204030204" pitchFamily="34" charset="0"/>
              </a:rPr>
              <a:t>new </a:t>
            </a:r>
            <a:r>
              <a:rPr lang="en-US" sz="5400" b="0" spc="300" dirty="0">
                <a:solidFill>
                  <a:schemeClr val="tx1"/>
                </a:solidFill>
                <a:latin typeface="Consolas" panose="020B0609020204030204" pitchFamily="49" charset="0"/>
                <a:cs typeface="Calibri Light" panose="020F0302020204030204" pitchFamily="34" charset="0"/>
              </a:rPr>
              <a:t>FileStream( &lt;file_name&gt;, &lt;FileMode Enumerator&gt;, &lt;FileAccess Enumerator&gt;, </a:t>
            </a:r>
            <a:r>
              <a:rPr lang="en-US" sz="5400" spc="300" dirty="0">
                <a:solidFill>
                  <a:schemeClr val="accent1">
                    <a:lumMod val="75000"/>
                  </a:schemeClr>
                </a:solidFill>
                <a:latin typeface="Consolas" panose="020B0609020204030204" pitchFamily="49" charset="0"/>
                <a:cs typeface="Calibri Light" panose="020F0302020204030204" pitchFamily="34" charset="0"/>
              </a:rPr>
              <a:t>&lt;FileShare Enumerator&gt;</a:t>
            </a:r>
            <a:r>
              <a:rPr lang="en-US" sz="5400" b="0" spc="300" dirty="0">
                <a:solidFill>
                  <a:schemeClr val="tx1"/>
                </a:solidFill>
                <a:latin typeface="Consolas" panose="020B0609020204030204" pitchFamily="49" charset="0"/>
                <a:cs typeface="Calibri Light" panose="020F0302020204030204" pitchFamily="34" charset="0"/>
              </a:rPr>
              <a:t>);</a:t>
            </a:r>
            <a:br>
              <a:rPr lang="en-US" sz="5400" b="0" spc="300" dirty="0">
                <a:solidFill>
                  <a:schemeClr val="tx1"/>
                </a:solidFill>
                <a:latin typeface="Consolas" panose="020B0609020204030204" pitchFamily="49" charset="0"/>
                <a:cs typeface="Calibri Light" panose="020F0302020204030204" pitchFamily="34" charset="0"/>
              </a:rPr>
            </a:br>
            <a:endParaRPr lang="en-US" sz="5400" b="0" spc="300" dirty="0">
              <a:solidFill>
                <a:schemeClr val="tx1"/>
              </a:solidFill>
              <a:latin typeface="Consolas" panose="020B0609020204030204" pitchFamily="49" charset="0"/>
              <a:cs typeface="Calibri Light" panose="020F0302020204030204" pitchFamily="34" charset="0"/>
            </a:endParaRPr>
          </a:p>
        </p:txBody>
      </p:sp>
      <p:cxnSp>
        <p:nvCxnSpPr>
          <p:cNvPr id="7" name="Straight Arrow Connector 6"/>
          <p:cNvCxnSpPr/>
          <p:nvPr/>
        </p:nvCxnSpPr>
        <p:spPr>
          <a:xfrm>
            <a:off x="21646945" y="6159753"/>
            <a:ext cx="0" cy="1603122"/>
          </a:xfrm>
          <a:prstGeom prst="straightConnector1">
            <a:avLst/>
          </a:prstGeom>
          <a:noFill/>
          <a:ln w="47625" cap="flat">
            <a:solidFill>
              <a:srgbClr val="000000"/>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2" name="Rounded Rectangle 1"/>
          <p:cNvSpPr/>
          <p:nvPr/>
        </p:nvSpPr>
        <p:spPr>
          <a:xfrm>
            <a:off x="3510679" y="7718172"/>
            <a:ext cx="5903855" cy="5618559"/>
          </a:xfrm>
          <a:prstGeom prst="round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5400" b="0" dirty="0" smtClean="0">
                <a:solidFill>
                  <a:schemeClr val="bg2">
                    <a:lumMod val="75000"/>
                  </a:schemeClr>
                </a:solidFill>
              </a:rPr>
              <a:t>Delete</a:t>
            </a:r>
          </a:p>
          <a:p>
            <a:r>
              <a:rPr lang="en-US" sz="5400" b="0" dirty="0">
                <a:solidFill>
                  <a:schemeClr val="bg2">
                    <a:lumMod val="75000"/>
                  </a:schemeClr>
                </a:solidFill>
              </a:rPr>
              <a:t>Inheritable</a:t>
            </a:r>
          </a:p>
          <a:p>
            <a:r>
              <a:rPr lang="en-US" sz="5400" b="0" dirty="0">
                <a:solidFill>
                  <a:schemeClr val="bg2">
                    <a:lumMod val="75000"/>
                  </a:schemeClr>
                </a:solidFill>
              </a:rPr>
              <a:t>None</a:t>
            </a:r>
          </a:p>
          <a:p>
            <a:r>
              <a:rPr lang="en-US" sz="5400" b="0" dirty="0">
                <a:solidFill>
                  <a:schemeClr val="bg2">
                    <a:lumMod val="75000"/>
                  </a:schemeClr>
                </a:solidFill>
              </a:rPr>
              <a:t>Read</a:t>
            </a:r>
          </a:p>
          <a:p>
            <a:r>
              <a:rPr lang="en-US" sz="5400" b="0" dirty="0">
                <a:solidFill>
                  <a:schemeClr val="bg1"/>
                </a:solidFill>
              </a:rPr>
              <a:t>ReadWrite</a:t>
            </a:r>
          </a:p>
          <a:p>
            <a:r>
              <a:rPr lang="en-US" sz="5400" b="0" dirty="0">
                <a:solidFill>
                  <a:schemeClr val="bg2">
                    <a:lumMod val="75000"/>
                  </a:schemeClr>
                </a:solidFill>
              </a:rPr>
              <a:t>Write</a:t>
            </a: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a:xfrm>
            <a:off x="10002636" y="7762875"/>
            <a:ext cx="14096229" cy="4188381"/>
          </a:xfrm>
          <a:prstGeom prst="roundRect">
            <a:avLst/>
          </a:prstGeom>
          <a:solidFill>
            <a:schemeClr val="bg1">
              <a:lumMod val="9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marL="685800" indent="-685800" algn="l">
              <a:buFont typeface="Arial" panose="020B0604020202020204" pitchFamily="34" charset="0"/>
              <a:buChar char="•"/>
            </a:pPr>
            <a:r>
              <a:rPr lang="en-US" sz="4800" b="0" dirty="0" smtClean="0">
                <a:solidFill>
                  <a:sysClr val="windowText" lastClr="000000"/>
                </a:solidFill>
                <a:latin typeface="Calibri Light" panose="020F0302020204030204" pitchFamily="34" charset="0"/>
                <a:cs typeface="Calibri Light" panose="020F0302020204030204" pitchFamily="34" charset="0"/>
              </a:rPr>
              <a:t>Allows </a:t>
            </a:r>
            <a:r>
              <a:rPr lang="en-US" sz="4800" b="0" dirty="0">
                <a:solidFill>
                  <a:sysClr val="windowText" lastClr="000000"/>
                </a:solidFill>
                <a:latin typeface="Calibri Light" panose="020F0302020204030204" pitchFamily="34" charset="0"/>
                <a:cs typeface="Calibri Light" panose="020F0302020204030204" pitchFamily="34" charset="0"/>
              </a:rPr>
              <a:t>subsequent opening of the file for reading or writing. If this flag is not specified, any request to open the file for reading or writing (by this process or another process) will fail until the file is closed. </a:t>
            </a:r>
            <a:endParaRPr lang="en-US" sz="4800" b="0" dirty="0" smtClean="0">
              <a:solidFill>
                <a:sysClr val="windowText" lastClr="000000"/>
              </a:solidFill>
              <a:latin typeface="Calibri Light" panose="020F0302020204030204" pitchFamily="34" charset="0"/>
              <a:cs typeface="Calibri Light" panose="020F0302020204030204" pitchFamily="34" charset="0"/>
            </a:endParaRPr>
          </a:p>
        </p:txBody>
      </p:sp>
      <p:sp>
        <p:nvSpPr>
          <p:cNvPr id="13" name="TextBox 12"/>
          <p:cNvSpPr txBox="1"/>
          <p:nvPr/>
        </p:nvSpPr>
        <p:spPr>
          <a:xfrm>
            <a:off x="9414534" y="13175651"/>
            <a:ext cx="14969464" cy="4520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2000" b="0" i="1" dirty="0"/>
              <a:t>https://docs.microsoft.com/en-us/dotnet/api/system.io.fileshare?view=netframework-4.7.2</a:t>
            </a:r>
            <a:endParaRPr kumimoji="0" lang="en-US" sz="2000" b="0" i="1"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3203946560"/>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7490" y="6047202"/>
            <a:ext cx="677429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File and I/O</a:t>
            </a:r>
            <a:endParaRPr lang="en-US" sz="9600" dirty="0">
              <a:solidFill>
                <a:schemeClr val="tx2"/>
              </a:solidFill>
            </a:endParaRPr>
          </a:p>
        </p:txBody>
      </p:sp>
      <p:sp>
        <p:nvSpPr>
          <p:cNvPr id="6" name="Rectangle 5"/>
          <p:cNvSpPr/>
          <p:nvPr/>
        </p:nvSpPr>
        <p:spPr>
          <a:xfrm>
            <a:off x="3510681" y="1042306"/>
            <a:ext cx="4903907" cy="1200329"/>
          </a:xfrm>
          <a:prstGeom prst="rect">
            <a:avLst/>
          </a:prstGeom>
        </p:spPr>
        <p:txBody>
          <a:bodyPr wrap="none">
            <a:spAutoFit/>
          </a:bodyPr>
          <a:lstStyle/>
          <a:p>
            <a:pPr algn="l"/>
            <a:r>
              <a:rPr lang="en-US" sz="7200" dirty="0" smtClean="0"/>
              <a:t>FileStream</a:t>
            </a:r>
            <a:endParaRPr lang="en-US" sz="7200" dirty="0">
              <a:latin typeface="+mn-lt"/>
              <a:cs typeface="Courier New" panose="02070309020205020404" pitchFamily="49" charset="0"/>
            </a:endParaRPr>
          </a:p>
        </p:txBody>
      </p:sp>
      <p:sp>
        <p:nvSpPr>
          <p:cNvPr id="4" name="Rectangle 3"/>
          <p:cNvSpPr/>
          <p:nvPr/>
        </p:nvSpPr>
        <p:spPr>
          <a:xfrm>
            <a:off x="3510679" y="3470855"/>
            <a:ext cx="20873319" cy="4247317"/>
          </a:xfrm>
          <a:prstGeom prst="rect">
            <a:avLst/>
          </a:prstGeom>
        </p:spPr>
        <p:txBody>
          <a:bodyPr wrap="square">
            <a:spAutoFit/>
          </a:bodyPr>
          <a:lstStyle/>
          <a:p>
            <a:pPr algn="l"/>
            <a:r>
              <a:rPr lang="en-US" sz="5400" b="0" spc="300" dirty="0">
                <a:solidFill>
                  <a:schemeClr val="tx1"/>
                </a:solidFill>
                <a:latin typeface="Consolas" panose="020B0609020204030204" pitchFamily="49" charset="0"/>
                <a:cs typeface="Calibri Light" panose="020F0302020204030204" pitchFamily="34" charset="0"/>
              </a:rPr>
              <a:t>FileStream &lt;object_name&gt; = </a:t>
            </a:r>
            <a:endParaRPr lang="en-US" sz="5400" b="0" spc="300" dirty="0" smtClean="0">
              <a:solidFill>
                <a:schemeClr val="tx1"/>
              </a:solidFill>
              <a:latin typeface="Consolas" panose="020B0609020204030204" pitchFamily="49" charset="0"/>
              <a:cs typeface="Calibri Light" panose="020F0302020204030204" pitchFamily="34" charset="0"/>
            </a:endParaRPr>
          </a:p>
          <a:p>
            <a:pPr algn="l"/>
            <a:r>
              <a:rPr lang="en-US" sz="5400" b="0" spc="300" dirty="0" smtClean="0">
                <a:solidFill>
                  <a:schemeClr val="tx1"/>
                </a:solidFill>
                <a:latin typeface="Consolas" panose="020B0609020204030204" pitchFamily="49" charset="0"/>
                <a:cs typeface="Calibri Light" panose="020F0302020204030204" pitchFamily="34" charset="0"/>
              </a:rPr>
              <a:t>new </a:t>
            </a:r>
            <a:r>
              <a:rPr lang="en-US" sz="5400" b="0" spc="300" dirty="0">
                <a:solidFill>
                  <a:schemeClr val="tx1"/>
                </a:solidFill>
                <a:latin typeface="Consolas" panose="020B0609020204030204" pitchFamily="49" charset="0"/>
                <a:cs typeface="Calibri Light" panose="020F0302020204030204" pitchFamily="34" charset="0"/>
              </a:rPr>
              <a:t>FileStream( &lt;file_name&gt;, &lt;FileMode Enumerator&gt;, &lt;FileAccess Enumerator&gt;, </a:t>
            </a:r>
            <a:r>
              <a:rPr lang="en-US" sz="5400" spc="300" dirty="0">
                <a:solidFill>
                  <a:schemeClr val="accent1">
                    <a:lumMod val="75000"/>
                  </a:schemeClr>
                </a:solidFill>
                <a:latin typeface="Consolas" panose="020B0609020204030204" pitchFamily="49" charset="0"/>
                <a:cs typeface="Calibri Light" panose="020F0302020204030204" pitchFamily="34" charset="0"/>
              </a:rPr>
              <a:t>&lt;FileShare Enumerator&gt;</a:t>
            </a:r>
            <a:r>
              <a:rPr lang="en-US" sz="5400" b="0" spc="300" dirty="0">
                <a:solidFill>
                  <a:schemeClr val="tx1"/>
                </a:solidFill>
                <a:latin typeface="Consolas" panose="020B0609020204030204" pitchFamily="49" charset="0"/>
                <a:cs typeface="Calibri Light" panose="020F0302020204030204" pitchFamily="34" charset="0"/>
              </a:rPr>
              <a:t>);</a:t>
            </a:r>
            <a:br>
              <a:rPr lang="en-US" sz="5400" b="0" spc="300" dirty="0">
                <a:solidFill>
                  <a:schemeClr val="tx1"/>
                </a:solidFill>
                <a:latin typeface="Consolas" panose="020B0609020204030204" pitchFamily="49" charset="0"/>
                <a:cs typeface="Calibri Light" panose="020F0302020204030204" pitchFamily="34" charset="0"/>
              </a:rPr>
            </a:br>
            <a:endParaRPr lang="en-US" sz="5400" b="0" spc="300" dirty="0">
              <a:solidFill>
                <a:schemeClr val="tx1"/>
              </a:solidFill>
              <a:latin typeface="Consolas" panose="020B0609020204030204" pitchFamily="49" charset="0"/>
              <a:cs typeface="Calibri Light" panose="020F0302020204030204" pitchFamily="34" charset="0"/>
            </a:endParaRPr>
          </a:p>
        </p:txBody>
      </p:sp>
      <p:cxnSp>
        <p:nvCxnSpPr>
          <p:cNvPr id="7" name="Straight Arrow Connector 6"/>
          <p:cNvCxnSpPr/>
          <p:nvPr/>
        </p:nvCxnSpPr>
        <p:spPr>
          <a:xfrm>
            <a:off x="21646945" y="6159753"/>
            <a:ext cx="0" cy="1603122"/>
          </a:xfrm>
          <a:prstGeom prst="straightConnector1">
            <a:avLst/>
          </a:prstGeom>
          <a:noFill/>
          <a:ln w="47625" cap="flat">
            <a:solidFill>
              <a:srgbClr val="000000"/>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2" name="Rounded Rectangle 1"/>
          <p:cNvSpPr/>
          <p:nvPr/>
        </p:nvSpPr>
        <p:spPr>
          <a:xfrm>
            <a:off x="3510679" y="7718172"/>
            <a:ext cx="5903855" cy="5618559"/>
          </a:xfrm>
          <a:prstGeom prst="round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5400" b="0" dirty="0" smtClean="0">
                <a:solidFill>
                  <a:schemeClr val="bg2">
                    <a:lumMod val="75000"/>
                  </a:schemeClr>
                </a:solidFill>
              </a:rPr>
              <a:t>Delete</a:t>
            </a:r>
          </a:p>
          <a:p>
            <a:r>
              <a:rPr lang="en-US" sz="5400" b="0" dirty="0">
                <a:solidFill>
                  <a:schemeClr val="bg2">
                    <a:lumMod val="75000"/>
                  </a:schemeClr>
                </a:solidFill>
              </a:rPr>
              <a:t>Inheritable</a:t>
            </a:r>
          </a:p>
          <a:p>
            <a:r>
              <a:rPr lang="en-US" sz="5400" b="0" dirty="0">
                <a:solidFill>
                  <a:schemeClr val="bg2">
                    <a:lumMod val="75000"/>
                  </a:schemeClr>
                </a:solidFill>
              </a:rPr>
              <a:t>None</a:t>
            </a:r>
          </a:p>
          <a:p>
            <a:r>
              <a:rPr lang="en-US" sz="5400" b="0" dirty="0">
                <a:solidFill>
                  <a:schemeClr val="bg2">
                    <a:lumMod val="75000"/>
                  </a:schemeClr>
                </a:solidFill>
              </a:rPr>
              <a:t>Read</a:t>
            </a:r>
          </a:p>
          <a:p>
            <a:r>
              <a:rPr lang="en-US" sz="5400" b="0" dirty="0">
                <a:solidFill>
                  <a:schemeClr val="bg2">
                    <a:lumMod val="75000"/>
                  </a:schemeClr>
                </a:solidFill>
              </a:rPr>
              <a:t>ReadWrite</a:t>
            </a:r>
          </a:p>
          <a:p>
            <a:r>
              <a:rPr lang="en-US" sz="5400" b="0" dirty="0">
                <a:solidFill>
                  <a:schemeClr val="bg1"/>
                </a:solidFill>
              </a:rPr>
              <a:t>Write</a:t>
            </a: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a:xfrm>
            <a:off x="10002636" y="7762875"/>
            <a:ext cx="14096229" cy="3371136"/>
          </a:xfrm>
          <a:prstGeom prst="roundRect">
            <a:avLst/>
          </a:prstGeom>
          <a:solidFill>
            <a:schemeClr val="bg1">
              <a:lumMod val="9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marL="685800" indent="-685800" algn="l">
              <a:buFont typeface="Arial" panose="020B0604020202020204" pitchFamily="34" charset="0"/>
              <a:buChar char="•"/>
            </a:pPr>
            <a:r>
              <a:rPr lang="en-US" sz="4800" b="0" dirty="0">
                <a:solidFill>
                  <a:sysClr val="windowText" lastClr="000000"/>
                </a:solidFill>
                <a:latin typeface="Calibri Light" panose="020F0302020204030204" pitchFamily="34" charset="0"/>
                <a:cs typeface="Calibri Light" panose="020F0302020204030204" pitchFamily="34" charset="0"/>
              </a:rPr>
              <a:t>Allows subsequent opening of the file for writing. If this flag is not specified, any request to open the file for writing (by this process or another process) will fail until the file is </a:t>
            </a:r>
            <a:r>
              <a:rPr lang="en-US" sz="4800" b="0" dirty="0" smtClean="0">
                <a:solidFill>
                  <a:sysClr val="windowText" lastClr="000000"/>
                </a:solidFill>
                <a:latin typeface="Calibri Light" panose="020F0302020204030204" pitchFamily="34" charset="0"/>
                <a:cs typeface="Calibri Light" panose="020F0302020204030204" pitchFamily="34" charset="0"/>
              </a:rPr>
              <a:t>closed.</a:t>
            </a:r>
          </a:p>
        </p:txBody>
      </p:sp>
      <p:sp>
        <p:nvSpPr>
          <p:cNvPr id="13" name="TextBox 12"/>
          <p:cNvSpPr txBox="1"/>
          <p:nvPr/>
        </p:nvSpPr>
        <p:spPr>
          <a:xfrm>
            <a:off x="9414534" y="13175651"/>
            <a:ext cx="14969464" cy="4520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2000" b="0" i="1" dirty="0"/>
              <a:t>https://docs.microsoft.com/en-us/dotnet/api/system.io.fileshare?view=netframework-4.7.2</a:t>
            </a:r>
            <a:endParaRPr kumimoji="0" lang="en-US" sz="2000" b="0" i="1"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2240645499"/>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366041" y="6047202"/>
            <a:ext cx="1163138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a:solidFill>
                  <a:schemeClr val="tx2"/>
                </a:solidFill>
              </a:rPr>
              <a:t>Exception </a:t>
            </a:r>
            <a:r>
              <a:rPr lang="en-US" sz="9600" dirty="0" smtClean="0">
                <a:solidFill>
                  <a:schemeClr val="tx2"/>
                </a:solidFill>
              </a:rPr>
              <a:t>Handling</a:t>
            </a:r>
            <a:endParaRPr lang="en-US" sz="9600" dirty="0">
              <a:solidFill>
                <a:schemeClr val="tx2"/>
              </a:solidFill>
            </a:endParaRPr>
          </a:p>
        </p:txBody>
      </p:sp>
      <p:sp>
        <p:nvSpPr>
          <p:cNvPr id="2" name="Rectangle 1"/>
          <p:cNvSpPr/>
          <p:nvPr/>
        </p:nvSpPr>
        <p:spPr>
          <a:xfrm>
            <a:off x="3510681" y="1042306"/>
            <a:ext cx="10289996" cy="1200329"/>
          </a:xfrm>
          <a:prstGeom prst="rect">
            <a:avLst/>
          </a:prstGeom>
        </p:spPr>
        <p:txBody>
          <a:bodyPr wrap="none">
            <a:spAutoFit/>
          </a:bodyPr>
          <a:lstStyle/>
          <a:p>
            <a:pPr algn="l"/>
            <a:r>
              <a:rPr lang="en-US" sz="7200" dirty="0">
                <a:latin typeface="+mn-lt"/>
                <a:cs typeface="Courier New" panose="02070309020205020404" pitchFamily="49" charset="0"/>
              </a:rPr>
              <a:t>What is an </a:t>
            </a:r>
            <a:r>
              <a:rPr lang="en-US" sz="7200" dirty="0" smtClean="0">
                <a:latin typeface="+mn-lt"/>
                <a:cs typeface="Courier New" panose="02070309020205020404" pitchFamily="49" charset="0"/>
              </a:rPr>
              <a:t>Exception? </a:t>
            </a:r>
            <a:endParaRPr lang="en-US" sz="7200" dirty="0">
              <a:latin typeface="+mn-lt"/>
              <a:cs typeface="Courier New" panose="02070309020205020404" pitchFamily="49" charset="0"/>
            </a:endParaRPr>
          </a:p>
        </p:txBody>
      </p:sp>
      <p:sp>
        <p:nvSpPr>
          <p:cNvPr id="3" name="Rectangle 2"/>
          <p:cNvSpPr/>
          <p:nvPr/>
        </p:nvSpPr>
        <p:spPr>
          <a:xfrm>
            <a:off x="3737653" y="3163824"/>
            <a:ext cx="19459173" cy="1338828"/>
          </a:xfrm>
          <a:prstGeom prst="rect">
            <a:avLst/>
          </a:prstGeom>
        </p:spPr>
        <p:txBody>
          <a:bodyPr wrap="none">
            <a:spAutoFit/>
          </a:bodyPr>
          <a:lstStyle/>
          <a:p>
            <a:pPr algn="l" hangingPunct="1">
              <a:lnSpc>
                <a:spcPct val="150000"/>
              </a:lnSpc>
              <a:spcBef>
                <a:spcPts val="700"/>
              </a:spcBef>
              <a:buClr>
                <a:srgbClr val="DA1F28"/>
              </a:buClr>
              <a:buSzPct val="60000"/>
              <a:defRPr/>
            </a:pPr>
            <a:r>
              <a:rPr lang="en-US" sz="5400" b="0" dirty="0" smtClean="0">
                <a:solidFill>
                  <a:schemeClr val="tx1">
                    <a:lumMod val="50000"/>
                  </a:schemeClr>
                </a:solidFill>
              </a:rPr>
              <a:t>It is </a:t>
            </a:r>
            <a:r>
              <a:rPr lang="en-US" sz="5400" b="0" dirty="0">
                <a:solidFill>
                  <a:schemeClr val="tx1">
                    <a:lumMod val="50000"/>
                  </a:schemeClr>
                </a:solidFill>
              </a:rPr>
              <a:t>a </a:t>
            </a:r>
            <a:r>
              <a:rPr lang="en-US" sz="5400" dirty="0">
                <a:solidFill>
                  <a:schemeClr val="tx1">
                    <a:lumMod val="50000"/>
                  </a:schemeClr>
                </a:solidFill>
              </a:rPr>
              <a:t>problem</a:t>
            </a:r>
            <a:r>
              <a:rPr lang="en-US" sz="5400" b="0" dirty="0">
                <a:solidFill>
                  <a:schemeClr val="tx1">
                    <a:lumMod val="50000"/>
                  </a:schemeClr>
                </a:solidFill>
              </a:rPr>
              <a:t> that arises </a:t>
            </a:r>
            <a:r>
              <a:rPr lang="en-US" sz="5400" dirty="0">
                <a:solidFill>
                  <a:schemeClr val="tx1">
                    <a:lumMod val="50000"/>
                  </a:schemeClr>
                </a:solidFill>
              </a:rPr>
              <a:t>during the execution </a:t>
            </a:r>
            <a:r>
              <a:rPr lang="en-US" sz="5400" b="0" dirty="0">
                <a:solidFill>
                  <a:schemeClr val="tx1">
                    <a:lumMod val="50000"/>
                  </a:schemeClr>
                </a:solidFill>
              </a:rPr>
              <a:t>of a program.</a:t>
            </a:r>
          </a:p>
        </p:txBody>
      </p:sp>
      <p:sp>
        <p:nvSpPr>
          <p:cNvPr id="11" name="Rectangle 10"/>
          <p:cNvSpPr/>
          <p:nvPr/>
        </p:nvSpPr>
        <p:spPr>
          <a:xfrm>
            <a:off x="3737653" y="6276593"/>
            <a:ext cx="3647152" cy="2521139"/>
          </a:xfrm>
          <a:prstGeom prst="rect">
            <a:avLst/>
          </a:prstGeom>
        </p:spPr>
        <p:txBody>
          <a:bodyPr wrap="none">
            <a:spAutoFit/>
          </a:bodyPr>
          <a:lstStyle/>
          <a:p>
            <a:pPr algn="l" hangingPunct="1">
              <a:lnSpc>
                <a:spcPct val="150000"/>
              </a:lnSpc>
              <a:spcBef>
                <a:spcPts val="700"/>
              </a:spcBef>
              <a:buClr>
                <a:srgbClr val="DA1F28"/>
              </a:buClr>
              <a:buSzPct val="60000"/>
              <a:defRPr/>
            </a:pPr>
            <a:r>
              <a:rPr lang="en-US" sz="5400" i="1" dirty="0" smtClean="0">
                <a:solidFill>
                  <a:schemeClr val="tx1">
                    <a:lumMod val="50000"/>
                  </a:schemeClr>
                </a:solidFill>
              </a:rPr>
              <a:t>Examples:</a:t>
            </a:r>
          </a:p>
          <a:p>
            <a:pPr algn="l" hangingPunct="1">
              <a:lnSpc>
                <a:spcPct val="150000"/>
              </a:lnSpc>
              <a:spcBef>
                <a:spcPts val="700"/>
              </a:spcBef>
              <a:buClr>
                <a:srgbClr val="DA1F28"/>
              </a:buClr>
              <a:buSzPct val="60000"/>
              <a:defRPr/>
            </a:pPr>
            <a:r>
              <a:rPr lang="en-US" sz="5400" i="1" dirty="0" smtClean="0">
                <a:solidFill>
                  <a:schemeClr val="tx1">
                    <a:lumMod val="50000"/>
                  </a:schemeClr>
                </a:solidFill>
              </a:rPr>
              <a:t>? ? ? ?</a:t>
            </a:r>
            <a:endParaRPr lang="en-US" sz="5400" i="1" dirty="0">
              <a:solidFill>
                <a:schemeClr val="tx1">
                  <a:lumMod val="50000"/>
                </a:schemeClr>
              </a:solidFill>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7490" y="6047202"/>
            <a:ext cx="677429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File and I/O</a:t>
            </a:r>
            <a:endParaRPr lang="en-US" sz="9600" dirty="0">
              <a:solidFill>
                <a:schemeClr val="tx2"/>
              </a:solidFill>
            </a:endParaRPr>
          </a:p>
        </p:txBody>
      </p:sp>
      <p:sp>
        <p:nvSpPr>
          <p:cNvPr id="6" name="Rectangle 5"/>
          <p:cNvSpPr/>
          <p:nvPr/>
        </p:nvSpPr>
        <p:spPr>
          <a:xfrm>
            <a:off x="3510681" y="1042306"/>
            <a:ext cx="9212778" cy="1200329"/>
          </a:xfrm>
          <a:prstGeom prst="rect">
            <a:avLst/>
          </a:prstGeom>
        </p:spPr>
        <p:txBody>
          <a:bodyPr wrap="none">
            <a:spAutoFit/>
          </a:bodyPr>
          <a:lstStyle/>
          <a:p>
            <a:pPr algn="l"/>
            <a:r>
              <a:rPr lang="en-US" sz="7200" dirty="0" smtClean="0"/>
              <a:t>FileStream Example </a:t>
            </a:r>
            <a:endParaRPr lang="en-US" sz="7200" dirty="0">
              <a:latin typeface="+mn-lt"/>
              <a:cs typeface="Courier New" panose="02070309020205020404" pitchFamily="49" charset="0"/>
            </a:endParaRP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9"/>
          <p:cNvSpPr/>
          <p:nvPr/>
        </p:nvSpPr>
        <p:spPr>
          <a:xfrm>
            <a:off x="3724274" y="2621651"/>
            <a:ext cx="20659725" cy="10433625"/>
          </a:xfrm>
          <a:prstGeom prst="rect">
            <a:avLst/>
          </a:prstGeom>
        </p:spPr>
        <p:txBody>
          <a:bodyPr wrap="square">
            <a:spAutoFit/>
          </a:bodyPr>
          <a:lstStyle/>
          <a:p>
            <a:pPr algn="l"/>
            <a:r>
              <a:rPr lang="en-US" sz="2800" b="0" dirty="0">
                <a:solidFill>
                  <a:srgbClr val="0000FF"/>
                </a:solidFill>
                <a:latin typeface="Consolas" panose="020B0609020204030204" pitchFamily="49" charset="0"/>
              </a:rPr>
              <a:t>using</a:t>
            </a:r>
            <a:r>
              <a:rPr lang="en-US" sz="2800" b="0" dirty="0">
                <a:latin typeface="Consolas" panose="020B0609020204030204" pitchFamily="49" charset="0"/>
              </a:rPr>
              <a:t> System;</a:t>
            </a:r>
          </a:p>
          <a:p>
            <a:pPr algn="l"/>
            <a:r>
              <a:rPr lang="en-US" sz="2800" b="0" dirty="0">
                <a:solidFill>
                  <a:srgbClr val="0000FF"/>
                </a:solidFill>
                <a:latin typeface="Consolas" panose="020B0609020204030204" pitchFamily="49" charset="0"/>
              </a:rPr>
              <a:t>using</a:t>
            </a:r>
            <a:r>
              <a:rPr lang="en-US" sz="2800" b="0" dirty="0">
                <a:latin typeface="Consolas" panose="020B0609020204030204" pitchFamily="49" charset="0"/>
              </a:rPr>
              <a:t> System.IO;</a:t>
            </a:r>
          </a:p>
          <a:p>
            <a:pPr algn="l"/>
            <a:r>
              <a:rPr lang="en-US" sz="2800" b="0" dirty="0">
                <a:solidFill>
                  <a:srgbClr val="0000FF"/>
                </a:solidFill>
                <a:latin typeface="Consolas" panose="020B0609020204030204" pitchFamily="49" charset="0"/>
              </a:rPr>
              <a:t>namespace</a:t>
            </a:r>
            <a:r>
              <a:rPr lang="en-US" sz="2800" b="0" dirty="0">
                <a:latin typeface="Consolas" panose="020B0609020204030204" pitchFamily="49" charset="0"/>
              </a:rPr>
              <a:t> </a:t>
            </a:r>
            <a:r>
              <a:rPr lang="en-US" sz="2800" b="0" dirty="0" err="1">
                <a:latin typeface="Consolas" panose="020B0609020204030204" pitchFamily="49" charset="0"/>
              </a:rPr>
              <a:t>FileExample</a:t>
            </a:r>
            <a:endParaRPr lang="en-US" sz="2800" b="0" dirty="0">
              <a:latin typeface="Consolas" panose="020B0609020204030204" pitchFamily="49" charset="0"/>
            </a:endParaRPr>
          </a:p>
          <a:p>
            <a:pPr algn="l"/>
            <a:r>
              <a:rPr lang="en-US" sz="2800" b="0" dirty="0">
                <a:latin typeface="Consolas" panose="020B0609020204030204" pitchFamily="49" charset="0"/>
              </a:rPr>
              <a:t>{</a:t>
            </a:r>
          </a:p>
          <a:p>
            <a:pPr algn="l"/>
            <a:r>
              <a:rPr lang="en-US" sz="2800" b="0" dirty="0">
                <a:latin typeface="Consolas" panose="020B0609020204030204" pitchFamily="49" charset="0"/>
              </a:rPr>
              <a:t>    </a:t>
            </a:r>
            <a:r>
              <a:rPr lang="en-US" sz="2800" b="0" dirty="0">
                <a:solidFill>
                  <a:srgbClr val="0000FF"/>
                </a:solidFill>
                <a:latin typeface="Consolas" panose="020B0609020204030204" pitchFamily="49" charset="0"/>
              </a:rPr>
              <a:t>public</a:t>
            </a:r>
            <a:r>
              <a:rPr lang="en-US" sz="2800" b="0" dirty="0">
                <a:latin typeface="Consolas" panose="020B0609020204030204" pitchFamily="49" charset="0"/>
              </a:rPr>
              <a:t> </a:t>
            </a:r>
            <a:r>
              <a:rPr lang="en-US" sz="2800" b="0" dirty="0">
                <a:solidFill>
                  <a:srgbClr val="0000FF"/>
                </a:solidFill>
                <a:latin typeface="Consolas" panose="020B0609020204030204" pitchFamily="49" charset="0"/>
              </a:rPr>
              <a:t>class</a:t>
            </a:r>
            <a:r>
              <a:rPr lang="en-US" sz="2800" b="0" dirty="0">
                <a:latin typeface="Consolas" panose="020B0609020204030204" pitchFamily="49" charset="0"/>
              </a:rPr>
              <a:t> </a:t>
            </a:r>
            <a:r>
              <a:rPr lang="en-US" sz="2800" b="0" dirty="0" err="1">
                <a:solidFill>
                  <a:srgbClr val="2B91AF"/>
                </a:solidFill>
                <a:latin typeface="Consolas" panose="020B0609020204030204" pitchFamily="49" charset="0"/>
              </a:rPr>
              <a:t>FileExample</a:t>
            </a:r>
            <a:endParaRPr lang="en-US" sz="2800" b="0" dirty="0">
              <a:latin typeface="Consolas" panose="020B0609020204030204" pitchFamily="49" charset="0"/>
            </a:endParaRPr>
          </a:p>
          <a:p>
            <a:pPr algn="l"/>
            <a:r>
              <a:rPr lang="en-US" sz="2800" b="0" dirty="0">
                <a:latin typeface="Consolas" panose="020B0609020204030204" pitchFamily="49" charset="0"/>
              </a:rPr>
              <a:t>    {</a:t>
            </a:r>
          </a:p>
          <a:p>
            <a:pPr algn="l"/>
            <a:r>
              <a:rPr lang="en-US" sz="2800" b="0" dirty="0">
                <a:latin typeface="Consolas" panose="020B0609020204030204" pitchFamily="49" charset="0"/>
              </a:rPr>
              <a:t>        </a:t>
            </a:r>
            <a:r>
              <a:rPr lang="en-US" sz="2800" b="0" dirty="0">
                <a:solidFill>
                  <a:srgbClr val="0000FF"/>
                </a:solidFill>
                <a:latin typeface="Consolas" panose="020B0609020204030204" pitchFamily="49" charset="0"/>
              </a:rPr>
              <a:t>public</a:t>
            </a:r>
            <a:r>
              <a:rPr lang="en-US" sz="2800" b="0" dirty="0">
                <a:latin typeface="Consolas" panose="020B0609020204030204" pitchFamily="49" charset="0"/>
              </a:rPr>
              <a:t> </a:t>
            </a:r>
            <a:r>
              <a:rPr lang="en-US" sz="2800" b="0" dirty="0">
                <a:solidFill>
                  <a:srgbClr val="0000FF"/>
                </a:solidFill>
                <a:latin typeface="Consolas" panose="020B0609020204030204" pitchFamily="49" charset="0"/>
              </a:rPr>
              <a:t>static</a:t>
            </a:r>
            <a:r>
              <a:rPr lang="en-US" sz="2800" b="0" dirty="0">
                <a:latin typeface="Consolas" panose="020B0609020204030204" pitchFamily="49" charset="0"/>
              </a:rPr>
              <a:t> </a:t>
            </a:r>
            <a:r>
              <a:rPr lang="en-US" sz="2800" b="0" dirty="0">
                <a:solidFill>
                  <a:srgbClr val="0000FF"/>
                </a:solidFill>
                <a:latin typeface="Consolas" panose="020B0609020204030204" pitchFamily="49" charset="0"/>
              </a:rPr>
              <a:t>void</a:t>
            </a:r>
            <a:r>
              <a:rPr lang="en-US" sz="2800" b="0" dirty="0">
                <a:latin typeface="Consolas" panose="020B0609020204030204" pitchFamily="49" charset="0"/>
              </a:rPr>
              <a:t> Main()</a:t>
            </a:r>
          </a:p>
          <a:p>
            <a:pPr algn="l"/>
            <a:r>
              <a:rPr lang="en-US" sz="2800" b="0" dirty="0">
                <a:latin typeface="Consolas" panose="020B0609020204030204" pitchFamily="49" charset="0"/>
              </a:rPr>
              <a:t>        {</a:t>
            </a:r>
          </a:p>
          <a:p>
            <a:pPr algn="l"/>
            <a:r>
              <a:rPr lang="en-US" sz="2800" b="0" dirty="0">
                <a:latin typeface="Consolas" panose="020B0609020204030204" pitchFamily="49" charset="0"/>
              </a:rPr>
              <a:t>            FileStream F = </a:t>
            </a:r>
            <a:r>
              <a:rPr lang="en-US" sz="2800" b="0" dirty="0">
                <a:solidFill>
                  <a:srgbClr val="0000FF"/>
                </a:solidFill>
                <a:latin typeface="Consolas" panose="020B0609020204030204" pitchFamily="49" charset="0"/>
              </a:rPr>
              <a:t>new</a:t>
            </a:r>
            <a:r>
              <a:rPr lang="en-US" sz="2800" b="0" dirty="0">
                <a:latin typeface="Consolas" panose="020B0609020204030204" pitchFamily="49" charset="0"/>
              </a:rPr>
              <a:t> FileStream(</a:t>
            </a:r>
            <a:r>
              <a:rPr lang="en-US" sz="2800" b="0" dirty="0">
                <a:solidFill>
                  <a:srgbClr val="A31515"/>
                </a:solidFill>
                <a:latin typeface="Consolas" panose="020B0609020204030204" pitchFamily="49" charset="0"/>
              </a:rPr>
              <a:t>"test.txt"</a:t>
            </a:r>
            <a:r>
              <a:rPr lang="en-US" sz="2800" b="0" dirty="0">
                <a:latin typeface="Consolas" panose="020B0609020204030204" pitchFamily="49" charset="0"/>
              </a:rPr>
              <a:t>, </a:t>
            </a:r>
            <a:r>
              <a:rPr lang="en-US" sz="2800" b="0" dirty="0" err="1">
                <a:latin typeface="Consolas" panose="020B0609020204030204" pitchFamily="49" charset="0"/>
              </a:rPr>
              <a:t>FileMode.OpenOrCreate</a:t>
            </a:r>
            <a:r>
              <a:rPr lang="en-US" sz="2800" b="0" dirty="0">
                <a:latin typeface="Consolas" panose="020B0609020204030204" pitchFamily="49" charset="0"/>
              </a:rPr>
              <a:t>, </a:t>
            </a:r>
            <a:r>
              <a:rPr lang="en-US" sz="2800" b="0" dirty="0" err="1">
                <a:latin typeface="Consolas" panose="020B0609020204030204" pitchFamily="49" charset="0"/>
              </a:rPr>
              <a:t>FileAccess.ReadWrite</a:t>
            </a:r>
            <a:r>
              <a:rPr lang="en-US" sz="2800" b="0" dirty="0">
                <a:latin typeface="Consolas" panose="020B0609020204030204" pitchFamily="49" charset="0"/>
              </a:rPr>
              <a:t>);</a:t>
            </a:r>
          </a:p>
          <a:p>
            <a:pPr algn="l"/>
            <a:endParaRPr lang="en-US" sz="2800" b="0" dirty="0">
              <a:latin typeface="Consolas" panose="020B0609020204030204" pitchFamily="49" charset="0"/>
            </a:endParaRPr>
          </a:p>
          <a:p>
            <a:pPr algn="l"/>
            <a:r>
              <a:rPr lang="nn-NO" sz="2800" b="0" dirty="0">
                <a:latin typeface="Consolas" panose="020B0609020204030204" pitchFamily="49" charset="0"/>
              </a:rPr>
              <a:t>            </a:t>
            </a:r>
            <a:r>
              <a:rPr lang="nn-NO" sz="2800" b="0" dirty="0">
                <a:solidFill>
                  <a:srgbClr val="0000FF"/>
                </a:solidFill>
                <a:latin typeface="Consolas" panose="020B0609020204030204" pitchFamily="49" charset="0"/>
              </a:rPr>
              <a:t>for</a:t>
            </a:r>
            <a:r>
              <a:rPr lang="nn-NO" sz="2800" b="0" dirty="0">
                <a:latin typeface="Consolas" panose="020B0609020204030204" pitchFamily="49" charset="0"/>
              </a:rPr>
              <a:t> (</a:t>
            </a:r>
            <a:r>
              <a:rPr lang="nn-NO" sz="2800" b="0" dirty="0">
                <a:solidFill>
                  <a:srgbClr val="0000FF"/>
                </a:solidFill>
                <a:latin typeface="Consolas" panose="020B0609020204030204" pitchFamily="49" charset="0"/>
              </a:rPr>
              <a:t>int</a:t>
            </a:r>
            <a:r>
              <a:rPr lang="nn-NO" sz="2800" b="0" dirty="0">
                <a:latin typeface="Consolas" panose="020B0609020204030204" pitchFamily="49" charset="0"/>
              </a:rPr>
              <a:t> i = 0; i &lt;= 20; i++)</a:t>
            </a:r>
          </a:p>
          <a:p>
            <a:pPr algn="l"/>
            <a:r>
              <a:rPr lang="en-US" sz="2800" b="0" dirty="0">
                <a:latin typeface="Consolas" panose="020B0609020204030204" pitchFamily="49" charset="0"/>
              </a:rPr>
              <a:t>            {</a:t>
            </a:r>
          </a:p>
          <a:p>
            <a:pPr algn="l"/>
            <a:r>
              <a:rPr lang="en-US" sz="2800" b="0" dirty="0">
                <a:latin typeface="Consolas" panose="020B0609020204030204" pitchFamily="49" charset="0"/>
              </a:rPr>
              <a:t>                </a:t>
            </a:r>
            <a:r>
              <a:rPr lang="en-US" sz="2800" b="0" dirty="0" err="1">
                <a:latin typeface="Consolas" panose="020B0609020204030204" pitchFamily="49" charset="0"/>
              </a:rPr>
              <a:t>F.WriteByte</a:t>
            </a:r>
            <a:r>
              <a:rPr lang="en-US" sz="2800" b="0" dirty="0">
                <a:latin typeface="Consolas" panose="020B0609020204030204" pitchFamily="49" charset="0"/>
              </a:rPr>
              <a:t>((</a:t>
            </a:r>
            <a:r>
              <a:rPr lang="en-US" sz="2800" b="0" dirty="0">
                <a:solidFill>
                  <a:srgbClr val="0000FF"/>
                </a:solidFill>
                <a:latin typeface="Consolas" panose="020B0609020204030204" pitchFamily="49" charset="0"/>
              </a:rPr>
              <a:t>byte</a:t>
            </a:r>
            <a:r>
              <a:rPr lang="en-US" sz="2800" b="0" dirty="0">
                <a:latin typeface="Consolas" panose="020B0609020204030204" pitchFamily="49" charset="0"/>
              </a:rPr>
              <a:t>)</a:t>
            </a:r>
            <a:r>
              <a:rPr lang="en-US" sz="2800" b="0" dirty="0" err="1">
                <a:latin typeface="Consolas" panose="020B0609020204030204" pitchFamily="49" charset="0"/>
              </a:rPr>
              <a:t>i</a:t>
            </a:r>
            <a:r>
              <a:rPr lang="en-US" sz="2800" b="0" dirty="0" smtClean="0">
                <a:latin typeface="Consolas" panose="020B0609020204030204" pitchFamily="49" charset="0"/>
              </a:rPr>
              <a:t>); </a:t>
            </a:r>
            <a:r>
              <a:rPr lang="en-US" sz="2800" b="0" dirty="0">
                <a:solidFill>
                  <a:srgbClr val="008000"/>
                </a:solidFill>
                <a:latin typeface="Consolas" panose="020B0609020204030204" pitchFamily="49" charset="0"/>
              </a:rPr>
              <a:t>//this will write to file</a:t>
            </a:r>
            <a:endParaRPr lang="en-US" sz="2800" b="0" dirty="0">
              <a:latin typeface="Consolas" panose="020B0609020204030204" pitchFamily="49" charset="0"/>
            </a:endParaRPr>
          </a:p>
          <a:p>
            <a:pPr algn="l"/>
            <a:r>
              <a:rPr lang="en-US" sz="2800" b="0" dirty="0">
                <a:latin typeface="Consolas" panose="020B0609020204030204" pitchFamily="49" charset="0"/>
              </a:rPr>
              <a:t>            }</a:t>
            </a:r>
          </a:p>
          <a:p>
            <a:pPr algn="l"/>
            <a:r>
              <a:rPr lang="en-US" sz="2800" b="0" dirty="0">
                <a:latin typeface="Consolas" panose="020B0609020204030204" pitchFamily="49" charset="0"/>
              </a:rPr>
              <a:t>            </a:t>
            </a:r>
            <a:r>
              <a:rPr lang="en-US" sz="2800" b="0" dirty="0" err="1">
                <a:latin typeface="Consolas" panose="020B0609020204030204" pitchFamily="49" charset="0"/>
              </a:rPr>
              <a:t>F.Position</a:t>
            </a:r>
            <a:r>
              <a:rPr lang="en-US" sz="2800" b="0" dirty="0">
                <a:latin typeface="Consolas" panose="020B0609020204030204" pitchFamily="49" charset="0"/>
              </a:rPr>
              <a:t> = 0;</a:t>
            </a:r>
          </a:p>
          <a:p>
            <a:pPr algn="l"/>
            <a:r>
              <a:rPr lang="nn-NO" sz="2800" b="0" dirty="0">
                <a:latin typeface="Consolas" panose="020B0609020204030204" pitchFamily="49" charset="0"/>
              </a:rPr>
              <a:t>            </a:t>
            </a:r>
            <a:r>
              <a:rPr lang="nn-NO" sz="2800" b="0" dirty="0">
                <a:solidFill>
                  <a:srgbClr val="0000FF"/>
                </a:solidFill>
                <a:latin typeface="Consolas" panose="020B0609020204030204" pitchFamily="49" charset="0"/>
              </a:rPr>
              <a:t>for</a:t>
            </a:r>
            <a:r>
              <a:rPr lang="nn-NO" sz="2800" b="0" dirty="0">
                <a:latin typeface="Consolas" panose="020B0609020204030204" pitchFamily="49" charset="0"/>
              </a:rPr>
              <a:t> (</a:t>
            </a:r>
            <a:r>
              <a:rPr lang="nn-NO" sz="2800" b="0" dirty="0">
                <a:solidFill>
                  <a:srgbClr val="0000FF"/>
                </a:solidFill>
                <a:latin typeface="Consolas" panose="020B0609020204030204" pitchFamily="49" charset="0"/>
              </a:rPr>
              <a:t>int</a:t>
            </a:r>
            <a:r>
              <a:rPr lang="nn-NO" sz="2800" b="0" dirty="0">
                <a:latin typeface="Consolas" panose="020B0609020204030204" pitchFamily="49" charset="0"/>
              </a:rPr>
              <a:t> i = 0; i &lt;= 20; i++)</a:t>
            </a:r>
          </a:p>
          <a:p>
            <a:pPr algn="l"/>
            <a:r>
              <a:rPr lang="en-US" sz="2800" b="0" dirty="0">
                <a:latin typeface="Consolas" panose="020B0609020204030204" pitchFamily="49" charset="0"/>
              </a:rPr>
              <a:t>            {</a:t>
            </a:r>
          </a:p>
          <a:p>
            <a:pPr algn="l"/>
            <a:r>
              <a:rPr lang="en-US" sz="2800" b="0" dirty="0">
                <a:latin typeface="Consolas" panose="020B0609020204030204" pitchFamily="49" charset="0"/>
              </a:rPr>
              <a:t>                </a:t>
            </a:r>
            <a:r>
              <a:rPr lang="en-US" sz="2800" b="0" dirty="0" err="1">
                <a:latin typeface="Consolas" panose="020B0609020204030204" pitchFamily="49" charset="0"/>
              </a:rPr>
              <a:t>Console.Write</a:t>
            </a:r>
            <a:r>
              <a:rPr lang="en-US" sz="2800" b="0" dirty="0">
                <a:latin typeface="Consolas" panose="020B0609020204030204" pitchFamily="49" charset="0"/>
              </a:rPr>
              <a:t>(</a:t>
            </a:r>
            <a:r>
              <a:rPr lang="en-US" sz="2800" b="0" dirty="0" err="1">
                <a:latin typeface="Consolas" panose="020B0609020204030204" pitchFamily="49" charset="0"/>
              </a:rPr>
              <a:t>F.ReadByte</a:t>
            </a:r>
            <a:r>
              <a:rPr lang="en-US" sz="2800" b="0" dirty="0">
                <a:latin typeface="Consolas" panose="020B0609020204030204" pitchFamily="49" charset="0"/>
              </a:rPr>
              <a:t>() + </a:t>
            </a:r>
            <a:r>
              <a:rPr lang="en-US" sz="2800" b="0" dirty="0">
                <a:solidFill>
                  <a:srgbClr val="A31515"/>
                </a:solidFill>
                <a:latin typeface="Consolas" panose="020B0609020204030204" pitchFamily="49" charset="0"/>
              </a:rPr>
              <a:t>" </a:t>
            </a:r>
            <a:r>
              <a:rPr lang="en-US" sz="2800" b="0" dirty="0" smtClean="0">
                <a:solidFill>
                  <a:srgbClr val="A31515"/>
                </a:solidFill>
                <a:latin typeface="Consolas" panose="020B0609020204030204" pitchFamily="49" charset="0"/>
              </a:rPr>
              <a:t>"</a:t>
            </a:r>
            <a:r>
              <a:rPr lang="en-US" sz="2800" b="0" dirty="0" smtClean="0">
                <a:latin typeface="Consolas" panose="020B0609020204030204" pitchFamily="49" charset="0"/>
              </a:rPr>
              <a:t>); </a:t>
            </a:r>
            <a:r>
              <a:rPr lang="en-US" sz="2800" b="0" dirty="0">
                <a:solidFill>
                  <a:srgbClr val="008000"/>
                </a:solidFill>
                <a:latin typeface="Consolas" panose="020B0609020204030204" pitchFamily="49" charset="0"/>
              </a:rPr>
              <a:t>//this will read from </a:t>
            </a:r>
            <a:r>
              <a:rPr lang="en-US" sz="2800" b="0" dirty="0" smtClean="0">
                <a:solidFill>
                  <a:srgbClr val="008000"/>
                </a:solidFill>
                <a:latin typeface="Consolas" panose="020B0609020204030204" pitchFamily="49" charset="0"/>
              </a:rPr>
              <a:t>file</a:t>
            </a:r>
          </a:p>
          <a:p>
            <a:pPr algn="l"/>
            <a:r>
              <a:rPr lang="en-US" sz="2800" b="0" dirty="0">
                <a:solidFill>
                  <a:srgbClr val="008000"/>
                </a:solidFill>
                <a:latin typeface="Consolas" panose="020B0609020204030204" pitchFamily="49" charset="0"/>
              </a:rPr>
              <a:t>	</a:t>
            </a:r>
            <a:r>
              <a:rPr lang="en-US" sz="2800" b="0" dirty="0" smtClean="0">
                <a:solidFill>
                  <a:srgbClr val="008000"/>
                </a:solidFill>
                <a:latin typeface="Consolas" panose="020B0609020204030204" pitchFamily="49" charset="0"/>
              </a:rPr>
              <a:t>	    </a:t>
            </a:r>
            <a:r>
              <a:rPr lang="en-US" sz="2800" b="0" dirty="0" smtClean="0">
                <a:latin typeface="Consolas" panose="020B0609020204030204" pitchFamily="49" charset="0"/>
              </a:rPr>
              <a:t>}</a:t>
            </a:r>
            <a:endParaRPr lang="en-US" sz="2800" b="0" dirty="0">
              <a:latin typeface="Consolas" panose="020B0609020204030204" pitchFamily="49" charset="0"/>
            </a:endParaRPr>
          </a:p>
          <a:p>
            <a:pPr algn="l"/>
            <a:r>
              <a:rPr lang="en-US" sz="2800" b="0" dirty="0">
                <a:latin typeface="Consolas" panose="020B0609020204030204" pitchFamily="49" charset="0"/>
              </a:rPr>
              <a:t>            </a:t>
            </a:r>
            <a:r>
              <a:rPr lang="en-US" sz="2800" b="0" dirty="0" err="1">
                <a:latin typeface="Consolas" panose="020B0609020204030204" pitchFamily="49" charset="0"/>
              </a:rPr>
              <a:t>F.Close</a:t>
            </a:r>
            <a:r>
              <a:rPr lang="en-US" sz="2800" b="0" dirty="0">
                <a:latin typeface="Consolas" panose="020B0609020204030204" pitchFamily="49" charset="0"/>
              </a:rPr>
              <a:t>();</a:t>
            </a:r>
          </a:p>
          <a:p>
            <a:pPr algn="l"/>
            <a:r>
              <a:rPr lang="en-US" sz="2800" b="0" dirty="0">
                <a:latin typeface="Consolas" panose="020B0609020204030204" pitchFamily="49" charset="0"/>
              </a:rPr>
              <a:t>            Console.ReadKey();</a:t>
            </a:r>
          </a:p>
          <a:p>
            <a:pPr algn="l"/>
            <a:r>
              <a:rPr lang="en-US" sz="2800" b="0" dirty="0">
                <a:latin typeface="Consolas" panose="020B0609020204030204" pitchFamily="49" charset="0"/>
              </a:rPr>
              <a:t>        }</a:t>
            </a:r>
          </a:p>
          <a:p>
            <a:pPr algn="l"/>
            <a:r>
              <a:rPr lang="en-US" sz="2800" b="0" dirty="0">
                <a:latin typeface="Consolas" panose="020B0609020204030204" pitchFamily="49" charset="0"/>
              </a:rPr>
              <a:t>    }</a:t>
            </a:r>
          </a:p>
          <a:p>
            <a:pPr algn="l"/>
            <a:r>
              <a:rPr lang="en-US" sz="2800" b="0" dirty="0">
                <a:latin typeface="Consolas" panose="020B0609020204030204" pitchFamily="49" charset="0"/>
              </a:rPr>
              <a:t>}</a:t>
            </a:r>
          </a:p>
        </p:txBody>
      </p:sp>
    </p:spTree>
    <p:extLst>
      <p:ext uri="{BB962C8B-B14F-4D97-AF65-F5344CB8AC3E}">
        <p14:creationId xmlns:p14="http://schemas.microsoft.com/office/powerpoint/2010/main" val="621378637"/>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7490" y="6047202"/>
            <a:ext cx="677429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File and I/O</a:t>
            </a:r>
            <a:endParaRPr lang="en-US" sz="9600" dirty="0">
              <a:solidFill>
                <a:schemeClr val="tx2"/>
              </a:solidFill>
            </a:endParaRPr>
          </a:p>
        </p:txBody>
      </p:sp>
      <p:sp>
        <p:nvSpPr>
          <p:cNvPr id="6" name="Rectangle 5"/>
          <p:cNvSpPr/>
          <p:nvPr/>
        </p:nvSpPr>
        <p:spPr>
          <a:xfrm>
            <a:off x="3510681" y="1042306"/>
            <a:ext cx="9161482" cy="1200329"/>
          </a:xfrm>
          <a:prstGeom prst="rect">
            <a:avLst/>
          </a:prstGeom>
        </p:spPr>
        <p:txBody>
          <a:bodyPr wrap="none">
            <a:spAutoFit/>
          </a:bodyPr>
          <a:lstStyle/>
          <a:p>
            <a:pPr algn="l"/>
            <a:r>
              <a:rPr lang="en-US" sz="7200" dirty="0" smtClean="0"/>
              <a:t>StreamReader Class</a:t>
            </a:r>
            <a:endParaRPr lang="en-US" sz="7200" dirty="0">
              <a:latin typeface="+mn-lt"/>
              <a:cs typeface="Courier New" panose="02070309020205020404" pitchFamily="49" charset="0"/>
            </a:endParaRP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9"/>
          <p:cNvSpPr/>
          <p:nvPr/>
        </p:nvSpPr>
        <p:spPr>
          <a:xfrm>
            <a:off x="3510679" y="3214244"/>
            <a:ext cx="20578046" cy="3139321"/>
          </a:xfrm>
          <a:prstGeom prst="rect">
            <a:avLst/>
          </a:prstGeom>
        </p:spPr>
        <p:txBody>
          <a:bodyPr wrap="square">
            <a:spAutoFit/>
          </a:bodyPr>
          <a:lstStyle/>
          <a:p>
            <a:pPr algn="l"/>
            <a:r>
              <a:rPr lang="en-US" sz="5400" dirty="0" smtClean="0">
                <a:solidFill>
                  <a:sysClr val="windowText" lastClr="000000"/>
                </a:solidFill>
                <a:latin typeface="Calibri" panose="020F0502020204030204" pitchFamily="34" charset="0"/>
                <a:ea typeface="+mn-ea"/>
                <a:cs typeface="Calibri" panose="020F0502020204030204" pitchFamily="34" charset="0"/>
              </a:rPr>
              <a:t>System.IO.StreamReader</a:t>
            </a:r>
          </a:p>
          <a:p>
            <a:pPr algn="l"/>
            <a:endParaRPr lang="en-US" sz="4800" dirty="0">
              <a:solidFill>
                <a:sysClr val="windowText" lastClr="000000"/>
              </a:solidFill>
              <a:latin typeface="Calibri" panose="020F0502020204030204" pitchFamily="34" charset="0"/>
              <a:ea typeface="+mn-ea"/>
              <a:cs typeface="Calibri" panose="020F0502020204030204" pitchFamily="34" charset="0"/>
            </a:endParaRPr>
          </a:p>
          <a:p>
            <a:pPr algn="l"/>
            <a:r>
              <a:rPr lang="en-US" sz="4800" b="0" dirty="0">
                <a:solidFill>
                  <a:sysClr val="windowText" lastClr="000000"/>
                </a:solidFill>
                <a:latin typeface="Calibri" panose="020F0502020204030204" pitchFamily="34" charset="0"/>
                <a:ea typeface="+mn-ea"/>
                <a:cs typeface="Calibri" panose="020F0502020204030204" pitchFamily="34" charset="0"/>
              </a:rPr>
              <a:t>The easiest way to read a text </a:t>
            </a:r>
            <a:r>
              <a:rPr lang="en-US" sz="4800" b="0" dirty="0" smtClean="0">
                <a:solidFill>
                  <a:sysClr val="windowText" lastClr="000000"/>
                </a:solidFill>
                <a:latin typeface="Calibri" panose="020F0502020204030204" pitchFamily="34" charset="0"/>
                <a:ea typeface="+mn-ea"/>
                <a:cs typeface="Calibri" panose="020F0502020204030204" pitchFamily="34" charset="0"/>
              </a:rPr>
              <a:t>file.</a:t>
            </a:r>
            <a:endParaRPr lang="en-US" sz="4800" b="0" dirty="0">
              <a:solidFill>
                <a:sysClr val="windowText" lastClr="000000"/>
              </a:solidFill>
              <a:latin typeface="Calibri" panose="020F0502020204030204" pitchFamily="34" charset="0"/>
              <a:ea typeface="+mn-ea"/>
              <a:cs typeface="Calibri" panose="020F0502020204030204" pitchFamily="34" charset="0"/>
            </a:endParaRPr>
          </a:p>
          <a:p>
            <a:pPr algn="l"/>
            <a:r>
              <a:rPr lang="en-US" sz="4800" b="0" dirty="0">
                <a:solidFill>
                  <a:sysClr val="windowText" lastClr="000000"/>
                </a:solidFill>
                <a:latin typeface="Calibri" panose="020F0502020204030204" pitchFamily="34" charset="0"/>
                <a:ea typeface="+mn-ea"/>
                <a:cs typeface="Calibri" panose="020F0502020204030204" pitchFamily="34" charset="0"/>
              </a:rPr>
              <a:t>Implements methods for reading text lines and sequences of </a:t>
            </a:r>
            <a:r>
              <a:rPr lang="en-US" sz="4800" b="0" dirty="0" smtClean="0">
                <a:solidFill>
                  <a:sysClr val="windowText" lastClr="000000"/>
                </a:solidFill>
                <a:latin typeface="Calibri" panose="020F0502020204030204" pitchFamily="34" charset="0"/>
                <a:ea typeface="+mn-ea"/>
                <a:cs typeface="Calibri" panose="020F0502020204030204" pitchFamily="34" charset="0"/>
              </a:rPr>
              <a:t>characters</a:t>
            </a:r>
            <a:r>
              <a:rPr lang="en-US" sz="4800" b="0" dirty="0">
                <a:solidFill>
                  <a:sysClr val="windowText" lastClr="000000"/>
                </a:solidFill>
                <a:latin typeface="Calibri" panose="020F0502020204030204" pitchFamily="34" charset="0"/>
                <a:ea typeface="+mn-ea"/>
                <a:cs typeface="Calibri" panose="020F0502020204030204" pitchFamily="34" charset="0"/>
              </a:rPr>
              <a:t>.</a:t>
            </a:r>
          </a:p>
        </p:txBody>
      </p:sp>
      <p:sp>
        <p:nvSpPr>
          <p:cNvPr id="14" name="Rectangle 13"/>
          <p:cNvSpPr/>
          <p:nvPr/>
        </p:nvSpPr>
        <p:spPr>
          <a:xfrm>
            <a:off x="3700752" y="7151991"/>
            <a:ext cx="20683248" cy="6186309"/>
          </a:xfrm>
          <a:prstGeom prst="rect">
            <a:avLst/>
          </a:prstGeom>
        </p:spPr>
        <p:txBody>
          <a:bodyPr wrap="square">
            <a:spAutoFit/>
          </a:bodyPr>
          <a:lstStyle/>
          <a:p>
            <a:pPr algn="l"/>
            <a:r>
              <a:rPr lang="en-US" sz="4400" b="0" dirty="0">
                <a:solidFill>
                  <a:schemeClr val="accent3">
                    <a:lumMod val="50000"/>
                  </a:schemeClr>
                </a:solidFill>
                <a:latin typeface="Consolas" panose="020B0609020204030204" pitchFamily="49" charset="0"/>
              </a:rPr>
              <a:t>new StreamReader(</a:t>
            </a:r>
            <a:r>
              <a:rPr lang="en-US" sz="4400" b="0" dirty="0" err="1">
                <a:solidFill>
                  <a:schemeClr val="accent3">
                    <a:lumMod val="50000"/>
                  </a:schemeClr>
                </a:solidFill>
                <a:latin typeface="Consolas" panose="020B0609020204030204" pitchFamily="49" charset="0"/>
              </a:rPr>
              <a:t>fileName</a:t>
            </a:r>
            <a:r>
              <a:rPr lang="en-US" sz="4400" b="0" dirty="0">
                <a:solidFill>
                  <a:schemeClr val="accent3">
                    <a:lumMod val="50000"/>
                  </a:schemeClr>
                </a:solidFill>
                <a:latin typeface="Consolas" panose="020B0609020204030204" pitchFamily="49" charset="0"/>
              </a:rPr>
              <a:t>)</a:t>
            </a:r>
          </a:p>
          <a:p>
            <a:pPr algn="l"/>
            <a:r>
              <a:rPr lang="en-US" sz="4400" b="0" dirty="0" smtClean="0">
                <a:latin typeface="Consolas" panose="020B0609020204030204" pitchFamily="49" charset="0"/>
              </a:rPr>
              <a:t>	Constructor </a:t>
            </a:r>
            <a:r>
              <a:rPr lang="en-US" sz="4400" b="0" dirty="0">
                <a:latin typeface="Consolas" panose="020B0609020204030204" pitchFamily="49" charset="0"/>
              </a:rPr>
              <a:t>for creating reader from given file</a:t>
            </a:r>
          </a:p>
          <a:p>
            <a:pPr algn="l"/>
            <a:r>
              <a:rPr lang="en-US" sz="4400" b="0" dirty="0" err="1">
                <a:solidFill>
                  <a:schemeClr val="accent3">
                    <a:lumMod val="50000"/>
                  </a:schemeClr>
                </a:solidFill>
                <a:latin typeface="Consolas" panose="020B0609020204030204" pitchFamily="49" charset="0"/>
              </a:rPr>
              <a:t>ReadLine</a:t>
            </a:r>
            <a:r>
              <a:rPr lang="en-US" sz="4400" b="0" dirty="0">
                <a:solidFill>
                  <a:schemeClr val="accent3">
                    <a:lumMod val="50000"/>
                  </a:schemeClr>
                </a:solidFill>
                <a:latin typeface="Consolas" panose="020B0609020204030204" pitchFamily="49" charset="0"/>
              </a:rPr>
              <a:t>()</a:t>
            </a:r>
          </a:p>
          <a:p>
            <a:pPr algn="l"/>
            <a:r>
              <a:rPr lang="en-US" sz="4400" b="0" dirty="0" smtClean="0">
                <a:latin typeface="Consolas" panose="020B0609020204030204" pitchFamily="49" charset="0"/>
              </a:rPr>
              <a:t>	Reads </a:t>
            </a:r>
            <a:r>
              <a:rPr lang="en-US" sz="4400" b="0" dirty="0">
                <a:latin typeface="Consolas" panose="020B0609020204030204" pitchFamily="49" charset="0"/>
              </a:rPr>
              <a:t>a single text line from the stream</a:t>
            </a:r>
          </a:p>
          <a:p>
            <a:pPr algn="l"/>
            <a:r>
              <a:rPr lang="en-US" sz="4400" b="0" dirty="0" smtClean="0">
                <a:latin typeface="Consolas" panose="020B0609020204030204" pitchFamily="49" charset="0"/>
              </a:rPr>
              <a:t>	Returns </a:t>
            </a:r>
            <a:r>
              <a:rPr lang="en-US" sz="4400" b="0" dirty="0">
                <a:latin typeface="Consolas" panose="020B0609020204030204" pitchFamily="49" charset="0"/>
              </a:rPr>
              <a:t>null when end-of-file is reached</a:t>
            </a:r>
          </a:p>
          <a:p>
            <a:pPr algn="l"/>
            <a:r>
              <a:rPr lang="en-US" sz="4400" b="0" dirty="0" err="1">
                <a:solidFill>
                  <a:schemeClr val="accent3">
                    <a:lumMod val="50000"/>
                  </a:schemeClr>
                </a:solidFill>
                <a:latin typeface="Consolas" panose="020B0609020204030204" pitchFamily="49" charset="0"/>
              </a:rPr>
              <a:t>ReadToEnd</a:t>
            </a:r>
            <a:r>
              <a:rPr lang="en-US" sz="4400" b="0" dirty="0">
                <a:solidFill>
                  <a:schemeClr val="accent3">
                    <a:lumMod val="50000"/>
                  </a:schemeClr>
                </a:solidFill>
                <a:latin typeface="Consolas" panose="020B0609020204030204" pitchFamily="49" charset="0"/>
              </a:rPr>
              <a:t>()</a:t>
            </a:r>
          </a:p>
          <a:p>
            <a:pPr algn="l"/>
            <a:r>
              <a:rPr lang="en-US" sz="4400" b="0" dirty="0" smtClean="0">
                <a:latin typeface="Consolas" panose="020B0609020204030204" pitchFamily="49" charset="0"/>
              </a:rPr>
              <a:t>	Reads </a:t>
            </a:r>
            <a:r>
              <a:rPr lang="en-US" sz="4400" b="0" dirty="0">
                <a:latin typeface="Consolas" panose="020B0609020204030204" pitchFamily="49" charset="0"/>
              </a:rPr>
              <a:t>all the text until the end of the stream</a:t>
            </a:r>
          </a:p>
          <a:p>
            <a:pPr algn="l"/>
            <a:r>
              <a:rPr lang="en-US" sz="4400" b="0" dirty="0">
                <a:solidFill>
                  <a:schemeClr val="accent3">
                    <a:lumMod val="50000"/>
                  </a:schemeClr>
                </a:solidFill>
                <a:latin typeface="Consolas" panose="020B0609020204030204" pitchFamily="49" charset="0"/>
              </a:rPr>
              <a:t>Close()</a:t>
            </a:r>
          </a:p>
          <a:p>
            <a:pPr algn="l"/>
            <a:r>
              <a:rPr lang="en-US" sz="4400" b="0" dirty="0" smtClean="0">
                <a:latin typeface="Consolas" panose="020B0609020204030204" pitchFamily="49" charset="0"/>
              </a:rPr>
              <a:t>	Closes </a:t>
            </a:r>
            <a:r>
              <a:rPr lang="en-US" sz="4400" b="0" dirty="0">
                <a:latin typeface="Consolas" panose="020B0609020204030204" pitchFamily="49" charset="0"/>
              </a:rPr>
              <a:t>the stream reader</a:t>
            </a:r>
          </a:p>
        </p:txBody>
      </p:sp>
    </p:spTree>
    <p:extLst>
      <p:ext uri="{BB962C8B-B14F-4D97-AF65-F5344CB8AC3E}">
        <p14:creationId xmlns:p14="http://schemas.microsoft.com/office/powerpoint/2010/main" val="3439866164"/>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7490" y="6047202"/>
            <a:ext cx="677429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File and I/O</a:t>
            </a:r>
            <a:endParaRPr lang="en-US" sz="9600" dirty="0">
              <a:solidFill>
                <a:schemeClr val="tx2"/>
              </a:solidFill>
            </a:endParaRPr>
          </a:p>
        </p:txBody>
      </p:sp>
      <p:sp>
        <p:nvSpPr>
          <p:cNvPr id="6" name="Rectangle 5"/>
          <p:cNvSpPr/>
          <p:nvPr/>
        </p:nvSpPr>
        <p:spPr>
          <a:xfrm>
            <a:off x="3510681" y="1042306"/>
            <a:ext cx="14547572" cy="1200329"/>
          </a:xfrm>
          <a:prstGeom prst="rect">
            <a:avLst/>
          </a:prstGeom>
        </p:spPr>
        <p:txBody>
          <a:bodyPr wrap="none">
            <a:spAutoFit/>
          </a:bodyPr>
          <a:lstStyle/>
          <a:p>
            <a:pPr algn="l"/>
            <a:r>
              <a:rPr lang="en-US" sz="7200" dirty="0" smtClean="0"/>
              <a:t>StreamReader Class Example - 1</a:t>
            </a:r>
            <a:endParaRPr lang="en-US" sz="7200" dirty="0">
              <a:latin typeface="+mn-lt"/>
              <a:cs typeface="Courier New" panose="02070309020205020404" pitchFamily="49" charset="0"/>
            </a:endParaRP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a:xfrm>
            <a:off x="3510679" y="2597335"/>
            <a:ext cx="19549346" cy="11418510"/>
          </a:xfrm>
          <a:prstGeom prst="rect">
            <a:avLst/>
          </a:prstGeom>
        </p:spPr>
        <p:txBody>
          <a:bodyPr wrap="square">
            <a:spAutoFit/>
          </a:bodyPr>
          <a:lstStyle/>
          <a:p>
            <a:pPr algn="l"/>
            <a:r>
              <a:rPr lang="en-US" b="0" dirty="0">
                <a:solidFill>
                  <a:srgbClr val="0000FF"/>
                </a:solidFill>
                <a:latin typeface="Consolas" panose="020B0609020204030204" pitchFamily="49" charset="0"/>
              </a:rPr>
              <a:t>using</a:t>
            </a:r>
            <a:r>
              <a:rPr lang="en-US" b="0" dirty="0">
                <a:latin typeface="Consolas" panose="020B0609020204030204" pitchFamily="49" charset="0"/>
              </a:rPr>
              <a:t> System;</a:t>
            </a:r>
          </a:p>
          <a:p>
            <a:pPr algn="l"/>
            <a:r>
              <a:rPr lang="en-US" b="0" dirty="0">
                <a:solidFill>
                  <a:srgbClr val="0000FF"/>
                </a:solidFill>
                <a:latin typeface="Consolas" panose="020B0609020204030204" pitchFamily="49" charset="0"/>
              </a:rPr>
              <a:t>using</a:t>
            </a:r>
            <a:r>
              <a:rPr lang="en-US" b="0" dirty="0">
                <a:latin typeface="Consolas" panose="020B0609020204030204" pitchFamily="49" charset="0"/>
              </a:rPr>
              <a:t> System.IO;</a:t>
            </a:r>
          </a:p>
          <a:p>
            <a:pPr algn="l"/>
            <a:r>
              <a:rPr lang="en-US" b="0" dirty="0">
                <a:solidFill>
                  <a:srgbClr val="0000FF"/>
                </a:solidFill>
                <a:latin typeface="Consolas" panose="020B0609020204030204" pitchFamily="49" charset="0"/>
              </a:rPr>
              <a:t>namespace</a:t>
            </a:r>
            <a:r>
              <a:rPr lang="en-US" b="0" dirty="0">
                <a:latin typeface="Consolas" panose="020B0609020204030204" pitchFamily="49" charset="0"/>
              </a:rPr>
              <a:t> </a:t>
            </a:r>
            <a:r>
              <a:rPr lang="en-US" b="0" dirty="0" err="1">
                <a:latin typeface="Consolas" panose="020B0609020204030204" pitchFamily="49" charset="0"/>
              </a:rPr>
              <a:t>streamreaderexample</a:t>
            </a:r>
            <a:endParaRPr lang="en-US" b="0" dirty="0">
              <a:latin typeface="Consolas" panose="020B0609020204030204" pitchFamily="49" charset="0"/>
            </a:endParaRPr>
          </a:p>
          <a:p>
            <a:pPr algn="l"/>
            <a:r>
              <a:rPr lang="en-US" b="0" dirty="0">
                <a:latin typeface="Consolas" panose="020B0609020204030204" pitchFamily="49" charset="0"/>
              </a:rPr>
              <a:t>{</a:t>
            </a:r>
          </a:p>
          <a:p>
            <a:pPr algn="l"/>
            <a:r>
              <a:rPr lang="en-US" b="0" dirty="0">
                <a:latin typeface="Consolas" panose="020B0609020204030204" pitchFamily="49" charset="0"/>
              </a:rPr>
              <a:t>    </a:t>
            </a:r>
            <a:r>
              <a:rPr lang="en-US" b="0" dirty="0">
                <a:solidFill>
                  <a:srgbClr val="0000FF"/>
                </a:solidFill>
                <a:latin typeface="Consolas" panose="020B0609020204030204" pitchFamily="49" charset="0"/>
              </a:rPr>
              <a:t>public</a:t>
            </a:r>
            <a:r>
              <a:rPr lang="en-US" b="0" dirty="0">
                <a:latin typeface="Consolas" panose="020B0609020204030204" pitchFamily="49" charset="0"/>
              </a:rPr>
              <a:t> </a:t>
            </a:r>
            <a:r>
              <a:rPr lang="en-US" b="0" dirty="0">
                <a:solidFill>
                  <a:srgbClr val="0000FF"/>
                </a:solidFill>
                <a:latin typeface="Consolas" panose="020B0609020204030204" pitchFamily="49" charset="0"/>
              </a:rPr>
              <a:t>class</a:t>
            </a:r>
            <a:r>
              <a:rPr lang="en-US" b="0" dirty="0">
                <a:latin typeface="Consolas" panose="020B0609020204030204" pitchFamily="49" charset="0"/>
              </a:rPr>
              <a:t> </a:t>
            </a:r>
            <a:r>
              <a:rPr lang="en-US" b="0" dirty="0" err="1">
                <a:solidFill>
                  <a:srgbClr val="2B91AF"/>
                </a:solidFill>
                <a:latin typeface="Consolas" panose="020B0609020204030204" pitchFamily="49" charset="0"/>
              </a:rPr>
              <a:t>streamreaderexample</a:t>
            </a:r>
            <a:endParaRPr lang="en-US" b="0" dirty="0">
              <a:latin typeface="Consolas" panose="020B0609020204030204" pitchFamily="49" charset="0"/>
            </a:endParaRPr>
          </a:p>
          <a:p>
            <a:pPr algn="l"/>
            <a:r>
              <a:rPr lang="en-US" b="0" dirty="0">
                <a:latin typeface="Consolas" panose="020B0609020204030204" pitchFamily="49" charset="0"/>
              </a:rPr>
              <a:t>    {</a:t>
            </a:r>
          </a:p>
          <a:p>
            <a:pPr algn="l"/>
            <a:r>
              <a:rPr lang="en-US" b="0" dirty="0">
                <a:latin typeface="Consolas" panose="020B0609020204030204" pitchFamily="49" charset="0"/>
              </a:rPr>
              <a:t>        </a:t>
            </a:r>
            <a:r>
              <a:rPr lang="en-US" b="0" dirty="0">
                <a:solidFill>
                  <a:srgbClr val="0000FF"/>
                </a:solidFill>
                <a:latin typeface="Consolas" panose="020B0609020204030204" pitchFamily="49" charset="0"/>
              </a:rPr>
              <a:t>public</a:t>
            </a:r>
            <a:r>
              <a:rPr lang="en-US" b="0" dirty="0">
                <a:latin typeface="Consolas" panose="020B0609020204030204" pitchFamily="49" charset="0"/>
              </a:rPr>
              <a:t> </a:t>
            </a:r>
            <a:r>
              <a:rPr lang="en-US" b="0" dirty="0">
                <a:solidFill>
                  <a:srgbClr val="0000FF"/>
                </a:solidFill>
                <a:latin typeface="Consolas" panose="020B0609020204030204" pitchFamily="49" charset="0"/>
              </a:rPr>
              <a:t>static</a:t>
            </a:r>
            <a:r>
              <a:rPr lang="en-US" b="0" dirty="0">
                <a:latin typeface="Consolas" panose="020B0609020204030204" pitchFamily="49" charset="0"/>
              </a:rPr>
              <a:t> </a:t>
            </a:r>
            <a:r>
              <a:rPr lang="en-US" b="0" dirty="0">
                <a:solidFill>
                  <a:srgbClr val="0000FF"/>
                </a:solidFill>
                <a:latin typeface="Consolas" panose="020B0609020204030204" pitchFamily="49" charset="0"/>
              </a:rPr>
              <a:t>void</a:t>
            </a:r>
            <a:r>
              <a:rPr lang="en-US" b="0" dirty="0">
                <a:latin typeface="Consolas" panose="020B0609020204030204" pitchFamily="49" charset="0"/>
              </a:rPr>
              <a:t> Main()</a:t>
            </a:r>
          </a:p>
          <a:p>
            <a:pPr algn="l"/>
            <a:r>
              <a:rPr lang="en-US" b="0" dirty="0">
                <a:latin typeface="Consolas" panose="020B0609020204030204" pitchFamily="49" charset="0"/>
              </a:rPr>
              <a:t>        {</a:t>
            </a:r>
          </a:p>
          <a:p>
            <a:pPr algn="l"/>
            <a:r>
              <a:rPr lang="en-US" b="0" dirty="0">
                <a:latin typeface="Consolas" panose="020B0609020204030204" pitchFamily="49" charset="0"/>
              </a:rPr>
              <a:t>            StreamReader reader = </a:t>
            </a:r>
            <a:r>
              <a:rPr lang="en-US" b="0" dirty="0">
                <a:solidFill>
                  <a:srgbClr val="0000FF"/>
                </a:solidFill>
                <a:latin typeface="Consolas" panose="020B0609020204030204" pitchFamily="49" charset="0"/>
              </a:rPr>
              <a:t>new</a:t>
            </a:r>
            <a:r>
              <a:rPr lang="en-US" b="0" dirty="0">
                <a:latin typeface="Consolas" panose="020B0609020204030204" pitchFamily="49" charset="0"/>
              </a:rPr>
              <a:t> StreamReader(</a:t>
            </a:r>
            <a:r>
              <a:rPr lang="en-US" b="0" dirty="0">
                <a:solidFill>
                  <a:srgbClr val="A31515"/>
                </a:solidFill>
                <a:latin typeface="Consolas" panose="020B0609020204030204" pitchFamily="49" charset="0"/>
              </a:rPr>
              <a:t>"teststream.txt"</a:t>
            </a:r>
            <a:r>
              <a:rPr lang="en-US" b="0" dirty="0">
                <a:latin typeface="Consolas" panose="020B0609020204030204" pitchFamily="49" charset="0"/>
              </a:rPr>
              <a:t>);</a:t>
            </a:r>
          </a:p>
          <a:p>
            <a:pPr algn="l"/>
            <a:r>
              <a:rPr lang="en-US" b="0" dirty="0">
                <a:latin typeface="Consolas" panose="020B0609020204030204" pitchFamily="49" charset="0"/>
              </a:rPr>
              <a:t>            </a:t>
            </a:r>
            <a:r>
              <a:rPr lang="en-US" b="0" dirty="0">
                <a:solidFill>
                  <a:srgbClr val="0000FF"/>
                </a:solidFill>
                <a:latin typeface="Consolas" panose="020B0609020204030204" pitchFamily="49" charset="0"/>
              </a:rPr>
              <a:t>using</a:t>
            </a:r>
            <a:r>
              <a:rPr lang="en-US" b="0" dirty="0">
                <a:latin typeface="Consolas" panose="020B0609020204030204" pitchFamily="49" charset="0"/>
              </a:rPr>
              <a:t> (reader)</a:t>
            </a:r>
          </a:p>
          <a:p>
            <a:pPr algn="l"/>
            <a:r>
              <a:rPr lang="en-US" b="0" dirty="0">
                <a:latin typeface="Consolas" panose="020B0609020204030204" pitchFamily="49" charset="0"/>
              </a:rPr>
              <a:t>            {</a:t>
            </a:r>
          </a:p>
          <a:p>
            <a:pPr algn="l"/>
            <a:r>
              <a:rPr lang="en-US" b="0" dirty="0">
                <a:latin typeface="Consolas" panose="020B0609020204030204" pitchFamily="49" charset="0"/>
              </a:rPr>
              <a:t>                </a:t>
            </a:r>
            <a:r>
              <a:rPr lang="en-US" b="0" dirty="0">
                <a:solidFill>
                  <a:srgbClr val="0000FF"/>
                </a:solidFill>
                <a:latin typeface="Consolas" panose="020B0609020204030204" pitchFamily="49" charset="0"/>
              </a:rPr>
              <a:t>int</a:t>
            </a:r>
            <a:r>
              <a:rPr lang="en-US" b="0" dirty="0">
                <a:latin typeface="Consolas" panose="020B0609020204030204" pitchFamily="49" charset="0"/>
              </a:rPr>
              <a:t> </a:t>
            </a:r>
            <a:r>
              <a:rPr lang="en-US" b="0" dirty="0" err="1">
                <a:latin typeface="Consolas" panose="020B0609020204030204" pitchFamily="49" charset="0"/>
              </a:rPr>
              <a:t>lineNumber</a:t>
            </a:r>
            <a:r>
              <a:rPr lang="en-US" b="0" dirty="0">
                <a:latin typeface="Consolas" panose="020B0609020204030204" pitchFamily="49" charset="0"/>
              </a:rPr>
              <a:t> = 0;</a:t>
            </a:r>
          </a:p>
          <a:p>
            <a:pPr algn="l"/>
            <a:r>
              <a:rPr lang="en-US" b="0" dirty="0">
                <a:latin typeface="Consolas" panose="020B0609020204030204" pitchFamily="49" charset="0"/>
              </a:rPr>
              <a:t>                </a:t>
            </a:r>
            <a:r>
              <a:rPr lang="en-US" b="0" dirty="0">
                <a:solidFill>
                  <a:srgbClr val="0000FF"/>
                </a:solidFill>
                <a:latin typeface="Consolas" panose="020B0609020204030204" pitchFamily="49" charset="0"/>
              </a:rPr>
              <a:t>string</a:t>
            </a:r>
            <a:r>
              <a:rPr lang="en-US" b="0" dirty="0">
                <a:latin typeface="Consolas" panose="020B0609020204030204" pitchFamily="49" charset="0"/>
              </a:rPr>
              <a:t> line = </a:t>
            </a:r>
            <a:r>
              <a:rPr lang="en-US" b="0" dirty="0" err="1">
                <a:latin typeface="Consolas" panose="020B0609020204030204" pitchFamily="49" charset="0"/>
              </a:rPr>
              <a:t>reader.ReadLine</a:t>
            </a:r>
            <a:r>
              <a:rPr lang="en-US" b="0" dirty="0">
                <a:latin typeface="Consolas" panose="020B0609020204030204" pitchFamily="49" charset="0"/>
              </a:rPr>
              <a:t>();</a:t>
            </a:r>
          </a:p>
          <a:p>
            <a:pPr algn="l"/>
            <a:r>
              <a:rPr lang="en-US" b="0" dirty="0">
                <a:latin typeface="Consolas" panose="020B0609020204030204" pitchFamily="49" charset="0"/>
              </a:rPr>
              <a:t>                </a:t>
            </a:r>
            <a:r>
              <a:rPr lang="en-US" b="0" dirty="0">
                <a:solidFill>
                  <a:srgbClr val="0000FF"/>
                </a:solidFill>
                <a:latin typeface="Consolas" panose="020B0609020204030204" pitchFamily="49" charset="0"/>
              </a:rPr>
              <a:t>while</a:t>
            </a:r>
            <a:r>
              <a:rPr lang="en-US" b="0" dirty="0">
                <a:latin typeface="Consolas" panose="020B0609020204030204" pitchFamily="49" charset="0"/>
              </a:rPr>
              <a:t> (line != </a:t>
            </a:r>
            <a:r>
              <a:rPr lang="en-US" b="0" dirty="0">
                <a:solidFill>
                  <a:srgbClr val="0000FF"/>
                </a:solidFill>
                <a:latin typeface="Consolas" panose="020B0609020204030204" pitchFamily="49" charset="0"/>
              </a:rPr>
              <a:t>null</a:t>
            </a:r>
            <a:r>
              <a:rPr lang="en-US" b="0" dirty="0">
                <a:latin typeface="Consolas" panose="020B0609020204030204" pitchFamily="49" charset="0"/>
              </a:rPr>
              <a:t>)</a:t>
            </a:r>
          </a:p>
          <a:p>
            <a:pPr algn="l"/>
            <a:r>
              <a:rPr lang="en-US" b="0" dirty="0">
                <a:latin typeface="Consolas" panose="020B0609020204030204" pitchFamily="49" charset="0"/>
              </a:rPr>
              <a:t>                {</a:t>
            </a:r>
          </a:p>
          <a:p>
            <a:pPr algn="l"/>
            <a:r>
              <a:rPr lang="en-US" b="0" dirty="0">
                <a:latin typeface="Consolas" panose="020B0609020204030204" pitchFamily="49" charset="0"/>
              </a:rPr>
              <a:t>                    </a:t>
            </a:r>
            <a:r>
              <a:rPr lang="en-US" b="0" dirty="0" err="1">
                <a:latin typeface="Consolas" panose="020B0609020204030204" pitchFamily="49" charset="0"/>
              </a:rPr>
              <a:t>lineNumber</a:t>
            </a:r>
            <a:r>
              <a:rPr lang="en-US" b="0" dirty="0">
                <a:latin typeface="Consolas" panose="020B0609020204030204" pitchFamily="49" charset="0"/>
              </a:rPr>
              <a:t>++;</a:t>
            </a:r>
          </a:p>
          <a:p>
            <a:pPr algn="l"/>
            <a:r>
              <a:rPr lang="en-US" b="0" dirty="0">
                <a:latin typeface="Consolas" panose="020B0609020204030204" pitchFamily="49" charset="0"/>
              </a:rPr>
              <a:t>                    Console.WriteLine(</a:t>
            </a:r>
            <a:r>
              <a:rPr lang="en-US" b="0" dirty="0">
                <a:solidFill>
                  <a:srgbClr val="A31515"/>
                </a:solidFill>
                <a:latin typeface="Consolas" panose="020B0609020204030204" pitchFamily="49" charset="0"/>
              </a:rPr>
              <a:t>"Line {0}: {1</a:t>
            </a:r>
            <a:r>
              <a:rPr lang="en-US" b="0" dirty="0" smtClean="0">
                <a:solidFill>
                  <a:srgbClr val="A31515"/>
                </a:solidFill>
                <a:latin typeface="Consolas" panose="020B0609020204030204" pitchFamily="49" charset="0"/>
              </a:rPr>
              <a:t>}"</a:t>
            </a:r>
            <a:r>
              <a:rPr lang="en-US" b="0" dirty="0" smtClean="0">
                <a:latin typeface="Consolas" panose="020B0609020204030204" pitchFamily="49" charset="0"/>
              </a:rPr>
              <a:t>,</a:t>
            </a:r>
            <a:r>
              <a:rPr lang="en-US" b="0" dirty="0" err="1" smtClean="0">
                <a:latin typeface="Consolas" panose="020B0609020204030204" pitchFamily="49" charset="0"/>
              </a:rPr>
              <a:t>lineNumber</a:t>
            </a:r>
            <a:r>
              <a:rPr lang="en-US" b="0" dirty="0">
                <a:latin typeface="Consolas" panose="020B0609020204030204" pitchFamily="49" charset="0"/>
              </a:rPr>
              <a:t>, line);</a:t>
            </a:r>
          </a:p>
          <a:p>
            <a:pPr algn="l"/>
            <a:r>
              <a:rPr lang="en-US" b="0" dirty="0">
                <a:latin typeface="Consolas" panose="020B0609020204030204" pitchFamily="49" charset="0"/>
              </a:rPr>
              <a:t>                    line = </a:t>
            </a:r>
            <a:r>
              <a:rPr lang="en-US" b="0" dirty="0" err="1">
                <a:latin typeface="Consolas" panose="020B0609020204030204" pitchFamily="49" charset="0"/>
              </a:rPr>
              <a:t>reader.ReadLine</a:t>
            </a:r>
            <a:r>
              <a:rPr lang="en-US" b="0" dirty="0">
                <a:latin typeface="Consolas" panose="020B0609020204030204" pitchFamily="49" charset="0"/>
              </a:rPr>
              <a:t>();</a:t>
            </a:r>
          </a:p>
          <a:p>
            <a:pPr algn="l"/>
            <a:r>
              <a:rPr lang="en-US" b="0" dirty="0">
                <a:latin typeface="Consolas" panose="020B0609020204030204" pitchFamily="49" charset="0"/>
              </a:rPr>
              <a:t>                }</a:t>
            </a:r>
          </a:p>
          <a:p>
            <a:pPr algn="l"/>
            <a:r>
              <a:rPr lang="en-US" b="0" dirty="0">
                <a:latin typeface="Consolas" panose="020B0609020204030204" pitchFamily="49" charset="0"/>
              </a:rPr>
              <a:t>            }</a:t>
            </a:r>
          </a:p>
          <a:p>
            <a:pPr algn="l"/>
            <a:r>
              <a:rPr lang="en-US" b="0" dirty="0">
                <a:latin typeface="Consolas" panose="020B0609020204030204" pitchFamily="49" charset="0"/>
              </a:rPr>
              <a:t>        }</a:t>
            </a:r>
          </a:p>
          <a:p>
            <a:pPr algn="l"/>
            <a:r>
              <a:rPr lang="en-US" b="0" dirty="0">
                <a:latin typeface="Consolas" panose="020B0609020204030204" pitchFamily="49" charset="0"/>
              </a:rPr>
              <a:t>    }</a:t>
            </a:r>
          </a:p>
          <a:p>
            <a:pPr algn="l"/>
            <a:r>
              <a:rPr lang="en-US" b="0" dirty="0">
                <a:latin typeface="Consolas" panose="020B0609020204030204" pitchFamily="49" charset="0"/>
              </a:rPr>
              <a:t>}</a:t>
            </a:r>
            <a:endParaRPr lang="en-US" sz="9600" b="0" dirty="0"/>
          </a:p>
        </p:txBody>
      </p:sp>
    </p:spTree>
    <p:extLst>
      <p:ext uri="{BB962C8B-B14F-4D97-AF65-F5344CB8AC3E}">
        <p14:creationId xmlns:p14="http://schemas.microsoft.com/office/powerpoint/2010/main" val="2098982501"/>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7490" y="6047202"/>
            <a:ext cx="677429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File and I/O</a:t>
            </a:r>
            <a:endParaRPr lang="en-US" sz="9600" dirty="0">
              <a:solidFill>
                <a:schemeClr val="tx2"/>
              </a:solidFill>
            </a:endParaRPr>
          </a:p>
        </p:txBody>
      </p:sp>
      <p:sp>
        <p:nvSpPr>
          <p:cNvPr id="6" name="Rectangle 5"/>
          <p:cNvSpPr/>
          <p:nvPr/>
        </p:nvSpPr>
        <p:spPr>
          <a:xfrm>
            <a:off x="3510681" y="1042306"/>
            <a:ext cx="14547572" cy="1200329"/>
          </a:xfrm>
          <a:prstGeom prst="rect">
            <a:avLst/>
          </a:prstGeom>
        </p:spPr>
        <p:txBody>
          <a:bodyPr wrap="none">
            <a:spAutoFit/>
          </a:bodyPr>
          <a:lstStyle/>
          <a:p>
            <a:pPr algn="l"/>
            <a:r>
              <a:rPr lang="en-US" sz="7200" dirty="0" smtClean="0"/>
              <a:t>StreamReader Class Example - 2</a:t>
            </a:r>
            <a:endParaRPr lang="en-US" sz="7200" dirty="0">
              <a:latin typeface="+mn-lt"/>
              <a:cs typeface="Courier New" panose="02070309020205020404" pitchFamily="49" charset="0"/>
            </a:endParaRP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a:xfrm>
            <a:off x="3510678" y="2597335"/>
            <a:ext cx="20873321" cy="6863417"/>
          </a:xfrm>
          <a:prstGeom prst="rect">
            <a:avLst/>
          </a:prstGeom>
        </p:spPr>
        <p:txBody>
          <a:bodyPr wrap="square">
            <a:spAutoFit/>
          </a:bodyPr>
          <a:lstStyle/>
          <a:p>
            <a:pPr algn="l"/>
            <a:r>
              <a:rPr lang="en-US" sz="4400" b="0" dirty="0">
                <a:solidFill>
                  <a:srgbClr val="0000FF"/>
                </a:solidFill>
                <a:latin typeface="Consolas" panose="020B0609020204030204" pitchFamily="49" charset="0"/>
              </a:rPr>
              <a:t>class</a:t>
            </a:r>
            <a:r>
              <a:rPr lang="en-US" sz="4400" b="0" dirty="0">
                <a:solidFill>
                  <a:prstClr val="black"/>
                </a:solidFill>
                <a:latin typeface="Consolas" panose="020B0609020204030204" pitchFamily="49" charset="0"/>
              </a:rPr>
              <a:t> </a:t>
            </a:r>
            <a:r>
              <a:rPr lang="en-US" sz="4400" b="0" dirty="0" err="1">
                <a:solidFill>
                  <a:srgbClr val="2B91AF"/>
                </a:solidFill>
                <a:latin typeface="Consolas" panose="020B0609020204030204" pitchFamily="49" charset="0"/>
              </a:rPr>
              <a:t>MainClass</a:t>
            </a:r>
            <a:endParaRPr lang="en-US" sz="4400" b="0" dirty="0">
              <a:solidFill>
                <a:srgbClr val="2B91AF"/>
              </a:solidFill>
              <a:latin typeface="Consolas" panose="020B0609020204030204" pitchFamily="49" charset="0"/>
            </a:endParaRPr>
          </a:p>
          <a:p>
            <a:pPr algn="l"/>
            <a:r>
              <a:rPr lang="en-US" sz="4400" b="0" dirty="0">
                <a:solidFill>
                  <a:prstClr val="black"/>
                </a:solidFill>
                <a:latin typeface="Consolas" panose="020B0609020204030204" pitchFamily="49" charset="0"/>
              </a:rPr>
              <a:t>{</a:t>
            </a:r>
          </a:p>
          <a:p>
            <a:pPr algn="l"/>
            <a:r>
              <a:rPr lang="en-US" sz="4400" b="0" dirty="0">
                <a:solidFill>
                  <a:prstClr val="black"/>
                </a:solidFill>
                <a:latin typeface="Consolas" panose="020B0609020204030204" pitchFamily="49" charset="0"/>
              </a:rPr>
              <a:t>    </a:t>
            </a:r>
            <a:r>
              <a:rPr lang="en-US" sz="4400" b="0" dirty="0">
                <a:solidFill>
                  <a:srgbClr val="0000FF"/>
                </a:solidFill>
                <a:latin typeface="Consolas" panose="020B0609020204030204" pitchFamily="49" charset="0"/>
              </a:rPr>
              <a:t>public</a:t>
            </a:r>
            <a:r>
              <a:rPr lang="en-US" sz="4400" b="0" dirty="0">
                <a:solidFill>
                  <a:prstClr val="black"/>
                </a:solidFill>
                <a:latin typeface="Consolas" panose="020B0609020204030204" pitchFamily="49" charset="0"/>
              </a:rPr>
              <a:t> </a:t>
            </a:r>
            <a:r>
              <a:rPr lang="en-US" sz="4400" b="0" dirty="0">
                <a:solidFill>
                  <a:srgbClr val="0000FF"/>
                </a:solidFill>
                <a:latin typeface="Consolas" panose="020B0609020204030204" pitchFamily="49" charset="0"/>
              </a:rPr>
              <a:t>static</a:t>
            </a:r>
            <a:r>
              <a:rPr lang="en-US" sz="4400" b="0" dirty="0">
                <a:solidFill>
                  <a:prstClr val="black"/>
                </a:solidFill>
                <a:latin typeface="Consolas" panose="020B0609020204030204" pitchFamily="49" charset="0"/>
              </a:rPr>
              <a:t> </a:t>
            </a:r>
            <a:r>
              <a:rPr lang="en-US" sz="4400" b="0" dirty="0">
                <a:solidFill>
                  <a:srgbClr val="0000FF"/>
                </a:solidFill>
                <a:latin typeface="Consolas" panose="020B0609020204030204" pitchFamily="49" charset="0"/>
              </a:rPr>
              <a:t>void</a:t>
            </a:r>
            <a:r>
              <a:rPr lang="en-US" sz="4400" b="0" dirty="0">
                <a:solidFill>
                  <a:prstClr val="black"/>
                </a:solidFill>
                <a:latin typeface="Consolas" panose="020B0609020204030204" pitchFamily="49" charset="0"/>
              </a:rPr>
              <a:t> Main()</a:t>
            </a:r>
          </a:p>
          <a:p>
            <a:pPr algn="l"/>
            <a:r>
              <a:rPr lang="en-US" sz="4400" b="0" dirty="0">
                <a:solidFill>
                  <a:prstClr val="black"/>
                </a:solidFill>
                <a:latin typeface="Consolas" panose="020B0609020204030204" pitchFamily="49" charset="0"/>
              </a:rPr>
              <a:t>    {</a:t>
            </a:r>
          </a:p>
          <a:p>
            <a:pPr algn="l"/>
            <a:r>
              <a:rPr lang="en-US" sz="4400" b="0" dirty="0">
                <a:solidFill>
                  <a:prstClr val="black"/>
                </a:solidFill>
                <a:latin typeface="Consolas" panose="020B0609020204030204" pitchFamily="49" charset="0"/>
              </a:rPr>
              <a:t>        </a:t>
            </a:r>
            <a:r>
              <a:rPr lang="en-US" sz="4400" b="0" dirty="0" err="1">
                <a:solidFill>
                  <a:prstClr val="black"/>
                </a:solidFill>
                <a:latin typeface="Consolas" panose="020B0609020204030204" pitchFamily="49" charset="0"/>
              </a:rPr>
              <a:t>CopyFile</a:t>
            </a:r>
            <a:r>
              <a:rPr lang="en-US" sz="4400" b="0" dirty="0">
                <a:solidFill>
                  <a:prstClr val="black"/>
                </a:solidFill>
                <a:latin typeface="Consolas" panose="020B0609020204030204" pitchFamily="49" charset="0"/>
              </a:rPr>
              <a:t> </a:t>
            </a:r>
            <a:r>
              <a:rPr lang="en-US" sz="4400" b="0" dirty="0" err="1">
                <a:solidFill>
                  <a:prstClr val="black"/>
                </a:solidFill>
                <a:latin typeface="Consolas" panose="020B0609020204030204" pitchFamily="49" charset="0"/>
              </a:rPr>
              <a:t>cp</a:t>
            </a:r>
            <a:r>
              <a:rPr lang="en-US" sz="4400" b="0" dirty="0">
                <a:solidFill>
                  <a:prstClr val="black"/>
                </a:solidFill>
                <a:latin typeface="Consolas" panose="020B0609020204030204" pitchFamily="49" charset="0"/>
              </a:rPr>
              <a:t> = </a:t>
            </a:r>
            <a:r>
              <a:rPr lang="en-US" sz="4400" b="0" dirty="0">
                <a:solidFill>
                  <a:srgbClr val="0000FF"/>
                </a:solidFill>
                <a:latin typeface="Consolas" panose="020B0609020204030204" pitchFamily="49" charset="0"/>
              </a:rPr>
              <a:t>new</a:t>
            </a:r>
            <a:r>
              <a:rPr lang="en-US" sz="4400" b="0" dirty="0">
                <a:solidFill>
                  <a:prstClr val="black"/>
                </a:solidFill>
                <a:latin typeface="Consolas" panose="020B0609020204030204" pitchFamily="49" charset="0"/>
              </a:rPr>
              <a:t> </a:t>
            </a:r>
            <a:r>
              <a:rPr lang="en-US" sz="4400" b="0" dirty="0" err="1">
                <a:solidFill>
                  <a:prstClr val="black"/>
                </a:solidFill>
                <a:latin typeface="Consolas" panose="020B0609020204030204" pitchFamily="49" charset="0"/>
              </a:rPr>
              <a:t>CopyFile</a:t>
            </a:r>
            <a:r>
              <a:rPr lang="en-US" sz="4400" b="0" dirty="0">
                <a:solidFill>
                  <a:prstClr val="black"/>
                </a:solidFill>
                <a:latin typeface="Consolas" panose="020B0609020204030204" pitchFamily="49" charset="0"/>
              </a:rPr>
              <a:t>();</a:t>
            </a:r>
          </a:p>
          <a:p>
            <a:pPr algn="l"/>
            <a:r>
              <a:rPr lang="en-US" sz="4400" b="0" dirty="0">
                <a:solidFill>
                  <a:prstClr val="black"/>
                </a:solidFill>
                <a:latin typeface="Consolas" panose="020B0609020204030204" pitchFamily="49" charset="0"/>
              </a:rPr>
              <a:t>        </a:t>
            </a:r>
            <a:r>
              <a:rPr lang="en-US" sz="4400" b="0" dirty="0">
                <a:solidFill>
                  <a:srgbClr val="0000FF"/>
                </a:solidFill>
                <a:latin typeface="Consolas" panose="020B0609020204030204" pitchFamily="49" charset="0"/>
              </a:rPr>
              <a:t>string</a:t>
            </a:r>
            <a:r>
              <a:rPr lang="en-US" sz="4400" b="0" dirty="0">
                <a:solidFill>
                  <a:prstClr val="black"/>
                </a:solidFill>
                <a:latin typeface="Consolas" panose="020B0609020204030204" pitchFamily="49" charset="0"/>
              </a:rPr>
              <a:t> file1 = </a:t>
            </a:r>
            <a:r>
              <a:rPr lang="en-US" sz="2800" b="0" dirty="0">
                <a:solidFill>
                  <a:srgbClr val="A31515"/>
                </a:solidFill>
                <a:latin typeface="Consolas" panose="020B0609020204030204" pitchFamily="49" charset="0"/>
              </a:rPr>
              <a:t>@"C:\Users\CRP\Google Drive\Subjects\DOT NET\Topics\File\1.txt"</a:t>
            </a:r>
            <a:r>
              <a:rPr lang="en-US" sz="4400" b="0" dirty="0">
                <a:solidFill>
                  <a:prstClr val="black"/>
                </a:solidFill>
                <a:latin typeface="Consolas" panose="020B0609020204030204" pitchFamily="49" charset="0"/>
              </a:rPr>
              <a:t>;</a:t>
            </a:r>
          </a:p>
          <a:p>
            <a:pPr algn="l"/>
            <a:r>
              <a:rPr lang="en-US" sz="4400" b="0" dirty="0">
                <a:solidFill>
                  <a:prstClr val="black"/>
                </a:solidFill>
                <a:latin typeface="Consolas" panose="020B0609020204030204" pitchFamily="49" charset="0"/>
              </a:rPr>
              <a:t>        </a:t>
            </a:r>
            <a:r>
              <a:rPr lang="en-US" sz="4400" b="0" dirty="0">
                <a:solidFill>
                  <a:srgbClr val="0000FF"/>
                </a:solidFill>
                <a:latin typeface="Consolas" panose="020B0609020204030204" pitchFamily="49" charset="0"/>
              </a:rPr>
              <a:t>string</a:t>
            </a:r>
            <a:r>
              <a:rPr lang="en-US" sz="4400" b="0" dirty="0">
                <a:solidFill>
                  <a:prstClr val="black"/>
                </a:solidFill>
                <a:latin typeface="Consolas" panose="020B0609020204030204" pitchFamily="49" charset="0"/>
              </a:rPr>
              <a:t> file2 = </a:t>
            </a:r>
            <a:r>
              <a:rPr lang="en-US" sz="2800" b="0" dirty="0">
                <a:solidFill>
                  <a:srgbClr val="A31515"/>
                </a:solidFill>
                <a:latin typeface="Consolas" panose="020B0609020204030204" pitchFamily="49" charset="0"/>
              </a:rPr>
              <a:t>@"C:\Users\CRP\Google Drive\Subjects\DOT NET\Topics\File\2.txt"</a:t>
            </a:r>
            <a:r>
              <a:rPr lang="en-US" sz="4400" b="0" dirty="0">
                <a:solidFill>
                  <a:prstClr val="black"/>
                </a:solidFill>
                <a:latin typeface="Consolas" panose="020B0609020204030204" pitchFamily="49" charset="0"/>
              </a:rPr>
              <a:t>;</a:t>
            </a:r>
          </a:p>
          <a:p>
            <a:pPr algn="l"/>
            <a:r>
              <a:rPr lang="en-US" sz="4400" b="0" dirty="0">
                <a:solidFill>
                  <a:prstClr val="black"/>
                </a:solidFill>
                <a:latin typeface="Consolas" panose="020B0609020204030204" pitchFamily="49" charset="0"/>
              </a:rPr>
              <a:t>        </a:t>
            </a:r>
            <a:r>
              <a:rPr lang="en-US" sz="4400" b="0" dirty="0" err="1">
                <a:solidFill>
                  <a:prstClr val="black"/>
                </a:solidFill>
                <a:latin typeface="Consolas" panose="020B0609020204030204" pitchFamily="49" charset="0"/>
              </a:rPr>
              <a:t>cp.copyFile</a:t>
            </a:r>
            <a:r>
              <a:rPr lang="en-US" sz="4400" b="0" dirty="0">
                <a:solidFill>
                  <a:prstClr val="black"/>
                </a:solidFill>
                <a:latin typeface="Consolas" panose="020B0609020204030204" pitchFamily="49" charset="0"/>
              </a:rPr>
              <a:t>(file1,file2);</a:t>
            </a:r>
          </a:p>
          <a:p>
            <a:pPr algn="l"/>
            <a:r>
              <a:rPr lang="en-US" sz="4400" b="0" dirty="0">
                <a:solidFill>
                  <a:prstClr val="black"/>
                </a:solidFill>
                <a:latin typeface="Consolas" panose="020B0609020204030204" pitchFamily="49" charset="0"/>
              </a:rPr>
              <a:t>    }</a:t>
            </a:r>
          </a:p>
          <a:p>
            <a:pPr algn="l"/>
            <a:r>
              <a:rPr lang="en-US" sz="4400" b="0" dirty="0">
                <a:solidFill>
                  <a:prstClr val="black"/>
                </a:solidFill>
                <a:latin typeface="Consolas" panose="020B0609020204030204" pitchFamily="49" charset="0"/>
              </a:rPr>
              <a:t>}</a:t>
            </a:r>
            <a:endParaRPr lang="en-US" sz="16600" b="0" dirty="0">
              <a:latin typeface="Consolas" panose="020B0609020204030204" pitchFamily="49" charset="0"/>
            </a:endParaRPr>
          </a:p>
        </p:txBody>
      </p:sp>
    </p:spTree>
    <p:extLst>
      <p:ext uri="{BB962C8B-B14F-4D97-AF65-F5344CB8AC3E}">
        <p14:creationId xmlns:p14="http://schemas.microsoft.com/office/powerpoint/2010/main" val="743411104"/>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7490" y="6047202"/>
            <a:ext cx="677429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File and I/O</a:t>
            </a:r>
            <a:endParaRPr lang="en-US" sz="9600" dirty="0">
              <a:solidFill>
                <a:schemeClr val="tx2"/>
              </a:solidFill>
            </a:endParaRPr>
          </a:p>
        </p:txBody>
      </p:sp>
      <p:sp>
        <p:nvSpPr>
          <p:cNvPr id="6" name="Rectangle 5"/>
          <p:cNvSpPr/>
          <p:nvPr/>
        </p:nvSpPr>
        <p:spPr>
          <a:xfrm>
            <a:off x="3510681" y="1042306"/>
            <a:ext cx="14547572" cy="1200329"/>
          </a:xfrm>
          <a:prstGeom prst="rect">
            <a:avLst/>
          </a:prstGeom>
        </p:spPr>
        <p:txBody>
          <a:bodyPr wrap="none">
            <a:spAutoFit/>
          </a:bodyPr>
          <a:lstStyle/>
          <a:p>
            <a:pPr algn="l"/>
            <a:r>
              <a:rPr lang="en-US" sz="7200" dirty="0" smtClean="0"/>
              <a:t>StreamReader Class Example - 2</a:t>
            </a:r>
            <a:endParaRPr lang="en-US" sz="7200" dirty="0">
              <a:latin typeface="+mn-lt"/>
              <a:cs typeface="Courier New" panose="02070309020205020404" pitchFamily="49" charset="0"/>
            </a:endParaRPr>
          </a:p>
        </p:txBody>
      </p:sp>
      <p:sp>
        <p:nvSpPr>
          <p:cNvPr id="3" name="Rectangle 2"/>
          <p:cNvSpPr/>
          <p:nvPr/>
        </p:nvSpPr>
        <p:spPr>
          <a:xfrm>
            <a:off x="3510679" y="2597335"/>
            <a:ext cx="19549346" cy="10248960"/>
          </a:xfrm>
          <a:prstGeom prst="rect">
            <a:avLst/>
          </a:prstGeom>
        </p:spPr>
        <p:txBody>
          <a:bodyPr wrap="square">
            <a:spAutoFit/>
          </a:bodyPr>
          <a:lstStyle/>
          <a:p>
            <a:pPr algn="l"/>
            <a:r>
              <a:rPr lang="en-US" sz="4400" b="0" dirty="0">
                <a:solidFill>
                  <a:srgbClr val="0000FF"/>
                </a:solidFill>
                <a:latin typeface="Consolas" panose="020B0609020204030204" pitchFamily="49" charset="0"/>
              </a:rPr>
              <a:t>using</a:t>
            </a:r>
            <a:r>
              <a:rPr lang="en-US" sz="4400" b="0" dirty="0">
                <a:solidFill>
                  <a:prstClr val="black"/>
                </a:solidFill>
                <a:latin typeface="Consolas" panose="020B0609020204030204" pitchFamily="49" charset="0"/>
              </a:rPr>
              <a:t> System;</a:t>
            </a:r>
          </a:p>
          <a:p>
            <a:pPr algn="l"/>
            <a:r>
              <a:rPr lang="en-US" sz="4400" b="0" dirty="0">
                <a:solidFill>
                  <a:srgbClr val="0000FF"/>
                </a:solidFill>
                <a:latin typeface="Consolas" panose="020B0609020204030204" pitchFamily="49" charset="0"/>
              </a:rPr>
              <a:t>using</a:t>
            </a:r>
            <a:r>
              <a:rPr lang="en-US" sz="4400" b="0" dirty="0">
                <a:solidFill>
                  <a:prstClr val="black"/>
                </a:solidFill>
                <a:latin typeface="Consolas" panose="020B0609020204030204" pitchFamily="49" charset="0"/>
              </a:rPr>
              <a:t> System.IO;</a:t>
            </a:r>
          </a:p>
          <a:p>
            <a:pPr algn="l"/>
            <a:r>
              <a:rPr lang="en-US" sz="4400" b="0" dirty="0">
                <a:solidFill>
                  <a:srgbClr val="0000FF"/>
                </a:solidFill>
                <a:latin typeface="Consolas" panose="020B0609020204030204" pitchFamily="49" charset="0"/>
              </a:rPr>
              <a:t>public</a:t>
            </a:r>
            <a:r>
              <a:rPr lang="en-US" sz="4400" b="0" dirty="0">
                <a:solidFill>
                  <a:prstClr val="black"/>
                </a:solidFill>
                <a:latin typeface="Consolas" panose="020B0609020204030204" pitchFamily="49" charset="0"/>
              </a:rPr>
              <a:t> </a:t>
            </a:r>
            <a:r>
              <a:rPr lang="en-US" sz="4400" b="0" dirty="0">
                <a:solidFill>
                  <a:srgbClr val="0000FF"/>
                </a:solidFill>
                <a:latin typeface="Consolas" panose="020B0609020204030204" pitchFamily="49" charset="0"/>
              </a:rPr>
              <a:t>class</a:t>
            </a:r>
            <a:r>
              <a:rPr lang="en-US" sz="4400" b="0" dirty="0">
                <a:solidFill>
                  <a:prstClr val="black"/>
                </a:solidFill>
                <a:latin typeface="Consolas" panose="020B0609020204030204" pitchFamily="49" charset="0"/>
              </a:rPr>
              <a:t> </a:t>
            </a:r>
            <a:r>
              <a:rPr lang="en-US" sz="4400" b="0" dirty="0" err="1">
                <a:solidFill>
                  <a:srgbClr val="2B91AF"/>
                </a:solidFill>
                <a:latin typeface="Consolas" panose="020B0609020204030204" pitchFamily="49" charset="0"/>
              </a:rPr>
              <a:t>CopyFile</a:t>
            </a:r>
            <a:endParaRPr lang="en-US" sz="4400" b="0" dirty="0">
              <a:solidFill>
                <a:srgbClr val="2B91AF"/>
              </a:solidFill>
              <a:latin typeface="Consolas" panose="020B0609020204030204" pitchFamily="49" charset="0"/>
            </a:endParaRPr>
          </a:p>
          <a:p>
            <a:pPr algn="l"/>
            <a:r>
              <a:rPr lang="en-US" sz="4400" b="0" dirty="0">
                <a:solidFill>
                  <a:prstClr val="black"/>
                </a:solidFill>
                <a:latin typeface="Consolas" panose="020B0609020204030204" pitchFamily="49" charset="0"/>
              </a:rPr>
              <a:t>{</a:t>
            </a:r>
          </a:p>
          <a:p>
            <a:pPr algn="l"/>
            <a:r>
              <a:rPr lang="en-US" sz="4400" b="0" dirty="0">
                <a:solidFill>
                  <a:prstClr val="black"/>
                </a:solidFill>
                <a:latin typeface="Consolas" panose="020B0609020204030204" pitchFamily="49" charset="0"/>
              </a:rPr>
              <a:t>    </a:t>
            </a:r>
            <a:r>
              <a:rPr lang="en-US" sz="4400" b="0" dirty="0">
                <a:solidFill>
                  <a:srgbClr val="0000FF"/>
                </a:solidFill>
                <a:latin typeface="Consolas" panose="020B0609020204030204" pitchFamily="49" charset="0"/>
              </a:rPr>
              <a:t>public</a:t>
            </a:r>
            <a:r>
              <a:rPr lang="en-US" sz="4400" b="0" dirty="0">
                <a:solidFill>
                  <a:prstClr val="black"/>
                </a:solidFill>
                <a:latin typeface="Consolas" panose="020B0609020204030204" pitchFamily="49" charset="0"/>
              </a:rPr>
              <a:t> </a:t>
            </a:r>
            <a:r>
              <a:rPr lang="en-US" sz="4400" b="0" dirty="0">
                <a:solidFill>
                  <a:srgbClr val="0000FF"/>
                </a:solidFill>
                <a:latin typeface="Consolas" panose="020B0609020204030204" pitchFamily="49" charset="0"/>
              </a:rPr>
              <a:t>void</a:t>
            </a:r>
            <a:r>
              <a:rPr lang="en-US" sz="4400" b="0" dirty="0">
                <a:solidFill>
                  <a:prstClr val="black"/>
                </a:solidFill>
                <a:latin typeface="Consolas" panose="020B0609020204030204" pitchFamily="49" charset="0"/>
              </a:rPr>
              <a:t> </a:t>
            </a:r>
            <a:r>
              <a:rPr lang="en-US" sz="4400" b="0" dirty="0" err="1">
                <a:solidFill>
                  <a:prstClr val="black"/>
                </a:solidFill>
                <a:latin typeface="Consolas" panose="020B0609020204030204" pitchFamily="49" charset="0"/>
              </a:rPr>
              <a:t>copyFile</a:t>
            </a:r>
            <a:r>
              <a:rPr lang="en-US" sz="4400" b="0" dirty="0">
                <a:solidFill>
                  <a:prstClr val="black"/>
                </a:solidFill>
                <a:latin typeface="Consolas" panose="020B0609020204030204" pitchFamily="49" charset="0"/>
              </a:rPr>
              <a:t>(</a:t>
            </a:r>
            <a:r>
              <a:rPr lang="en-US" sz="4400" b="0" dirty="0">
                <a:solidFill>
                  <a:srgbClr val="0000FF"/>
                </a:solidFill>
                <a:latin typeface="Consolas" panose="020B0609020204030204" pitchFamily="49" charset="0"/>
              </a:rPr>
              <a:t>string</a:t>
            </a:r>
            <a:r>
              <a:rPr lang="en-US" sz="4400" b="0" dirty="0">
                <a:solidFill>
                  <a:prstClr val="black"/>
                </a:solidFill>
                <a:latin typeface="Consolas" panose="020B0609020204030204" pitchFamily="49" charset="0"/>
              </a:rPr>
              <a:t> file1, </a:t>
            </a:r>
            <a:r>
              <a:rPr lang="en-US" sz="4400" b="0" dirty="0">
                <a:solidFill>
                  <a:srgbClr val="0000FF"/>
                </a:solidFill>
                <a:latin typeface="Consolas" panose="020B0609020204030204" pitchFamily="49" charset="0"/>
              </a:rPr>
              <a:t>string</a:t>
            </a:r>
            <a:r>
              <a:rPr lang="en-US" sz="4400" b="0" dirty="0">
                <a:solidFill>
                  <a:prstClr val="black"/>
                </a:solidFill>
                <a:latin typeface="Consolas" panose="020B0609020204030204" pitchFamily="49" charset="0"/>
              </a:rPr>
              <a:t> file2)</a:t>
            </a:r>
          </a:p>
          <a:p>
            <a:pPr algn="l"/>
            <a:r>
              <a:rPr lang="en-US" sz="4400" b="0" dirty="0">
                <a:solidFill>
                  <a:prstClr val="black"/>
                </a:solidFill>
                <a:latin typeface="Consolas" panose="020B0609020204030204" pitchFamily="49" charset="0"/>
              </a:rPr>
              <a:t>    { </a:t>
            </a:r>
          </a:p>
          <a:p>
            <a:pPr algn="l"/>
            <a:r>
              <a:rPr lang="en-US" sz="4400" b="0" dirty="0">
                <a:solidFill>
                  <a:prstClr val="black"/>
                </a:solidFill>
                <a:latin typeface="Consolas" panose="020B0609020204030204" pitchFamily="49" charset="0"/>
              </a:rPr>
              <a:t>        </a:t>
            </a:r>
            <a:r>
              <a:rPr lang="en-US" sz="4400" b="0" dirty="0">
                <a:solidFill>
                  <a:srgbClr val="0000FF"/>
                </a:solidFill>
                <a:latin typeface="Consolas" panose="020B0609020204030204" pitchFamily="49" charset="0"/>
              </a:rPr>
              <a:t>using</a:t>
            </a:r>
            <a:r>
              <a:rPr lang="en-US" sz="4400" b="0" dirty="0">
                <a:solidFill>
                  <a:prstClr val="black"/>
                </a:solidFill>
                <a:latin typeface="Consolas" panose="020B0609020204030204" pitchFamily="49" charset="0"/>
              </a:rPr>
              <a:t>(</a:t>
            </a:r>
            <a:r>
              <a:rPr lang="en-US" sz="4400" b="0" dirty="0" err="1">
                <a:solidFill>
                  <a:srgbClr val="2B91AF"/>
                </a:solidFill>
                <a:latin typeface="Consolas" panose="020B0609020204030204" pitchFamily="49" charset="0"/>
              </a:rPr>
              <a:t>StreamReader</a:t>
            </a:r>
            <a:r>
              <a:rPr lang="en-US" sz="4400" b="0" dirty="0">
                <a:solidFill>
                  <a:prstClr val="black"/>
                </a:solidFill>
                <a:latin typeface="Consolas" panose="020B0609020204030204" pitchFamily="49" charset="0"/>
              </a:rPr>
              <a:t> reader = </a:t>
            </a:r>
            <a:r>
              <a:rPr lang="en-US" sz="4400" b="0" dirty="0">
                <a:solidFill>
                  <a:srgbClr val="0000FF"/>
                </a:solidFill>
                <a:latin typeface="Consolas" panose="020B0609020204030204" pitchFamily="49" charset="0"/>
              </a:rPr>
              <a:t>new</a:t>
            </a:r>
            <a:r>
              <a:rPr lang="en-US" sz="4400" b="0" dirty="0">
                <a:solidFill>
                  <a:prstClr val="black"/>
                </a:solidFill>
                <a:latin typeface="Consolas" panose="020B0609020204030204" pitchFamily="49" charset="0"/>
              </a:rPr>
              <a:t> </a:t>
            </a:r>
            <a:r>
              <a:rPr lang="en-US" sz="4400" b="0" dirty="0" err="1">
                <a:solidFill>
                  <a:srgbClr val="2B91AF"/>
                </a:solidFill>
                <a:latin typeface="Consolas" panose="020B0609020204030204" pitchFamily="49" charset="0"/>
              </a:rPr>
              <a:t>StreamReader</a:t>
            </a:r>
            <a:r>
              <a:rPr lang="en-US" sz="4400" b="0" dirty="0">
                <a:solidFill>
                  <a:prstClr val="black"/>
                </a:solidFill>
                <a:latin typeface="Consolas" panose="020B0609020204030204" pitchFamily="49" charset="0"/>
              </a:rPr>
              <a:t>(file1))</a:t>
            </a:r>
          </a:p>
          <a:p>
            <a:pPr algn="l"/>
            <a:r>
              <a:rPr lang="en-US" sz="4400" b="0" dirty="0">
                <a:solidFill>
                  <a:prstClr val="black"/>
                </a:solidFill>
                <a:latin typeface="Consolas" panose="020B0609020204030204" pitchFamily="49" charset="0"/>
              </a:rPr>
              <a:t>        </a:t>
            </a:r>
            <a:r>
              <a:rPr lang="en-US" sz="4400" b="0" dirty="0">
                <a:solidFill>
                  <a:srgbClr val="0000FF"/>
                </a:solidFill>
                <a:latin typeface="Consolas" panose="020B0609020204030204" pitchFamily="49" charset="0"/>
              </a:rPr>
              <a:t>using</a:t>
            </a:r>
            <a:r>
              <a:rPr lang="en-US" sz="4400" b="0" dirty="0">
                <a:solidFill>
                  <a:prstClr val="black"/>
                </a:solidFill>
                <a:latin typeface="Consolas" panose="020B0609020204030204" pitchFamily="49" charset="0"/>
              </a:rPr>
              <a:t> (</a:t>
            </a:r>
            <a:r>
              <a:rPr lang="en-US" sz="4400" b="0" dirty="0" err="1">
                <a:solidFill>
                  <a:srgbClr val="2B91AF"/>
                </a:solidFill>
                <a:latin typeface="Consolas" panose="020B0609020204030204" pitchFamily="49" charset="0"/>
              </a:rPr>
              <a:t>StreamWriter</a:t>
            </a:r>
            <a:r>
              <a:rPr lang="en-US" sz="4400" b="0" dirty="0">
                <a:solidFill>
                  <a:prstClr val="black"/>
                </a:solidFill>
                <a:latin typeface="Consolas" panose="020B0609020204030204" pitchFamily="49" charset="0"/>
              </a:rPr>
              <a:t> writer = </a:t>
            </a:r>
            <a:r>
              <a:rPr lang="en-US" sz="4400" b="0" dirty="0">
                <a:solidFill>
                  <a:srgbClr val="0000FF"/>
                </a:solidFill>
                <a:latin typeface="Consolas" panose="020B0609020204030204" pitchFamily="49" charset="0"/>
              </a:rPr>
              <a:t>new</a:t>
            </a:r>
            <a:r>
              <a:rPr lang="en-US" sz="4400" b="0" dirty="0">
                <a:solidFill>
                  <a:prstClr val="black"/>
                </a:solidFill>
                <a:latin typeface="Consolas" panose="020B0609020204030204" pitchFamily="49" charset="0"/>
              </a:rPr>
              <a:t> </a:t>
            </a:r>
            <a:r>
              <a:rPr lang="en-US" sz="4400" b="0" dirty="0" err="1">
                <a:solidFill>
                  <a:srgbClr val="2B91AF"/>
                </a:solidFill>
                <a:latin typeface="Consolas" panose="020B0609020204030204" pitchFamily="49" charset="0"/>
              </a:rPr>
              <a:t>StreamWriter</a:t>
            </a:r>
            <a:r>
              <a:rPr lang="en-US" sz="4400" b="0" dirty="0">
                <a:solidFill>
                  <a:prstClr val="black"/>
                </a:solidFill>
                <a:latin typeface="Consolas" panose="020B0609020204030204" pitchFamily="49" charset="0"/>
              </a:rPr>
              <a:t>(file2))</a:t>
            </a:r>
          </a:p>
          <a:p>
            <a:pPr algn="l"/>
            <a:r>
              <a:rPr lang="en-US" sz="4400" b="0" dirty="0">
                <a:solidFill>
                  <a:prstClr val="black"/>
                </a:solidFill>
                <a:latin typeface="Consolas" panose="020B0609020204030204" pitchFamily="49" charset="0"/>
              </a:rPr>
              <a:t>        {</a:t>
            </a:r>
          </a:p>
          <a:p>
            <a:pPr algn="l"/>
            <a:r>
              <a:rPr lang="en-US" sz="4400" b="0" dirty="0">
                <a:solidFill>
                  <a:prstClr val="black"/>
                </a:solidFill>
                <a:latin typeface="Consolas" panose="020B0609020204030204" pitchFamily="49" charset="0"/>
              </a:rPr>
              <a:t>            </a:t>
            </a:r>
            <a:r>
              <a:rPr lang="en-US" sz="4400" b="0" dirty="0">
                <a:solidFill>
                  <a:srgbClr val="0000FF"/>
                </a:solidFill>
                <a:latin typeface="Consolas" panose="020B0609020204030204" pitchFamily="49" charset="0"/>
              </a:rPr>
              <a:t>string</a:t>
            </a:r>
            <a:r>
              <a:rPr lang="en-US" sz="4400" b="0" dirty="0">
                <a:solidFill>
                  <a:prstClr val="black"/>
                </a:solidFill>
                <a:latin typeface="Consolas" panose="020B0609020204030204" pitchFamily="49" charset="0"/>
              </a:rPr>
              <a:t> line = </a:t>
            </a:r>
            <a:r>
              <a:rPr lang="en-US" sz="4400" b="0" dirty="0">
                <a:solidFill>
                  <a:srgbClr val="0000FF"/>
                </a:solidFill>
                <a:latin typeface="Consolas" panose="020B0609020204030204" pitchFamily="49" charset="0"/>
              </a:rPr>
              <a:t>null</a:t>
            </a:r>
            <a:r>
              <a:rPr lang="en-US" sz="4400" b="0" dirty="0">
                <a:solidFill>
                  <a:prstClr val="black"/>
                </a:solidFill>
                <a:latin typeface="Consolas" panose="020B0609020204030204" pitchFamily="49" charset="0"/>
              </a:rPr>
              <a:t>;</a:t>
            </a:r>
          </a:p>
          <a:p>
            <a:pPr algn="l"/>
            <a:r>
              <a:rPr lang="en-US" sz="4400" b="0" dirty="0">
                <a:solidFill>
                  <a:prstClr val="black"/>
                </a:solidFill>
                <a:latin typeface="Consolas" panose="020B0609020204030204" pitchFamily="49" charset="0"/>
              </a:rPr>
              <a:t>            </a:t>
            </a:r>
            <a:r>
              <a:rPr lang="en-US" sz="4400" b="0" dirty="0">
                <a:solidFill>
                  <a:srgbClr val="0000FF"/>
                </a:solidFill>
                <a:latin typeface="Consolas" panose="020B0609020204030204" pitchFamily="49" charset="0"/>
              </a:rPr>
              <a:t>while</a:t>
            </a:r>
            <a:r>
              <a:rPr lang="en-US" sz="4400" b="0" dirty="0">
                <a:solidFill>
                  <a:prstClr val="black"/>
                </a:solidFill>
                <a:latin typeface="Consolas" panose="020B0609020204030204" pitchFamily="49" charset="0"/>
              </a:rPr>
              <a:t> ((line = </a:t>
            </a:r>
            <a:r>
              <a:rPr lang="en-US" sz="4400" b="0" dirty="0" err="1">
                <a:solidFill>
                  <a:prstClr val="black"/>
                </a:solidFill>
                <a:latin typeface="Consolas" panose="020B0609020204030204" pitchFamily="49" charset="0"/>
              </a:rPr>
              <a:t>reader.ReadLine</a:t>
            </a:r>
            <a:r>
              <a:rPr lang="en-US" sz="4400" b="0" dirty="0">
                <a:solidFill>
                  <a:prstClr val="black"/>
                </a:solidFill>
                <a:latin typeface="Consolas" panose="020B0609020204030204" pitchFamily="49" charset="0"/>
              </a:rPr>
              <a:t>()) != </a:t>
            </a:r>
            <a:r>
              <a:rPr lang="en-US" sz="4400" b="0" dirty="0">
                <a:solidFill>
                  <a:srgbClr val="0000FF"/>
                </a:solidFill>
                <a:latin typeface="Consolas" panose="020B0609020204030204" pitchFamily="49" charset="0"/>
              </a:rPr>
              <a:t>null</a:t>
            </a:r>
            <a:r>
              <a:rPr lang="en-US" sz="4400" b="0" dirty="0">
                <a:solidFill>
                  <a:prstClr val="black"/>
                </a:solidFill>
                <a:latin typeface="Consolas" panose="020B0609020204030204" pitchFamily="49" charset="0"/>
              </a:rPr>
              <a:t>)</a:t>
            </a:r>
          </a:p>
          <a:p>
            <a:pPr algn="l"/>
            <a:r>
              <a:rPr lang="en-US" sz="4400" b="0" dirty="0">
                <a:solidFill>
                  <a:prstClr val="black"/>
                </a:solidFill>
                <a:latin typeface="Consolas" panose="020B0609020204030204" pitchFamily="49" charset="0"/>
              </a:rPr>
              <a:t>                </a:t>
            </a:r>
            <a:r>
              <a:rPr lang="en-US" sz="4400" b="0" dirty="0" err="1">
                <a:solidFill>
                  <a:prstClr val="black"/>
                </a:solidFill>
                <a:latin typeface="Consolas" panose="020B0609020204030204" pitchFamily="49" charset="0"/>
              </a:rPr>
              <a:t>writer.WriteLine</a:t>
            </a:r>
            <a:r>
              <a:rPr lang="en-US" sz="4400" b="0" dirty="0">
                <a:solidFill>
                  <a:prstClr val="black"/>
                </a:solidFill>
                <a:latin typeface="Consolas" panose="020B0609020204030204" pitchFamily="49" charset="0"/>
              </a:rPr>
              <a:t>(line);</a:t>
            </a:r>
          </a:p>
          <a:p>
            <a:pPr algn="l"/>
            <a:r>
              <a:rPr lang="en-US" sz="4400" b="0" dirty="0">
                <a:solidFill>
                  <a:prstClr val="black"/>
                </a:solidFill>
                <a:latin typeface="Consolas" panose="020B0609020204030204" pitchFamily="49" charset="0"/>
              </a:rPr>
              <a:t>        }</a:t>
            </a:r>
          </a:p>
          <a:p>
            <a:pPr algn="l"/>
            <a:r>
              <a:rPr lang="en-US" sz="4400" b="0" dirty="0">
                <a:solidFill>
                  <a:prstClr val="black"/>
                </a:solidFill>
                <a:latin typeface="Consolas" panose="020B0609020204030204" pitchFamily="49" charset="0"/>
              </a:rPr>
              <a:t>    }</a:t>
            </a:r>
          </a:p>
          <a:p>
            <a:pPr algn="l"/>
            <a:r>
              <a:rPr lang="en-US" sz="4400" b="0" dirty="0">
                <a:solidFill>
                  <a:prstClr val="black"/>
                </a:solidFill>
                <a:latin typeface="Consolas" panose="020B0609020204030204" pitchFamily="49" charset="0"/>
              </a:rPr>
              <a:t>}</a:t>
            </a:r>
            <a:endParaRPr lang="en-US" sz="16600" b="0" dirty="0">
              <a:latin typeface="Consolas" panose="020B0609020204030204" pitchFamily="49" charset="0"/>
            </a:endParaRPr>
          </a:p>
        </p:txBody>
      </p:sp>
    </p:spTree>
    <p:extLst>
      <p:ext uri="{BB962C8B-B14F-4D97-AF65-F5344CB8AC3E}">
        <p14:creationId xmlns:p14="http://schemas.microsoft.com/office/powerpoint/2010/main" val="128803804"/>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00210" y="6047202"/>
            <a:ext cx="369973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String</a:t>
            </a:r>
            <a:endParaRPr lang="en-US" sz="9600" dirty="0">
              <a:solidFill>
                <a:schemeClr val="tx2"/>
              </a:solidFill>
            </a:endParaRPr>
          </a:p>
        </p:txBody>
      </p:sp>
      <p:sp>
        <p:nvSpPr>
          <p:cNvPr id="6" name="Rectangle 5"/>
          <p:cNvSpPr/>
          <p:nvPr/>
        </p:nvSpPr>
        <p:spPr>
          <a:xfrm>
            <a:off x="3510681" y="1042306"/>
            <a:ext cx="2852063" cy="1200329"/>
          </a:xfrm>
          <a:prstGeom prst="rect">
            <a:avLst/>
          </a:prstGeom>
        </p:spPr>
        <p:txBody>
          <a:bodyPr wrap="none">
            <a:spAutoFit/>
          </a:bodyPr>
          <a:lstStyle/>
          <a:p>
            <a:pPr algn="l"/>
            <a:r>
              <a:rPr lang="en-US" sz="7200" dirty="0" smtClean="0"/>
              <a:t>String</a:t>
            </a:r>
            <a:endParaRPr lang="en-US" sz="7200" dirty="0">
              <a:latin typeface="+mn-lt"/>
              <a:cs typeface="Courier New" panose="02070309020205020404" pitchFamily="49" charset="0"/>
            </a:endParaRPr>
          </a:p>
        </p:txBody>
      </p:sp>
      <p:sp>
        <p:nvSpPr>
          <p:cNvPr id="5" name="Rectangle 4"/>
          <p:cNvSpPr/>
          <p:nvPr/>
        </p:nvSpPr>
        <p:spPr>
          <a:xfrm>
            <a:off x="3510678" y="2899665"/>
            <a:ext cx="20873321" cy="1569660"/>
          </a:xfrm>
          <a:prstGeom prst="rect">
            <a:avLst/>
          </a:prstGeom>
        </p:spPr>
        <p:txBody>
          <a:bodyPr wrap="square">
            <a:spAutoFit/>
          </a:bodyPr>
          <a:lstStyle/>
          <a:p>
            <a:pPr algn="l"/>
            <a:r>
              <a:rPr lang="en-US" sz="4800" dirty="0">
                <a:solidFill>
                  <a:schemeClr val="accent3">
                    <a:lumMod val="50000"/>
                  </a:schemeClr>
                </a:solidFill>
                <a:latin typeface="Consolas" panose="020B0609020204030204" pitchFamily="49" charset="0"/>
                <a:cs typeface="Calibri" panose="020F0502020204030204" pitchFamily="34" charset="0"/>
              </a:rPr>
              <a:t>System.String</a:t>
            </a:r>
            <a:r>
              <a:rPr lang="en-US" sz="4800" b="0" dirty="0">
                <a:latin typeface="Calibri" panose="020F0502020204030204" pitchFamily="34" charset="0"/>
                <a:cs typeface="Calibri" panose="020F0502020204030204" pitchFamily="34" charset="0"/>
              </a:rPr>
              <a:t> is a class that is specifically designed to store a string, and allow a large number </a:t>
            </a:r>
            <a:r>
              <a:rPr lang="en-US" sz="4800" b="0" dirty="0" smtClean="0">
                <a:latin typeface="Calibri" panose="020F0502020204030204" pitchFamily="34" charset="0"/>
                <a:cs typeface="Calibri" panose="020F0502020204030204" pitchFamily="34" charset="0"/>
              </a:rPr>
              <a:t>of operations </a:t>
            </a:r>
            <a:r>
              <a:rPr lang="en-US" sz="4800" b="0" dirty="0">
                <a:latin typeface="Calibri" panose="020F0502020204030204" pitchFamily="34" charset="0"/>
                <a:cs typeface="Calibri" panose="020F0502020204030204" pitchFamily="34" charset="0"/>
              </a:rPr>
              <a:t>on the string.</a:t>
            </a:r>
            <a:endParaRPr lang="en-US" sz="4800" dirty="0">
              <a:latin typeface="Calibri" panose="020F0502020204030204" pitchFamily="34" charset="0"/>
              <a:cs typeface="Calibri" panose="020F0502020204030204" pitchFamily="34" charset="0"/>
            </a:endParaRPr>
          </a:p>
        </p:txBody>
      </p:sp>
      <p:sp>
        <p:nvSpPr>
          <p:cNvPr id="7" name="Rectangle 6"/>
          <p:cNvSpPr/>
          <p:nvPr/>
        </p:nvSpPr>
        <p:spPr>
          <a:xfrm>
            <a:off x="3510678" y="4701573"/>
            <a:ext cx="20873322" cy="8217634"/>
          </a:xfrm>
          <a:prstGeom prst="rect">
            <a:avLst/>
          </a:prstGeom>
        </p:spPr>
        <p:txBody>
          <a:bodyPr wrap="square">
            <a:spAutoFit/>
          </a:bodyPr>
          <a:lstStyle/>
          <a:p>
            <a:pPr algn="l"/>
            <a:r>
              <a:rPr lang="en-US" sz="4800" b="0" dirty="0">
                <a:solidFill>
                  <a:srgbClr val="0000FF"/>
                </a:solidFill>
                <a:latin typeface="Consolas" panose="020B0609020204030204" pitchFamily="49" charset="0"/>
              </a:rPr>
              <a:t>class</a:t>
            </a:r>
            <a:r>
              <a:rPr lang="en-US" sz="4800" b="0" dirty="0">
                <a:solidFill>
                  <a:prstClr val="black"/>
                </a:solidFill>
                <a:latin typeface="Consolas" panose="020B0609020204030204" pitchFamily="49" charset="0"/>
              </a:rPr>
              <a:t> </a:t>
            </a:r>
            <a:r>
              <a:rPr lang="en-US" sz="4800" b="0" dirty="0" err="1">
                <a:solidFill>
                  <a:srgbClr val="2B91AF"/>
                </a:solidFill>
                <a:latin typeface="Consolas" panose="020B0609020204030204" pitchFamily="49" charset="0"/>
              </a:rPr>
              <a:t>MyClass</a:t>
            </a:r>
            <a:endParaRPr lang="en-US" sz="4800" b="0" dirty="0">
              <a:solidFill>
                <a:srgbClr val="2B91AF"/>
              </a:solidFill>
              <a:latin typeface="Consolas" panose="020B0609020204030204" pitchFamily="49" charset="0"/>
            </a:endParaRPr>
          </a:p>
          <a:p>
            <a:pPr algn="l"/>
            <a:r>
              <a:rPr lang="en-US" sz="4800" b="0" dirty="0">
                <a:solidFill>
                  <a:prstClr val="black"/>
                </a:solidFill>
                <a:latin typeface="Consolas" panose="020B0609020204030204" pitchFamily="49" charset="0"/>
              </a:rPr>
              <a:t>{</a:t>
            </a:r>
          </a:p>
          <a:p>
            <a:pPr algn="l"/>
            <a:r>
              <a:rPr lang="en-US" sz="4800" b="0" dirty="0">
                <a:solidFill>
                  <a:prstClr val="black"/>
                </a:solidFill>
                <a:latin typeface="Consolas" panose="020B0609020204030204" pitchFamily="49" charset="0"/>
              </a:rPr>
              <a:t>    </a:t>
            </a:r>
            <a:r>
              <a:rPr lang="en-US" sz="4800" b="0" dirty="0">
                <a:solidFill>
                  <a:srgbClr val="0000FF"/>
                </a:solidFill>
                <a:latin typeface="Consolas" panose="020B0609020204030204" pitchFamily="49" charset="0"/>
              </a:rPr>
              <a:t>public</a:t>
            </a:r>
            <a:r>
              <a:rPr lang="en-US" sz="4800" b="0" dirty="0">
                <a:solidFill>
                  <a:prstClr val="black"/>
                </a:solidFill>
                <a:latin typeface="Consolas" panose="020B0609020204030204" pitchFamily="49" charset="0"/>
              </a:rPr>
              <a:t> </a:t>
            </a:r>
            <a:r>
              <a:rPr lang="en-US" sz="4800" b="0" dirty="0">
                <a:solidFill>
                  <a:srgbClr val="0000FF"/>
                </a:solidFill>
                <a:latin typeface="Consolas" panose="020B0609020204030204" pitchFamily="49" charset="0"/>
              </a:rPr>
              <a:t>static</a:t>
            </a:r>
            <a:r>
              <a:rPr lang="en-US" sz="4800" b="0" dirty="0">
                <a:solidFill>
                  <a:prstClr val="black"/>
                </a:solidFill>
                <a:latin typeface="Consolas" panose="020B0609020204030204" pitchFamily="49" charset="0"/>
              </a:rPr>
              <a:t> </a:t>
            </a:r>
            <a:r>
              <a:rPr lang="en-US" sz="4800" b="0" dirty="0">
                <a:solidFill>
                  <a:srgbClr val="0000FF"/>
                </a:solidFill>
                <a:latin typeface="Consolas" panose="020B0609020204030204" pitchFamily="49" charset="0"/>
              </a:rPr>
              <a:t>void</a:t>
            </a:r>
            <a:r>
              <a:rPr lang="en-US" sz="4800" b="0" dirty="0">
                <a:solidFill>
                  <a:prstClr val="black"/>
                </a:solidFill>
                <a:latin typeface="Consolas" panose="020B0609020204030204" pitchFamily="49" charset="0"/>
              </a:rPr>
              <a:t> Main()</a:t>
            </a:r>
          </a:p>
          <a:p>
            <a:pPr algn="l"/>
            <a:r>
              <a:rPr lang="en-US" sz="4800" b="0" dirty="0">
                <a:solidFill>
                  <a:prstClr val="black"/>
                </a:solidFill>
                <a:latin typeface="Consolas" panose="020B0609020204030204" pitchFamily="49" charset="0"/>
              </a:rPr>
              <a:t>    {</a:t>
            </a:r>
          </a:p>
          <a:p>
            <a:pPr algn="l"/>
            <a:r>
              <a:rPr lang="en-US" sz="4800" b="0" dirty="0">
                <a:solidFill>
                  <a:prstClr val="black"/>
                </a:solidFill>
                <a:latin typeface="Consolas" panose="020B0609020204030204" pitchFamily="49" charset="0"/>
              </a:rPr>
              <a:t>        </a:t>
            </a:r>
            <a:r>
              <a:rPr lang="en-US" sz="4800" b="0" dirty="0">
                <a:solidFill>
                  <a:srgbClr val="0000FF"/>
                </a:solidFill>
                <a:latin typeface="Consolas" panose="020B0609020204030204" pitchFamily="49" charset="0"/>
              </a:rPr>
              <a:t>string</a:t>
            </a:r>
            <a:r>
              <a:rPr lang="en-US" sz="4800" b="0" dirty="0">
                <a:solidFill>
                  <a:prstClr val="black"/>
                </a:solidFill>
                <a:latin typeface="Consolas" panose="020B0609020204030204" pitchFamily="49" charset="0"/>
              </a:rPr>
              <a:t> message1 = </a:t>
            </a:r>
            <a:r>
              <a:rPr lang="en-US" sz="4800" b="0" dirty="0">
                <a:solidFill>
                  <a:srgbClr val="A31515"/>
                </a:solidFill>
                <a:latin typeface="Consolas" panose="020B0609020204030204" pitchFamily="49" charset="0"/>
              </a:rPr>
              <a:t>"Hello"</a:t>
            </a:r>
            <a:r>
              <a:rPr lang="en-US" sz="4800" b="0" dirty="0">
                <a:solidFill>
                  <a:prstClr val="black"/>
                </a:solidFill>
                <a:latin typeface="Consolas" panose="020B0609020204030204" pitchFamily="49" charset="0"/>
              </a:rPr>
              <a:t>; </a:t>
            </a:r>
            <a:r>
              <a:rPr lang="en-US" sz="3600" b="0" dirty="0">
                <a:solidFill>
                  <a:srgbClr val="008000"/>
                </a:solidFill>
                <a:latin typeface="Consolas" panose="020B0609020204030204" pitchFamily="49" charset="0"/>
              </a:rPr>
              <a:t>// returns “Hello”</a:t>
            </a:r>
          </a:p>
          <a:p>
            <a:pPr algn="l"/>
            <a:r>
              <a:rPr lang="en-US" sz="4800" b="0" dirty="0">
                <a:solidFill>
                  <a:prstClr val="black"/>
                </a:solidFill>
                <a:latin typeface="Consolas" panose="020B0609020204030204" pitchFamily="49" charset="0"/>
              </a:rPr>
              <a:t>        message1 += </a:t>
            </a:r>
            <a:r>
              <a:rPr lang="en-US" sz="4800" b="0" dirty="0">
                <a:solidFill>
                  <a:srgbClr val="A31515"/>
                </a:solidFill>
                <a:latin typeface="Consolas" panose="020B0609020204030204" pitchFamily="49" charset="0"/>
              </a:rPr>
              <a:t>", There"</a:t>
            </a:r>
            <a:r>
              <a:rPr lang="en-US" sz="4800" b="0" dirty="0">
                <a:solidFill>
                  <a:prstClr val="black"/>
                </a:solidFill>
                <a:latin typeface="Consolas" panose="020B0609020204030204" pitchFamily="49" charset="0"/>
              </a:rPr>
              <a:t>; </a:t>
            </a:r>
            <a:r>
              <a:rPr lang="en-US" sz="3600" b="0" dirty="0">
                <a:solidFill>
                  <a:srgbClr val="008000"/>
                </a:solidFill>
                <a:latin typeface="Consolas" panose="020B0609020204030204" pitchFamily="49" charset="0"/>
              </a:rPr>
              <a:t>// returns “Hello, There”</a:t>
            </a:r>
          </a:p>
          <a:p>
            <a:pPr algn="l"/>
            <a:r>
              <a:rPr lang="en-US" sz="4800" b="0" dirty="0">
                <a:solidFill>
                  <a:prstClr val="black"/>
                </a:solidFill>
                <a:latin typeface="Consolas" panose="020B0609020204030204" pitchFamily="49" charset="0"/>
              </a:rPr>
              <a:t>        </a:t>
            </a:r>
            <a:r>
              <a:rPr lang="en-US" sz="4800" b="0" dirty="0">
                <a:solidFill>
                  <a:srgbClr val="0000FF"/>
                </a:solidFill>
                <a:latin typeface="Consolas" panose="020B0609020204030204" pitchFamily="49" charset="0"/>
              </a:rPr>
              <a:t>string</a:t>
            </a:r>
            <a:r>
              <a:rPr lang="en-US" sz="4800" b="0" dirty="0">
                <a:solidFill>
                  <a:prstClr val="black"/>
                </a:solidFill>
                <a:latin typeface="Consolas" panose="020B0609020204030204" pitchFamily="49" charset="0"/>
              </a:rPr>
              <a:t> message2 = message1 + </a:t>
            </a:r>
            <a:r>
              <a:rPr lang="en-US" sz="4800" b="0" dirty="0">
                <a:solidFill>
                  <a:srgbClr val="A31515"/>
                </a:solidFill>
                <a:latin typeface="Consolas" panose="020B0609020204030204" pitchFamily="49" charset="0"/>
              </a:rPr>
              <a:t>"!"</a:t>
            </a:r>
            <a:r>
              <a:rPr lang="en-US" sz="4800" b="0" dirty="0">
                <a:solidFill>
                  <a:prstClr val="black"/>
                </a:solidFill>
                <a:latin typeface="Consolas" panose="020B0609020204030204" pitchFamily="49" charset="0"/>
              </a:rPr>
              <a:t>; </a:t>
            </a:r>
            <a:r>
              <a:rPr lang="en-US" sz="3600" b="0" dirty="0">
                <a:solidFill>
                  <a:srgbClr val="008000"/>
                </a:solidFill>
                <a:latin typeface="Consolas" panose="020B0609020204030204" pitchFamily="49" charset="0"/>
              </a:rPr>
              <a:t>// returns “Hello, There!”</a:t>
            </a:r>
          </a:p>
          <a:p>
            <a:pPr marL="8928100" indent="-8928100" algn="l"/>
            <a:r>
              <a:rPr lang="en-US" sz="4800" b="0" dirty="0">
                <a:solidFill>
                  <a:prstClr val="black"/>
                </a:solidFill>
                <a:latin typeface="Consolas" panose="020B0609020204030204" pitchFamily="49" charset="0"/>
              </a:rPr>
              <a:t>        </a:t>
            </a:r>
            <a:r>
              <a:rPr lang="en-US" sz="4800" b="0" dirty="0">
                <a:solidFill>
                  <a:srgbClr val="2B91AF"/>
                </a:solidFill>
                <a:latin typeface="Consolas" panose="020B0609020204030204" pitchFamily="49" charset="0"/>
              </a:rPr>
              <a:t>Console</a:t>
            </a:r>
            <a:r>
              <a:rPr lang="en-US" sz="4800" b="0" dirty="0">
                <a:solidFill>
                  <a:prstClr val="black"/>
                </a:solidFill>
                <a:latin typeface="Consolas" panose="020B0609020204030204" pitchFamily="49" charset="0"/>
              </a:rPr>
              <a:t>.WriteLine(</a:t>
            </a:r>
            <a:r>
              <a:rPr lang="en-US" sz="4800" b="0" dirty="0">
                <a:solidFill>
                  <a:srgbClr val="A31515"/>
                </a:solidFill>
                <a:latin typeface="Consolas" panose="020B0609020204030204" pitchFamily="49" charset="0"/>
              </a:rPr>
              <a:t>"2nd Character is {0}"</a:t>
            </a:r>
            <a:r>
              <a:rPr lang="en-US" sz="4800" b="0" dirty="0">
                <a:solidFill>
                  <a:prstClr val="black"/>
                </a:solidFill>
                <a:latin typeface="Consolas" panose="020B0609020204030204" pitchFamily="49" charset="0"/>
              </a:rPr>
              <a:t>, </a:t>
            </a:r>
            <a:r>
              <a:rPr lang="en-US" sz="4800" b="0" dirty="0" smtClean="0">
                <a:solidFill>
                  <a:prstClr val="black"/>
                </a:solidFill>
                <a:latin typeface="Consolas" panose="020B0609020204030204" pitchFamily="49" charset="0"/>
              </a:rPr>
              <a:t>					  message1[1</a:t>
            </a:r>
            <a:r>
              <a:rPr lang="en-US" sz="4800" b="0" dirty="0">
                <a:solidFill>
                  <a:prstClr val="black"/>
                </a:solidFill>
                <a:latin typeface="Consolas" panose="020B0609020204030204" pitchFamily="49" charset="0"/>
              </a:rPr>
              <a:t>]);</a:t>
            </a:r>
          </a:p>
          <a:p>
            <a:pPr algn="l"/>
            <a:r>
              <a:rPr lang="en-US" sz="4800" b="0" dirty="0">
                <a:solidFill>
                  <a:prstClr val="black"/>
                </a:solidFill>
                <a:latin typeface="Consolas" panose="020B0609020204030204" pitchFamily="49" charset="0"/>
              </a:rPr>
              <a:t>    }</a:t>
            </a:r>
          </a:p>
          <a:p>
            <a:pPr algn="l"/>
            <a:r>
              <a:rPr lang="en-US" sz="4800" b="0" dirty="0">
                <a:solidFill>
                  <a:prstClr val="black"/>
                </a:solidFill>
                <a:latin typeface="Consolas" panose="020B0609020204030204" pitchFamily="49" charset="0"/>
              </a:rPr>
              <a:t>}</a:t>
            </a:r>
            <a:endParaRPr lang="en-US" sz="4800" b="0"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3561504672"/>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00210" y="6047202"/>
            <a:ext cx="369973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String</a:t>
            </a:r>
            <a:endParaRPr lang="en-US" sz="9600" dirty="0">
              <a:solidFill>
                <a:schemeClr val="tx2"/>
              </a:solidFill>
            </a:endParaRPr>
          </a:p>
        </p:txBody>
      </p:sp>
      <p:sp>
        <p:nvSpPr>
          <p:cNvPr id="6" name="Rectangle 5"/>
          <p:cNvSpPr/>
          <p:nvPr/>
        </p:nvSpPr>
        <p:spPr>
          <a:xfrm>
            <a:off x="3510681" y="1042306"/>
            <a:ext cx="2852063" cy="1200329"/>
          </a:xfrm>
          <a:prstGeom prst="rect">
            <a:avLst/>
          </a:prstGeom>
        </p:spPr>
        <p:txBody>
          <a:bodyPr wrap="none">
            <a:spAutoFit/>
          </a:bodyPr>
          <a:lstStyle/>
          <a:p>
            <a:pPr algn="l"/>
            <a:r>
              <a:rPr lang="en-US" sz="7200" dirty="0" smtClean="0"/>
              <a:t>String</a:t>
            </a:r>
            <a:endParaRPr lang="en-US" sz="7200" dirty="0">
              <a:latin typeface="+mn-lt"/>
              <a:cs typeface="Courier New" panose="02070309020205020404" pitchFamily="49" charset="0"/>
            </a:endParaRP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92843817"/>
              </p:ext>
            </p:extLst>
          </p:nvPr>
        </p:nvGraphicFramePr>
        <p:xfrm>
          <a:off x="3281082" y="2703358"/>
          <a:ext cx="21102918" cy="10797488"/>
        </p:xfrm>
        <a:graphic>
          <a:graphicData uri="http://schemas.openxmlformats.org/drawingml/2006/table">
            <a:tbl>
              <a:tblPr firstRow="1" bandRow="1">
                <a:tableStyleId>{69012ECD-51FC-41F1-AA8D-1B2483CD663E}</a:tableStyleId>
              </a:tblPr>
              <a:tblGrid>
                <a:gridCol w="3600760">
                  <a:extLst>
                    <a:ext uri="{9D8B030D-6E8A-4147-A177-3AD203B41FA5}">
                      <a16:colId xmlns:a16="http://schemas.microsoft.com/office/drawing/2014/main" val="451733136"/>
                    </a:ext>
                  </a:extLst>
                </a:gridCol>
                <a:gridCol w="17502158">
                  <a:extLst>
                    <a:ext uri="{9D8B030D-6E8A-4147-A177-3AD203B41FA5}">
                      <a16:colId xmlns:a16="http://schemas.microsoft.com/office/drawing/2014/main" val="2340715253"/>
                    </a:ext>
                  </a:extLst>
                </a:gridCol>
              </a:tblGrid>
              <a:tr h="776405">
                <a:tc>
                  <a:txBody>
                    <a:bodyPr/>
                    <a:lstStyle/>
                    <a:p>
                      <a:pPr algn="l"/>
                      <a:r>
                        <a:rPr lang="en-US" sz="4000" dirty="0" smtClean="0">
                          <a:latin typeface="Calibri" panose="020F0502020204030204" pitchFamily="34" charset="0"/>
                          <a:cs typeface="Calibri" panose="020F0502020204030204" pitchFamily="34" charset="0"/>
                        </a:rPr>
                        <a:t>Method</a:t>
                      </a:r>
                      <a:endParaRPr lang="en-US" sz="4000" dirty="0">
                        <a:latin typeface="Calibri" panose="020F0502020204030204" pitchFamily="34" charset="0"/>
                        <a:cs typeface="Calibri" panose="020F0502020204030204" pitchFamily="34" charset="0"/>
                      </a:endParaRPr>
                    </a:p>
                  </a:txBody>
                  <a:tcPr/>
                </a:tc>
                <a:tc>
                  <a:txBody>
                    <a:bodyPr/>
                    <a:lstStyle/>
                    <a:p>
                      <a:pPr algn="l"/>
                      <a:r>
                        <a:rPr lang="en-US" sz="4000" dirty="0" smtClean="0">
                          <a:latin typeface="Calibri" panose="020F0502020204030204" pitchFamily="34" charset="0"/>
                          <a:cs typeface="Calibri" panose="020F0502020204030204" pitchFamily="34" charset="0"/>
                        </a:rPr>
                        <a:t>Purpose</a:t>
                      </a:r>
                      <a:endParaRPr lang="en-US" sz="4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16581758"/>
                  </a:ext>
                </a:extLst>
              </a:tr>
              <a:tr h="776405">
                <a:tc>
                  <a:txBody>
                    <a:bodyPr/>
                    <a:lstStyle/>
                    <a:p>
                      <a:pPr algn="l"/>
                      <a:r>
                        <a:rPr lang="en-US" sz="4000" dirty="0" err="1" smtClean="0">
                          <a:latin typeface="Calibri" panose="020F0502020204030204" pitchFamily="34" charset="0"/>
                          <a:cs typeface="Calibri" panose="020F0502020204030204" pitchFamily="34" charset="0"/>
                        </a:rPr>
                        <a:t>CompareTo</a:t>
                      </a:r>
                      <a:endParaRPr lang="en-US" sz="4000" dirty="0">
                        <a:latin typeface="Calibri" panose="020F0502020204030204" pitchFamily="34" charset="0"/>
                        <a:cs typeface="Calibri" panose="020F0502020204030204" pitchFamily="34" charset="0"/>
                      </a:endParaRPr>
                    </a:p>
                  </a:txBody>
                  <a:tcPr/>
                </a:tc>
                <a:tc>
                  <a:txBody>
                    <a:bodyPr/>
                    <a:lstStyle/>
                    <a:p>
                      <a:pPr algn="l"/>
                      <a:r>
                        <a:rPr lang="en-US" sz="4000" dirty="0" smtClean="0">
                          <a:latin typeface="Calibri" panose="020F0502020204030204" pitchFamily="34" charset="0"/>
                          <a:cs typeface="Calibri" panose="020F0502020204030204" pitchFamily="34" charset="0"/>
                        </a:rPr>
                        <a:t>Compares the contents of strings</a:t>
                      </a:r>
                      <a:endParaRPr lang="en-US" sz="4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6754518"/>
                  </a:ext>
                </a:extLst>
              </a:tr>
              <a:tr h="776405">
                <a:tc>
                  <a:txBody>
                    <a:bodyPr/>
                    <a:lstStyle/>
                    <a:p>
                      <a:pPr algn="l"/>
                      <a:r>
                        <a:rPr lang="en-US" sz="4000" b="0" i="0" u="none" strike="noStrike" cap="none" spc="0" baseline="0" dirty="0" err="1" smtClean="0">
                          <a:ln>
                            <a:noFill/>
                          </a:ln>
                          <a:solidFill>
                            <a:schemeClr val="tx1"/>
                          </a:solidFill>
                          <a:uFillTx/>
                          <a:latin typeface="Calibri" panose="020F0502020204030204" pitchFamily="34" charset="0"/>
                          <a:ea typeface="+mn-ea"/>
                          <a:cs typeface="Calibri" panose="020F0502020204030204" pitchFamily="34" charset="0"/>
                          <a:sym typeface="Helvetica Neue Light"/>
                        </a:rPr>
                        <a:t>IndexOf</a:t>
                      </a:r>
                      <a:endParaRPr lang="en-US" sz="4000" dirty="0">
                        <a:latin typeface="Calibri" panose="020F0502020204030204" pitchFamily="34" charset="0"/>
                        <a:cs typeface="Calibri" panose="020F0502020204030204" pitchFamily="34" charset="0"/>
                      </a:endParaRPr>
                    </a:p>
                  </a:txBody>
                  <a:tcPr/>
                </a:tc>
                <a:tc>
                  <a:txBody>
                    <a:bodyPr/>
                    <a:lstStyle/>
                    <a:p>
                      <a:pPr algn="l"/>
                      <a:r>
                        <a:rPr lang="en-US" sz="4000" b="0" i="0" u="none" strike="noStrike" cap="none" spc="0" baseline="0" dirty="0" smtClean="0">
                          <a:ln>
                            <a:noFill/>
                          </a:ln>
                          <a:solidFill>
                            <a:schemeClr val="tx1"/>
                          </a:solidFill>
                          <a:uFillTx/>
                          <a:latin typeface="Calibri" panose="020F0502020204030204" pitchFamily="34" charset="0"/>
                          <a:ea typeface="+mn-ea"/>
                          <a:cs typeface="Calibri" panose="020F0502020204030204" pitchFamily="34" charset="0"/>
                          <a:sym typeface="Helvetica Neue Light"/>
                        </a:rPr>
                        <a:t>Locates the first occurrence of a given substring or character in the string</a:t>
                      </a:r>
                      <a:endParaRPr lang="en-US" sz="4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08599740"/>
                  </a:ext>
                </a:extLst>
              </a:tr>
              <a:tr h="776405">
                <a:tc>
                  <a:txBody>
                    <a:bodyPr/>
                    <a:lstStyle/>
                    <a:p>
                      <a:pPr algn="l"/>
                      <a:r>
                        <a:rPr lang="en-US" sz="4000" b="0" i="0" u="none" strike="noStrike" cap="none" spc="0" baseline="0" dirty="0" err="1" smtClean="0">
                          <a:ln>
                            <a:noFill/>
                          </a:ln>
                          <a:solidFill>
                            <a:schemeClr val="tx1"/>
                          </a:solidFill>
                          <a:uFillTx/>
                          <a:latin typeface="Calibri" panose="020F0502020204030204" pitchFamily="34" charset="0"/>
                          <a:ea typeface="+mn-ea"/>
                          <a:cs typeface="Calibri" panose="020F0502020204030204" pitchFamily="34" charset="0"/>
                          <a:sym typeface="Helvetica Neue Light"/>
                        </a:rPr>
                        <a:t>IndexOfAny</a:t>
                      </a:r>
                      <a:endParaRPr lang="en-US" sz="4000" dirty="0">
                        <a:latin typeface="Calibri" panose="020F0502020204030204" pitchFamily="34" charset="0"/>
                        <a:cs typeface="Calibri" panose="020F0502020204030204" pitchFamily="34" charset="0"/>
                      </a:endParaRPr>
                    </a:p>
                  </a:txBody>
                  <a:tcPr/>
                </a:tc>
                <a:tc>
                  <a:txBody>
                    <a:bodyPr/>
                    <a:lstStyle/>
                    <a:p>
                      <a:pPr algn="l"/>
                      <a:r>
                        <a:rPr lang="en-US" sz="4000" b="0" i="0" u="none" strike="noStrike" cap="none" spc="0" baseline="0" dirty="0" smtClean="0">
                          <a:ln>
                            <a:noFill/>
                          </a:ln>
                          <a:solidFill>
                            <a:schemeClr val="tx1"/>
                          </a:solidFill>
                          <a:uFillTx/>
                          <a:latin typeface="Calibri" panose="020F0502020204030204" pitchFamily="34" charset="0"/>
                          <a:ea typeface="+mn-ea"/>
                          <a:cs typeface="Calibri" panose="020F0502020204030204" pitchFamily="34" charset="0"/>
                          <a:sym typeface="Helvetica Neue Light"/>
                        </a:rPr>
                        <a:t>Locates the first occurrence of any one of a set of characters in the string</a:t>
                      </a:r>
                      <a:endParaRPr lang="en-US" sz="4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90917785"/>
                  </a:ext>
                </a:extLst>
              </a:tr>
              <a:tr h="776405">
                <a:tc>
                  <a:txBody>
                    <a:bodyPr/>
                    <a:lstStyle/>
                    <a:p>
                      <a:pPr algn="l"/>
                      <a:r>
                        <a:rPr lang="en-US" sz="4000" b="0" i="0" u="none" strike="noStrike" cap="none" spc="0" baseline="0" dirty="0" err="1" smtClean="0">
                          <a:ln>
                            <a:noFill/>
                          </a:ln>
                          <a:solidFill>
                            <a:schemeClr val="tx1"/>
                          </a:solidFill>
                          <a:uFillTx/>
                          <a:latin typeface="Calibri" panose="020F0502020204030204" pitchFamily="34" charset="0"/>
                          <a:ea typeface="+mn-ea"/>
                          <a:cs typeface="Calibri" panose="020F0502020204030204" pitchFamily="34" charset="0"/>
                          <a:sym typeface="Helvetica Neue Light"/>
                        </a:rPr>
                        <a:t>LastIndexOf</a:t>
                      </a:r>
                      <a:endParaRPr lang="en-US" sz="4000" dirty="0">
                        <a:latin typeface="Calibri" panose="020F0502020204030204" pitchFamily="34" charset="0"/>
                        <a:cs typeface="Calibri" panose="020F0502020204030204" pitchFamily="34" charset="0"/>
                      </a:endParaRPr>
                    </a:p>
                  </a:txBody>
                  <a:tcPr/>
                </a:tc>
                <a:tc>
                  <a:txBody>
                    <a:bodyPr/>
                    <a:lstStyle/>
                    <a:p>
                      <a:pPr algn="l"/>
                      <a:r>
                        <a:rPr lang="en-US" sz="4000" b="0" i="0" u="none" strike="noStrike" cap="none" spc="0" baseline="0" dirty="0" smtClean="0">
                          <a:ln>
                            <a:noFill/>
                          </a:ln>
                          <a:solidFill>
                            <a:schemeClr val="tx1"/>
                          </a:solidFill>
                          <a:uFillTx/>
                          <a:latin typeface="Calibri" panose="020F0502020204030204" pitchFamily="34" charset="0"/>
                          <a:ea typeface="+mn-ea"/>
                          <a:cs typeface="Calibri" panose="020F0502020204030204" pitchFamily="34" charset="0"/>
                          <a:sym typeface="Helvetica Neue Light"/>
                        </a:rPr>
                        <a:t>As for </a:t>
                      </a:r>
                      <a:r>
                        <a:rPr lang="en-US" sz="4000" b="0" i="0" u="none" strike="noStrike" cap="none" spc="0" baseline="0" dirty="0" err="1" smtClean="0">
                          <a:ln>
                            <a:noFill/>
                          </a:ln>
                          <a:solidFill>
                            <a:schemeClr val="tx1"/>
                          </a:solidFill>
                          <a:uFillTx/>
                          <a:latin typeface="Calibri" panose="020F0502020204030204" pitchFamily="34" charset="0"/>
                          <a:ea typeface="+mn-ea"/>
                          <a:cs typeface="Calibri" panose="020F0502020204030204" pitchFamily="34" charset="0"/>
                          <a:sym typeface="Helvetica Neue Light"/>
                        </a:rPr>
                        <a:t>IndexOf</a:t>
                      </a:r>
                      <a:r>
                        <a:rPr lang="en-US" sz="4000" b="0" i="0" u="none" strike="noStrike" cap="none" spc="0" baseline="0" dirty="0" smtClean="0">
                          <a:ln>
                            <a:noFill/>
                          </a:ln>
                          <a:solidFill>
                            <a:schemeClr val="tx1"/>
                          </a:solidFill>
                          <a:uFillTx/>
                          <a:latin typeface="Calibri" panose="020F0502020204030204" pitchFamily="34" charset="0"/>
                          <a:ea typeface="+mn-ea"/>
                          <a:cs typeface="Calibri" panose="020F0502020204030204" pitchFamily="34" charset="0"/>
                          <a:sym typeface="Helvetica Neue Light"/>
                        </a:rPr>
                        <a:t>, but finds the last occurrence</a:t>
                      </a:r>
                      <a:endParaRPr lang="en-US" sz="4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57612432"/>
                  </a:ext>
                </a:extLst>
              </a:tr>
              <a:tr h="776405">
                <a:tc>
                  <a:txBody>
                    <a:bodyPr/>
                    <a:lstStyle/>
                    <a:p>
                      <a:pPr algn="l"/>
                      <a:r>
                        <a:rPr lang="en-US" sz="4000" b="0" i="0" u="none" strike="noStrike" cap="none" spc="0" baseline="0" dirty="0" err="1" smtClean="0">
                          <a:ln>
                            <a:noFill/>
                          </a:ln>
                          <a:solidFill>
                            <a:schemeClr val="tx1"/>
                          </a:solidFill>
                          <a:uFillTx/>
                          <a:latin typeface="Calibri" panose="020F0502020204030204" pitchFamily="34" charset="0"/>
                          <a:ea typeface="+mn-ea"/>
                          <a:cs typeface="Calibri" panose="020F0502020204030204" pitchFamily="34" charset="0"/>
                          <a:sym typeface="Helvetica Neue Light"/>
                        </a:rPr>
                        <a:t>LastIndexOfAny</a:t>
                      </a:r>
                      <a:endParaRPr lang="en-US" sz="4000" dirty="0">
                        <a:latin typeface="Calibri" panose="020F0502020204030204" pitchFamily="34" charset="0"/>
                        <a:cs typeface="Calibri" panose="020F0502020204030204" pitchFamily="34" charset="0"/>
                      </a:endParaRPr>
                    </a:p>
                  </a:txBody>
                  <a:tcPr/>
                </a:tc>
                <a:tc>
                  <a:txBody>
                    <a:bodyPr/>
                    <a:lstStyle/>
                    <a:p>
                      <a:pPr algn="l"/>
                      <a:r>
                        <a:rPr lang="en-US" sz="4000" b="0" i="0" u="none" strike="noStrike" cap="none" spc="0" baseline="0" dirty="0" smtClean="0">
                          <a:ln>
                            <a:noFill/>
                          </a:ln>
                          <a:solidFill>
                            <a:schemeClr val="tx1"/>
                          </a:solidFill>
                          <a:uFillTx/>
                          <a:latin typeface="Calibri" panose="020F0502020204030204" pitchFamily="34" charset="0"/>
                          <a:ea typeface="+mn-ea"/>
                          <a:cs typeface="Calibri" panose="020F0502020204030204" pitchFamily="34" charset="0"/>
                          <a:sym typeface="Helvetica Neue Light"/>
                        </a:rPr>
                        <a:t>As for </a:t>
                      </a:r>
                      <a:r>
                        <a:rPr lang="en-US" sz="4000" b="0" i="0" u="none" strike="noStrike" cap="none" spc="0" baseline="0" dirty="0" err="1" smtClean="0">
                          <a:ln>
                            <a:noFill/>
                          </a:ln>
                          <a:solidFill>
                            <a:schemeClr val="tx1"/>
                          </a:solidFill>
                          <a:uFillTx/>
                          <a:latin typeface="Calibri" panose="020F0502020204030204" pitchFamily="34" charset="0"/>
                          <a:ea typeface="+mn-ea"/>
                          <a:cs typeface="Calibri" panose="020F0502020204030204" pitchFamily="34" charset="0"/>
                          <a:sym typeface="Helvetica Neue Light"/>
                        </a:rPr>
                        <a:t>IndexOfAny</a:t>
                      </a:r>
                      <a:r>
                        <a:rPr lang="en-US" sz="4000" b="0" i="0" u="none" strike="noStrike" cap="none" spc="0" baseline="0" dirty="0" smtClean="0">
                          <a:ln>
                            <a:noFill/>
                          </a:ln>
                          <a:solidFill>
                            <a:schemeClr val="tx1"/>
                          </a:solidFill>
                          <a:uFillTx/>
                          <a:latin typeface="Calibri" panose="020F0502020204030204" pitchFamily="34" charset="0"/>
                          <a:ea typeface="+mn-ea"/>
                          <a:cs typeface="Calibri" panose="020F0502020204030204" pitchFamily="34" charset="0"/>
                          <a:sym typeface="Helvetica Neue Light"/>
                        </a:rPr>
                        <a:t>, but finds the last occurrence</a:t>
                      </a:r>
                      <a:endParaRPr lang="en-US" sz="4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44835965"/>
                  </a:ext>
                </a:extLst>
              </a:tr>
              <a:tr h="906763">
                <a:tc>
                  <a:txBody>
                    <a:bodyPr/>
                    <a:lstStyle/>
                    <a:p>
                      <a:pPr algn="l"/>
                      <a:r>
                        <a:rPr lang="en-US" sz="4000" b="0" i="0" u="none" strike="noStrike" cap="none" spc="0" baseline="0" dirty="0" err="1" smtClean="0">
                          <a:ln>
                            <a:noFill/>
                          </a:ln>
                          <a:solidFill>
                            <a:schemeClr val="tx1"/>
                          </a:solidFill>
                          <a:uFillTx/>
                          <a:latin typeface="Calibri" panose="020F0502020204030204" pitchFamily="34" charset="0"/>
                          <a:ea typeface="+mn-ea"/>
                          <a:cs typeface="Calibri" panose="020F0502020204030204" pitchFamily="34" charset="0"/>
                          <a:sym typeface="Helvetica Neue Light"/>
                        </a:rPr>
                        <a:t>PadLeft</a:t>
                      </a:r>
                      <a:endParaRPr lang="en-US" sz="4000" dirty="0">
                        <a:latin typeface="Calibri" panose="020F0502020204030204" pitchFamily="34" charset="0"/>
                        <a:cs typeface="Calibri" panose="020F0502020204030204" pitchFamily="34" charset="0"/>
                      </a:endParaRPr>
                    </a:p>
                  </a:txBody>
                  <a:tcPr/>
                </a:tc>
                <a:tc>
                  <a:txBody>
                    <a:bodyPr/>
                    <a:lstStyle/>
                    <a:p>
                      <a:pPr algn="l"/>
                      <a:r>
                        <a:rPr lang="en-US" sz="4000" b="0" i="0" u="none" strike="noStrike" cap="none" spc="0" baseline="0" dirty="0" smtClean="0">
                          <a:ln>
                            <a:noFill/>
                          </a:ln>
                          <a:solidFill>
                            <a:schemeClr val="tx1"/>
                          </a:solidFill>
                          <a:uFillTx/>
                          <a:latin typeface="Calibri" panose="020F0502020204030204" pitchFamily="34" charset="0"/>
                          <a:ea typeface="+mn-ea"/>
                          <a:cs typeface="Calibri" panose="020F0502020204030204" pitchFamily="34" charset="0"/>
                          <a:sym typeface="Helvetica Neue Light"/>
                        </a:rPr>
                        <a:t>Pads out the string by adding a specified repeated character to the beginning of it</a:t>
                      </a:r>
                      <a:endParaRPr lang="en-US" sz="4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7389935"/>
                  </a:ext>
                </a:extLst>
              </a:tr>
              <a:tr h="776405">
                <a:tc>
                  <a:txBody>
                    <a:bodyPr/>
                    <a:lstStyle/>
                    <a:p>
                      <a:pPr algn="l"/>
                      <a:r>
                        <a:rPr lang="en-US" sz="4000" b="0" i="0" u="none" strike="noStrike" cap="none" spc="0" baseline="0" dirty="0" err="1" smtClean="0">
                          <a:ln>
                            <a:noFill/>
                          </a:ln>
                          <a:solidFill>
                            <a:schemeClr val="tx1"/>
                          </a:solidFill>
                          <a:uFillTx/>
                          <a:latin typeface="Calibri" panose="020F0502020204030204" pitchFamily="34" charset="0"/>
                          <a:ea typeface="+mn-ea"/>
                          <a:cs typeface="Calibri" panose="020F0502020204030204" pitchFamily="34" charset="0"/>
                          <a:sym typeface="Helvetica Neue Light"/>
                        </a:rPr>
                        <a:t>PadRight</a:t>
                      </a:r>
                      <a:endParaRPr lang="en-US" sz="4000" dirty="0">
                        <a:latin typeface="Calibri" panose="020F0502020204030204" pitchFamily="34" charset="0"/>
                        <a:cs typeface="Calibri" panose="020F0502020204030204" pitchFamily="34" charset="0"/>
                      </a:endParaRPr>
                    </a:p>
                  </a:txBody>
                  <a:tcPr/>
                </a:tc>
                <a:tc>
                  <a:txBody>
                    <a:bodyPr/>
                    <a:lstStyle/>
                    <a:p>
                      <a:pPr algn="l"/>
                      <a:r>
                        <a:rPr lang="en-US" sz="4000" b="0" i="0" u="none" strike="noStrike" cap="none" spc="0" baseline="0" dirty="0" smtClean="0">
                          <a:ln>
                            <a:noFill/>
                          </a:ln>
                          <a:solidFill>
                            <a:schemeClr val="tx1"/>
                          </a:solidFill>
                          <a:uFillTx/>
                          <a:latin typeface="Calibri" panose="020F0502020204030204" pitchFamily="34" charset="0"/>
                          <a:ea typeface="+mn-ea"/>
                          <a:cs typeface="Calibri" panose="020F0502020204030204" pitchFamily="34" charset="0"/>
                          <a:sym typeface="Helvetica Neue Light"/>
                        </a:rPr>
                        <a:t>Pads out the string by adding a specified repeated character to the end of it</a:t>
                      </a:r>
                      <a:endParaRPr lang="en-US" sz="4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99167784"/>
                  </a:ext>
                </a:extLst>
              </a:tr>
              <a:tr h="1451540">
                <a:tc>
                  <a:txBody>
                    <a:bodyPr/>
                    <a:lstStyle/>
                    <a:p>
                      <a:pPr algn="l"/>
                      <a:r>
                        <a:rPr lang="en-US" sz="4000" b="0" i="0" u="none" strike="noStrike" cap="none" spc="0" baseline="0" dirty="0" smtClean="0">
                          <a:ln>
                            <a:noFill/>
                          </a:ln>
                          <a:solidFill>
                            <a:schemeClr val="tx1"/>
                          </a:solidFill>
                          <a:uFillTx/>
                          <a:latin typeface="Calibri" panose="020F0502020204030204" pitchFamily="34" charset="0"/>
                          <a:ea typeface="+mn-ea"/>
                          <a:cs typeface="Calibri" panose="020F0502020204030204" pitchFamily="34" charset="0"/>
                          <a:sym typeface="Helvetica Neue Light"/>
                        </a:rPr>
                        <a:t>Replace</a:t>
                      </a:r>
                      <a:endParaRPr lang="en-US" sz="4000" dirty="0">
                        <a:latin typeface="Calibri" panose="020F0502020204030204" pitchFamily="34" charset="0"/>
                        <a:cs typeface="Calibri" panose="020F0502020204030204" pitchFamily="34" charset="0"/>
                      </a:endParaRPr>
                    </a:p>
                  </a:txBody>
                  <a:tcPr/>
                </a:tc>
                <a:tc>
                  <a:txBody>
                    <a:bodyPr/>
                    <a:lstStyle/>
                    <a:p>
                      <a:pPr algn="l"/>
                      <a:r>
                        <a:rPr lang="en-US" sz="4000" b="0" i="0" u="none" strike="noStrike" cap="none" spc="0" baseline="0" dirty="0" smtClean="0">
                          <a:ln>
                            <a:noFill/>
                          </a:ln>
                          <a:solidFill>
                            <a:schemeClr val="tx1"/>
                          </a:solidFill>
                          <a:uFillTx/>
                          <a:latin typeface="Calibri" panose="020F0502020204030204" pitchFamily="34" charset="0"/>
                          <a:ea typeface="+mn-ea"/>
                          <a:cs typeface="Calibri" panose="020F0502020204030204" pitchFamily="34" charset="0"/>
                          <a:sym typeface="Helvetica Neue Light"/>
                        </a:rPr>
                        <a:t>Replaces occurrences of a given character or substring in the string with</a:t>
                      </a:r>
                    </a:p>
                    <a:p>
                      <a:pPr algn="l"/>
                      <a:r>
                        <a:rPr lang="en-US" sz="4000" b="0" i="0" u="none" strike="noStrike" cap="none" spc="0" baseline="0" dirty="0" smtClean="0">
                          <a:ln>
                            <a:noFill/>
                          </a:ln>
                          <a:solidFill>
                            <a:schemeClr val="tx1"/>
                          </a:solidFill>
                          <a:uFillTx/>
                          <a:latin typeface="Calibri" panose="020F0502020204030204" pitchFamily="34" charset="0"/>
                          <a:ea typeface="+mn-ea"/>
                          <a:cs typeface="Calibri" panose="020F0502020204030204" pitchFamily="34" charset="0"/>
                          <a:sym typeface="Helvetica Neue Light"/>
                        </a:rPr>
                        <a:t>another character or substring</a:t>
                      </a:r>
                      <a:endParaRPr lang="en-US" sz="4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90648723"/>
                  </a:ext>
                </a:extLst>
              </a:tr>
              <a:tr h="1451540">
                <a:tc>
                  <a:txBody>
                    <a:bodyPr/>
                    <a:lstStyle/>
                    <a:p>
                      <a:pPr algn="l"/>
                      <a:r>
                        <a:rPr lang="en-US" sz="4000" b="0" i="0" u="none" strike="noStrike" cap="none" spc="0" baseline="0" dirty="0" smtClean="0">
                          <a:ln>
                            <a:noFill/>
                          </a:ln>
                          <a:solidFill>
                            <a:schemeClr val="tx1"/>
                          </a:solidFill>
                          <a:uFillTx/>
                          <a:latin typeface="Calibri" panose="020F0502020204030204" pitchFamily="34" charset="0"/>
                          <a:ea typeface="+mn-ea"/>
                          <a:cs typeface="Calibri" panose="020F0502020204030204" pitchFamily="34" charset="0"/>
                          <a:sym typeface="Helvetica Neue Light"/>
                        </a:rPr>
                        <a:t>Split</a:t>
                      </a:r>
                      <a:endParaRPr lang="en-US" sz="4000" dirty="0">
                        <a:latin typeface="Calibri" panose="020F0502020204030204" pitchFamily="34" charset="0"/>
                        <a:cs typeface="Calibri" panose="020F0502020204030204" pitchFamily="34" charset="0"/>
                      </a:endParaRPr>
                    </a:p>
                  </a:txBody>
                  <a:tcPr/>
                </a:tc>
                <a:tc>
                  <a:txBody>
                    <a:bodyPr/>
                    <a:lstStyle/>
                    <a:p>
                      <a:pPr algn="l"/>
                      <a:r>
                        <a:rPr lang="en-US" sz="4000" b="0" i="0" u="none" strike="noStrike" cap="none" spc="0" baseline="0" dirty="0" smtClean="0">
                          <a:ln>
                            <a:noFill/>
                          </a:ln>
                          <a:solidFill>
                            <a:schemeClr val="tx1"/>
                          </a:solidFill>
                          <a:uFillTx/>
                          <a:latin typeface="Calibri" panose="020F0502020204030204" pitchFamily="34" charset="0"/>
                          <a:ea typeface="+mn-ea"/>
                          <a:cs typeface="Calibri" panose="020F0502020204030204" pitchFamily="34" charset="0"/>
                          <a:sym typeface="Helvetica Neue Light"/>
                        </a:rPr>
                        <a:t>Splits the string into an array of substrings, the breaks occurring wherever</a:t>
                      </a:r>
                    </a:p>
                    <a:p>
                      <a:pPr algn="l"/>
                      <a:r>
                        <a:rPr lang="en-US" sz="4000" b="0" i="0" u="none" strike="noStrike" cap="none" spc="0" baseline="0" dirty="0" smtClean="0">
                          <a:ln>
                            <a:noFill/>
                          </a:ln>
                          <a:solidFill>
                            <a:schemeClr val="tx1"/>
                          </a:solidFill>
                          <a:uFillTx/>
                          <a:latin typeface="Calibri" panose="020F0502020204030204" pitchFamily="34" charset="0"/>
                          <a:ea typeface="+mn-ea"/>
                          <a:cs typeface="Calibri" panose="020F0502020204030204" pitchFamily="34" charset="0"/>
                          <a:sym typeface="Helvetica Neue Light"/>
                        </a:rPr>
                        <a:t>a given character occurs</a:t>
                      </a:r>
                      <a:endParaRPr lang="en-US" sz="4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17039245"/>
                  </a:ext>
                </a:extLst>
              </a:tr>
              <a:tr h="776405">
                <a:tc>
                  <a:txBody>
                    <a:bodyPr/>
                    <a:lstStyle/>
                    <a:p>
                      <a:pPr algn="l"/>
                      <a:r>
                        <a:rPr lang="en-US" sz="4000" b="0" i="0" u="none" strike="noStrike" cap="none" spc="0" baseline="0" dirty="0" smtClean="0">
                          <a:ln>
                            <a:noFill/>
                          </a:ln>
                          <a:solidFill>
                            <a:schemeClr val="tx1"/>
                          </a:solidFill>
                          <a:uFillTx/>
                          <a:latin typeface="Calibri" panose="020F0502020204030204" pitchFamily="34" charset="0"/>
                          <a:ea typeface="+mn-ea"/>
                          <a:cs typeface="Calibri" panose="020F0502020204030204" pitchFamily="34" charset="0"/>
                          <a:sym typeface="Helvetica Neue Light"/>
                        </a:rPr>
                        <a:t>Substring</a:t>
                      </a:r>
                      <a:endParaRPr lang="en-US" sz="4000" dirty="0">
                        <a:latin typeface="Calibri" panose="020F0502020204030204" pitchFamily="34" charset="0"/>
                        <a:cs typeface="Calibri" panose="020F0502020204030204" pitchFamily="34" charset="0"/>
                      </a:endParaRPr>
                    </a:p>
                  </a:txBody>
                  <a:tcPr/>
                </a:tc>
                <a:tc>
                  <a:txBody>
                    <a:bodyPr/>
                    <a:lstStyle/>
                    <a:p>
                      <a:pPr algn="l"/>
                      <a:r>
                        <a:rPr lang="en-US" sz="4000" b="0" i="0" u="none" strike="noStrike" cap="none" spc="0" baseline="0" dirty="0" smtClean="0">
                          <a:ln>
                            <a:noFill/>
                          </a:ln>
                          <a:solidFill>
                            <a:schemeClr val="tx1"/>
                          </a:solidFill>
                          <a:uFillTx/>
                          <a:latin typeface="Calibri" panose="020F0502020204030204" pitchFamily="34" charset="0"/>
                          <a:ea typeface="+mn-ea"/>
                          <a:cs typeface="Calibri" panose="020F0502020204030204" pitchFamily="34" charset="0"/>
                          <a:sym typeface="Helvetica Neue Light"/>
                        </a:rPr>
                        <a:t>Retrieves the substring starting at a specified position in the string</a:t>
                      </a:r>
                      <a:endParaRPr lang="en-US" sz="4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55649001"/>
                  </a:ext>
                </a:extLst>
              </a:tr>
              <a:tr h="776405">
                <a:tc>
                  <a:txBody>
                    <a:bodyPr/>
                    <a:lstStyle/>
                    <a:p>
                      <a:pPr algn="l"/>
                      <a:r>
                        <a:rPr lang="en-US" sz="4000" b="0" i="0" u="none" strike="noStrike" cap="none" spc="0" baseline="0" dirty="0" err="1" smtClean="0">
                          <a:ln>
                            <a:noFill/>
                          </a:ln>
                          <a:solidFill>
                            <a:schemeClr val="tx1"/>
                          </a:solidFill>
                          <a:uFillTx/>
                          <a:latin typeface="Calibri" panose="020F0502020204030204" pitchFamily="34" charset="0"/>
                          <a:ea typeface="+mn-ea"/>
                          <a:cs typeface="Calibri" panose="020F0502020204030204" pitchFamily="34" charset="0"/>
                          <a:sym typeface="Helvetica Neue Light"/>
                        </a:rPr>
                        <a:t>ToLower</a:t>
                      </a:r>
                      <a:endParaRPr lang="en-US" sz="4000" dirty="0">
                        <a:latin typeface="Calibri" panose="020F0502020204030204" pitchFamily="34" charset="0"/>
                        <a:cs typeface="Calibri" panose="020F0502020204030204" pitchFamily="34" charset="0"/>
                      </a:endParaRPr>
                    </a:p>
                  </a:txBody>
                  <a:tcPr/>
                </a:tc>
                <a:tc>
                  <a:txBody>
                    <a:bodyPr/>
                    <a:lstStyle/>
                    <a:p>
                      <a:pPr algn="l"/>
                      <a:r>
                        <a:rPr lang="en-US" sz="4000" b="0" i="0" u="none" strike="noStrike" cap="none" spc="0" baseline="0" dirty="0" smtClean="0">
                          <a:ln>
                            <a:noFill/>
                          </a:ln>
                          <a:solidFill>
                            <a:schemeClr val="tx1"/>
                          </a:solidFill>
                          <a:uFillTx/>
                          <a:latin typeface="Calibri" panose="020F0502020204030204" pitchFamily="34" charset="0"/>
                          <a:ea typeface="+mn-ea"/>
                          <a:cs typeface="Calibri" panose="020F0502020204030204" pitchFamily="34" charset="0"/>
                          <a:sym typeface="Helvetica Neue Light"/>
                        </a:rPr>
                        <a:t>Converts string to lowercase</a:t>
                      </a:r>
                      <a:endParaRPr lang="en-US" sz="4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90696558"/>
                  </a:ext>
                </a:extLst>
              </a:tr>
            </a:tbl>
          </a:graphicData>
        </a:graphic>
      </p:graphicFrame>
    </p:spTree>
    <p:extLst>
      <p:ext uri="{BB962C8B-B14F-4D97-AF65-F5344CB8AC3E}">
        <p14:creationId xmlns:p14="http://schemas.microsoft.com/office/powerpoint/2010/main" val="890076791"/>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00210" y="6047202"/>
            <a:ext cx="369973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String</a:t>
            </a:r>
            <a:endParaRPr lang="en-US" sz="9600" dirty="0">
              <a:solidFill>
                <a:schemeClr val="tx2"/>
              </a:solidFill>
            </a:endParaRPr>
          </a:p>
        </p:txBody>
      </p:sp>
      <p:sp>
        <p:nvSpPr>
          <p:cNvPr id="6" name="Rectangle 5"/>
          <p:cNvSpPr/>
          <p:nvPr/>
        </p:nvSpPr>
        <p:spPr>
          <a:xfrm>
            <a:off x="3510681" y="1042306"/>
            <a:ext cx="2852063" cy="1200329"/>
          </a:xfrm>
          <a:prstGeom prst="rect">
            <a:avLst/>
          </a:prstGeom>
        </p:spPr>
        <p:txBody>
          <a:bodyPr wrap="none">
            <a:spAutoFit/>
          </a:bodyPr>
          <a:lstStyle/>
          <a:p>
            <a:pPr algn="l"/>
            <a:r>
              <a:rPr lang="en-US" sz="7200" dirty="0" smtClean="0"/>
              <a:t>String</a:t>
            </a:r>
            <a:endParaRPr lang="en-US" sz="7200" dirty="0">
              <a:latin typeface="+mn-lt"/>
              <a:cs typeface="Courier New" panose="02070309020205020404" pitchFamily="49" charset="0"/>
            </a:endParaRP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 name="Rectangle 1"/>
          <p:cNvSpPr/>
          <p:nvPr/>
        </p:nvSpPr>
        <p:spPr>
          <a:xfrm>
            <a:off x="3510679" y="2847249"/>
            <a:ext cx="21488400" cy="10556736"/>
          </a:xfrm>
          <a:prstGeom prst="rect">
            <a:avLst/>
          </a:prstGeom>
        </p:spPr>
        <p:txBody>
          <a:bodyPr wrap="square">
            <a:spAutoFit/>
          </a:bodyPr>
          <a:lstStyle/>
          <a:p>
            <a:pPr algn="l"/>
            <a:r>
              <a:rPr lang="en-US" sz="4000" b="0" dirty="0" smtClean="0">
                <a:solidFill>
                  <a:srgbClr val="0000FF"/>
                </a:solidFill>
                <a:latin typeface="Consolas" panose="020B0609020204030204" pitchFamily="49" charset="0"/>
              </a:rPr>
              <a:t>class</a:t>
            </a:r>
            <a:r>
              <a:rPr lang="en-US" sz="4000" b="0" dirty="0" smtClean="0">
                <a:solidFill>
                  <a:prstClr val="black"/>
                </a:solidFill>
                <a:latin typeface="Consolas" panose="020B0609020204030204" pitchFamily="49" charset="0"/>
              </a:rPr>
              <a:t> </a:t>
            </a:r>
            <a:r>
              <a:rPr lang="en-US" sz="4000" b="0" dirty="0" err="1">
                <a:solidFill>
                  <a:srgbClr val="2B91AF"/>
                </a:solidFill>
                <a:latin typeface="Consolas" panose="020B0609020204030204" pitchFamily="49" charset="0"/>
              </a:rPr>
              <a:t>MyClass</a:t>
            </a:r>
            <a:endParaRPr lang="en-US" sz="4000" b="0" dirty="0">
              <a:solidFill>
                <a:srgbClr val="2B91AF"/>
              </a:solidFill>
              <a:latin typeface="Consolas" panose="020B0609020204030204" pitchFamily="49" charset="0"/>
            </a:endParaRPr>
          </a:p>
          <a:p>
            <a:pPr algn="l"/>
            <a:r>
              <a:rPr lang="en-US" sz="4000" b="0" dirty="0">
                <a:solidFill>
                  <a:prstClr val="black"/>
                </a:solidFill>
                <a:latin typeface="Consolas" panose="020B0609020204030204" pitchFamily="49" charset="0"/>
              </a:rPr>
              <a:t>{</a:t>
            </a:r>
          </a:p>
          <a:p>
            <a:pPr algn="l"/>
            <a:r>
              <a:rPr lang="en-US" sz="4000" b="0" dirty="0">
                <a:solidFill>
                  <a:prstClr val="black"/>
                </a:solidFill>
                <a:latin typeface="Consolas" panose="020B0609020204030204" pitchFamily="49" charset="0"/>
              </a:rPr>
              <a:t>    </a:t>
            </a:r>
            <a:r>
              <a:rPr lang="en-US" sz="4000" b="0" dirty="0">
                <a:solidFill>
                  <a:srgbClr val="0000FF"/>
                </a:solidFill>
                <a:latin typeface="Consolas" panose="020B0609020204030204" pitchFamily="49" charset="0"/>
              </a:rPr>
              <a:t>public</a:t>
            </a:r>
            <a:r>
              <a:rPr lang="en-US" sz="4000" b="0" dirty="0">
                <a:solidFill>
                  <a:prstClr val="black"/>
                </a:solidFill>
                <a:latin typeface="Consolas" panose="020B0609020204030204" pitchFamily="49" charset="0"/>
              </a:rPr>
              <a:t> </a:t>
            </a:r>
            <a:r>
              <a:rPr lang="en-US" sz="4000" b="0" dirty="0">
                <a:solidFill>
                  <a:srgbClr val="0000FF"/>
                </a:solidFill>
                <a:latin typeface="Consolas" panose="020B0609020204030204" pitchFamily="49" charset="0"/>
              </a:rPr>
              <a:t>static</a:t>
            </a:r>
            <a:r>
              <a:rPr lang="en-US" sz="4000" b="0" dirty="0">
                <a:solidFill>
                  <a:prstClr val="black"/>
                </a:solidFill>
                <a:latin typeface="Consolas" panose="020B0609020204030204" pitchFamily="49" charset="0"/>
              </a:rPr>
              <a:t> </a:t>
            </a:r>
            <a:r>
              <a:rPr lang="en-US" sz="4000" b="0" dirty="0">
                <a:solidFill>
                  <a:srgbClr val="0000FF"/>
                </a:solidFill>
                <a:latin typeface="Consolas" panose="020B0609020204030204" pitchFamily="49" charset="0"/>
              </a:rPr>
              <a:t>void</a:t>
            </a:r>
            <a:r>
              <a:rPr lang="en-US" sz="4000" b="0" dirty="0">
                <a:solidFill>
                  <a:prstClr val="black"/>
                </a:solidFill>
                <a:latin typeface="Consolas" panose="020B0609020204030204" pitchFamily="49" charset="0"/>
              </a:rPr>
              <a:t> Main()</a:t>
            </a:r>
          </a:p>
          <a:p>
            <a:pPr algn="l"/>
            <a:r>
              <a:rPr lang="en-US" sz="4000" b="0" dirty="0">
                <a:solidFill>
                  <a:prstClr val="black"/>
                </a:solidFill>
                <a:latin typeface="Consolas" panose="020B0609020204030204" pitchFamily="49" charset="0"/>
              </a:rPr>
              <a:t>    {</a:t>
            </a:r>
          </a:p>
          <a:p>
            <a:pPr algn="l"/>
            <a:r>
              <a:rPr lang="en-US" sz="4000" b="0" dirty="0">
                <a:solidFill>
                  <a:prstClr val="black"/>
                </a:solidFill>
                <a:latin typeface="Consolas" panose="020B0609020204030204" pitchFamily="49" charset="0"/>
              </a:rPr>
              <a:t>        </a:t>
            </a:r>
            <a:r>
              <a:rPr lang="en-US" sz="4000" b="0" dirty="0">
                <a:solidFill>
                  <a:srgbClr val="0000FF"/>
                </a:solidFill>
                <a:latin typeface="Consolas" panose="020B0609020204030204" pitchFamily="49" charset="0"/>
              </a:rPr>
              <a:t>string</a:t>
            </a:r>
            <a:r>
              <a:rPr lang="en-US" sz="4000" b="0" dirty="0">
                <a:solidFill>
                  <a:prstClr val="black"/>
                </a:solidFill>
                <a:latin typeface="Consolas" panose="020B0609020204030204" pitchFamily="49" charset="0"/>
              </a:rPr>
              <a:t> message1 = </a:t>
            </a:r>
            <a:r>
              <a:rPr lang="en-US" sz="4000" b="0" dirty="0">
                <a:solidFill>
                  <a:srgbClr val="A31515"/>
                </a:solidFill>
                <a:latin typeface="Consolas" panose="020B0609020204030204" pitchFamily="49" charset="0"/>
              </a:rPr>
              <a:t>"Hello"</a:t>
            </a:r>
            <a:r>
              <a:rPr lang="en-US" sz="4000" b="0" dirty="0">
                <a:solidFill>
                  <a:prstClr val="black"/>
                </a:solidFill>
                <a:latin typeface="Consolas" panose="020B0609020204030204" pitchFamily="49" charset="0"/>
              </a:rPr>
              <a:t>; </a:t>
            </a:r>
            <a:r>
              <a:rPr lang="en-US" sz="4000" b="0" dirty="0">
                <a:solidFill>
                  <a:srgbClr val="008000"/>
                </a:solidFill>
                <a:latin typeface="Consolas" panose="020B0609020204030204" pitchFamily="49" charset="0"/>
              </a:rPr>
              <a:t>// returns “Hello”</a:t>
            </a:r>
          </a:p>
          <a:p>
            <a:pPr algn="l"/>
            <a:r>
              <a:rPr lang="en-US" sz="4000" b="0" dirty="0">
                <a:solidFill>
                  <a:prstClr val="black"/>
                </a:solidFill>
                <a:latin typeface="Consolas" panose="020B0609020204030204" pitchFamily="49" charset="0"/>
              </a:rPr>
              <a:t>        message1 += </a:t>
            </a:r>
            <a:r>
              <a:rPr lang="en-US" sz="4000" b="0" dirty="0">
                <a:solidFill>
                  <a:srgbClr val="A31515"/>
                </a:solidFill>
                <a:latin typeface="Consolas" panose="020B0609020204030204" pitchFamily="49" charset="0"/>
              </a:rPr>
              <a:t>", There"</a:t>
            </a:r>
            <a:r>
              <a:rPr lang="en-US" sz="4000" b="0" dirty="0">
                <a:solidFill>
                  <a:prstClr val="black"/>
                </a:solidFill>
                <a:latin typeface="Consolas" panose="020B0609020204030204" pitchFamily="49" charset="0"/>
              </a:rPr>
              <a:t>; </a:t>
            </a:r>
            <a:r>
              <a:rPr lang="en-US" sz="4000" b="0" dirty="0">
                <a:solidFill>
                  <a:srgbClr val="008000"/>
                </a:solidFill>
                <a:latin typeface="Consolas" panose="020B0609020204030204" pitchFamily="49" charset="0"/>
              </a:rPr>
              <a:t>// returns “Hello, There”</a:t>
            </a:r>
          </a:p>
          <a:p>
            <a:pPr algn="l"/>
            <a:r>
              <a:rPr lang="en-US" sz="4000" b="0" dirty="0">
                <a:solidFill>
                  <a:prstClr val="black"/>
                </a:solidFill>
                <a:latin typeface="Consolas" panose="020B0609020204030204" pitchFamily="49" charset="0"/>
              </a:rPr>
              <a:t>        </a:t>
            </a:r>
            <a:r>
              <a:rPr lang="en-US" sz="4000" b="0" dirty="0">
                <a:solidFill>
                  <a:srgbClr val="0000FF"/>
                </a:solidFill>
                <a:latin typeface="Consolas" panose="020B0609020204030204" pitchFamily="49" charset="0"/>
              </a:rPr>
              <a:t>string</a:t>
            </a:r>
            <a:r>
              <a:rPr lang="en-US" sz="4000" b="0" dirty="0">
                <a:solidFill>
                  <a:prstClr val="black"/>
                </a:solidFill>
                <a:latin typeface="Consolas" panose="020B0609020204030204" pitchFamily="49" charset="0"/>
              </a:rPr>
              <a:t> message2 = message1 + </a:t>
            </a:r>
            <a:r>
              <a:rPr lang="en-US" sz="4000" b="0" dirty="0">
                <a:solidFill>
                  <a:srgbClr val="A31515"/>
                </a:solidFill>
                <a:latin typeface="Consolas" panose="020B0609020204030204" pitchFamily="49" charset="0"/>
              </a:rPr>
              <a:t>"!"</a:t>
            </a:r>
            <a:r>
              <a:rPr lang="en-US" sz="4000" b="0" dirty="0">
                <a:solidFill>
                  <a:prstClr val="black"/>
                </a:solidFill>
                <a:latin typeface="Consolas" panose="020B0609020204030204" pitchFamily="49" charset="0"/>
              </a:rPr>
              <a:t>; </a:t>
            </a:r>
            <a:r>
              <a:rPr lang="en-US" sz="4000" b="0" dirty="0">
                <a:solidFill>
                  <a:srgbClr val="008000"/>
                </a:solidFill>
                <a:latin typeface="Consolas" panose="020B0609020204030204" pitchFamily="49" charset="0"/>
              </a:rPr>
              <a:t>// returns “Hello, There!”</a:t>
            </a:r>
          </a:p>
          <a:p>
            <a:pPr algn="l"/>
            <a:r>
              <a:rPr lang="en-US" sz="4000" b="0" dirty="0">
                <a:solidFill>
                  <a:prstClr val="black"/>
                </a:solidFill>
                <a:latin typeface="Consolas" panose="020B0609020204030204" pitchFamily="49" charset="0"/>
              </a:rPr>
              <a:t>        </a:t>
            </a:r>
            <a:r>
              <a:rPr lang="en-US" sz="4000" b="0" dirty="0">
                <a:solidFill>
                  <a:srgbClr val="2B91AF"/>
                </a:solidFill>
                <a:latin typeface="Consolas" panose="020B0609020204030204" pitchFamily="49" charset="0"/>
              </a:rPr>
              <a:t>Console</a:t>
            </a:r>
            <a:r>
              <a:rPr lang="en-US" sz="4000" b="0" dirty="0">
                <a:solidFill>
                  <a:prstClr val="black"/>
                </a:solidFill>
                <a:latin typeface="Consolas" panose="020B0609020204030204" pitchFamily="49" charset="0"/>
              </a:rPr>
              <a:t>.WriteLine(</a:t>
            </a:r>
            <a:r>
              <a:rPr lang="en-US" sz="4000" b="0" dirty="0">
                <a:solidFill>
                  <a:srgbClr val="A31515"/>
                </a:solidFill>
                <a:latin typeface="Consolas" panose="020B0609020204030204" pitchFamily="49" charset="0"/>
              </a:rPr>
              <a:t>"2nd Character is {0}"</a:t>
            </a:r>
            <a:r>
              <a:rPr lang="en-US" sz="4000" b="0" dirty="0">
                <a:solidFill>
                  <a:prstClr val="black"/>
                </a:solidFill>
                <a:latin typeface="Consolas" panose="020B0609020204030204" pitchFamily="49" charset="0"/>
              </a:rPr>
              <a:t>, message1[1]);</a:t>
            </a:r>
          </a:p>
          <a:p>
            <a:pPr algn="l"/>
            <a:r>
              <a:rPr lang="en-US" sz="4000" b="0" dirty="0">
                <a:solidFill>
                  <a:prstClr val="black"/>
                </a:solidFill>
                <a:latin typeface="Consolas" panose="020B0609020204030204" pitchFamily="49" charset="0"/>
              </a:rPr>
              <a:t>       </a:t>
            </a:r>
            <a:endParaRPr lang="en-US" sz="4000" b="0" dirty="0" smtClean="0">
              <a:solidFill>
                <a:prstClr val="black"/>
              </a:solidFill>
              <a:latin typeface="Consolas" panose="020B0609020204030204" pitchFamily="49" charset="0"/>
            </a:endParaRPr>
          </a:p>
          <a:p>
            <a:pPr algn="l"/>
            <a:r>
              <a:rPr lang="en-US" sz="4000" b="0" dirty="0" smtClean="0">
                <a:solidFill>
                  <a:prstClr val="black"/>
                </a:solidFill>
                <a:latin typeface="Consolas" panose="020B0609020204030204" pitchFamily="49" charset="0"/>
              </a:rPr>
              <a:t> 		  message2 </a:t>
            </a:r>
            <a:r>
              <a:rPr lang="en-US" sz="4000" b="0" dirty="0">
                <a:solidFill>
                  <a:prstClr val="black"/>
                </a:solidFill>
                <a:latin typeface="Consolas" panose="020B0609020204030204" pitchFamily="49" charset="0"/>
              </a:rPr>
              <a:t>= message1;</a:t>
            </a:r>
          </a:p>
          <a:p>
            <a:pPr algn="l"/>
            <a:r>
              <a:rPr lang="en-US" sz="4000" b="0" dirty="0">
                <a:solidFill>
                  <a:prstClr val="black"/>
                </a:solidFill>
                <a:latin typeface="Consolas" panose="020B0609020204030204" pitchFamily="49" charset="0"/>
              </a:rPr>
              <a:t>        </a:t>
            </a:r>
            <a:r>
              <a:rPr lang="en-US" sz="4000" b="0" dirty="0">
                <a:solidFill>
                  <a:srgbClr val="2B91AF"/>
                </a:solidFill>
                <a:latin typeface="Consolas" panose="020B0609020204030204" pitchFamily="49" charset="0"/>
              </a:rPr>
              <a:t>Console</a:t>
            </a:r>
            <a:r>
              <a:rPr lang="en-US" sz="4000" b="0" dirty="0">
                <a:solidFill>
                  <a:prstClr val="black"/>
                </a:solidFill>
                <a:latin typeface="Consolas" panose="020B0609020204030204" pitchFamily="49" charset="0"/>
              </a:rPr>
              <a:t>.WriteLine(message1.CompareTo(message2));</a:t>
            </a:r>
          </a:p>
          <a:p>
            <a:pPr algn="l"/>
            <a:r>
              <a:rPr lang="en-US" sz="4000" b="0" dirty="0">
                <a:solidFill>
                  <a:prstClr val="black"/>
                </a:solidFill>
                <a:latin typeface="Consolas" panose="020B0609020204030204" pitchFamily="49" charset="0"/>
              </a:rPr>
              <a:t>        </a:t>
            </a:r>
            <a:r>
              <a:rPr lang="en-US" sz="4000" b="0" dirty="0">
                <a:solidFill>
                  <a:srgbClr val="2B91AF"/>
                </a:solidFill>
                <a:latin typeface="Consolas" panose="020B0609020204030204" pitchFamily="49" charset="0"/>
              </a:rPr>
              <a:t>Console</a:t>
            </a:r>
            <a:r>
              <a:rPr lang="en-US" sz="4000" b="0" dirty="0">
                <a:solidFill>
                  <a:prstClr val="black"/>
                </a:solidFill>
                <a:latin typeface="Consolas" panose="020B0609020204030204" pitchFamily="49" charset="0"/>
              </a:rPr>
              <a:t>.WriteLine(message1.IndexOf(</a:t>
            </a:r>
            <a:r>
              <a:rPr lang="en-US" sz="4000" b="0" dirty="0">
                <a:solidFill>
                  <a:srgbClr val="A31515"/>
                </a:solidFill>
                <a:latin typeface="Consolas" panose="020B0609020204030204" pitchFamily="49" charset="0"/>
              </a:rPr>
              <a:t>'l'</a:t>
            </a:r>
            <a:r>
              <a:rPr lang="en-US" sz="4000" b="0" dirty="0">
                <a:solidFill>
                  <a:prstClr val="black"/>
                </a:solidFill>
                <a:latin typeface="Consolas" panose="020B0609020204030204" pitchFamily="49" charset="0"/>
              </a:rPr>
              <a:t>));</a:t>
            </a:r>
          </a:p>
          <a:p>
            <a:pPr algn="l"/>
            <a:r>
              <a:rPr lang="en-US" sz="4000" b="0" dirty="0">
                <a:solidFill>
                  <a:prstClr val="black"/>
                </a:solidFill>
                <a:latin typeface="Consolas" panose="020B0609020204030204" pitchFamily="49" charset="0"/>
              </a:rPr>
              <a:t>        </a:t>
            </a:r>
            <a:r>
              <a:rPr lang="en-US" sz="4000" b="0" dirty="0">
                <a:solidFill>
                  <a:srgbClr val="0000FF"/>
                </a:solidFill>
                <a:latin typeface="Consolas" panose="020B0609020204030204" pitchFamily="49" charset="0"/>
              </a:rPr>
              <a:t>char</a:t>
            </a:r>
            <a:r>
              <a:rPr lang="en-US" sz="4000" b="0" dirty="0">
                <a:solidFill>
                  <a:prstClr val="black"/>
                </a:solidFill>
                <a:latin typeface="Consolas" panose="020B0609020204030204" pitchFamily="49" charset="0"/>
              </a:rPr>
              <a:t>[] data = </a:t>
            </a:r>
            <a:r>
              <a:rPr lang="en-US" sz="4000" b="0" dirty="0">
                <a:solidFill>
                  <a:srgbClr val="0000FF"/>
                </a:solidFill>
                <a:latin typeface="Consolas" panose="020B0609020204030204" pitchFamily="49" charset="0"/>
              </a:rPr>
              <a:t>new</a:t>
            </a:r>
            <a:r>
              <a:rPr lang="en-US" sz="4000" b="0" dirty="0">
                <a:solidFill>
                  <a:prstClr val="black"/>
                </a:solidFill>
                <a:latin typeface="Consolas" panose="020B0609020204030204" pitchFamily="49" charset="0"/>
              </a:rPr>
              <a:t> </a:t>
            </a:r>
            <a:r>
              <a:rPr lang="en-US" sz="4000" b="0" dirty="0">
                <a:solidFill>
                  <a:srgbClr val="0000FF"/>
                </a:solidFill>
                <a:latin typeface="Consolas" panose="020B0609020204030204" pitchFamily="49" charset="0"/>
              </a:rPr>
              <a:t>char</a:t>
            </a:r>
            <a:r>
              <a:rPr lang="en-US" sz="4000" b="0" dirty="0">
                <a:solidFill>
                  <a:prstClr val="black"/>
                </a:solidFill>
                <a:latin typeface="Consolas" panose="020B0609020204030204" pitchFamily="49" charset="0"/>
              </a:rPr>
              <a:t>[] { </a:t>
            </a:r>
            <a:r>
              <a:rPr lang="en-US" sz="4000" b="0" dirty="0">
                <a:solidFill>
                  <a:srgbClr val="A31515"/>
                </a:solidFill>
                <a:latin typeface="Consolas" panose="020B0609020204030204" pitchFamily="49" charset="0"/>
              </a:rPr>
              <a:t>'H'</a:t>
            </a:r>
            <a:r>
              <a:rPr lang="en-US" sz="4000" b="0" dirty="0">
                <a:solidFill>
                  <a:prstClr val="black"/>
                </a:solidFill>
                <a:latin typeface="Consolas" panose="020B0609020204030204" pitchFamily="49" charset="0"/>
              </a:rPr>
              <a:t>, </a:t>
            </a:r>
            <a:r>
              <a:rPr lang="en-US" sz="4000" b="0" dirty="0">
                <a:solidFill>
                  <a:srgbClr val="A31515"/>
                </a:solidFill>
                <a:latin typeface="Consolas" panose="020B0609020204030204" pitchFamily="49" charset="0"/>
              </a:rPr>
              <a:t>'l'</a:t>
            </a:r>
            <a:r>
              <a:rPr lang="en-US" sz="4000" b="0" dirty="0">
                <a:solidFill>
                  <a:prstClr val="black"/>
                </a:solidFill>
                <a:latin typeface="Consolas" panose="020B0609020204030204" pitchFamily="49" charset="0"/>
              </a:rPr>
              <a:t>, </a:t>
            </a:r>
            <a:r>
              <a:rPr lang="en-US" sz="4000" b="0" dirty="0">
                <a:solidFill>
                  <a:srgbClr val="A31515"/>
                </a:solidFill>
                <a:latin typeface="Consolas" panose="020B0609020204030204" pitchFamily="49" charset="0"/>
              </a:rPr>
              <a:t>'o'</a:t>
            </a:r>
            <a:r>
              <a:rPr lang="en-US" sz="4000" b="0" dirty="0">
                <a:solidFill>
                  <a:prstClr val="black"/>
                </a:solidFill>
                <a:latin typeface="Consolas" panose="020B0609020204030204" pitchFamily="49" charset="0"/>
              </a:rPr>
              <a:t> };</a:t>
            </a:r>
          </a:p>
          <a:p>
            <a:pPr algn="l"/>
            <a:r>
              <a:rPr lang="en-US" sz="4000" b="0" dirty="0">
                <a:solidFill>
                  <a:prstClr val="black"/>
                </a:solidFill>
                <a:latin typeface="Consolas" panose="020B0609020204030204" pitchFamily="49" charset="0"/>
              </a:rPr>
              <a:t>        </a:t>
            </a:r>
            <a:r>
              <a:rPr lang="en-US" sz="4000" b="0" dirty="0">
                <a:solidFill>
                  <a:srgbClr val="2B91AF"/>
                </a:solidFill>
                <a:latin typeface="Consolas" panose="020B0609020204030204" pitchFamily="49" charset="0"/>
              </a:rPr>
              <a:t>Console</a:t>
            </a:r>
            <a:r>
              <a:rPr lang="en-US" sz="4000" b="0" dirty="0">
                <a:solidFill>
                  <a:prstClr val="black"/>
                </a:solidFill>
                <a:latin typeface="Consolas" panose="020B0609020204030204" pitchFamily="49" charset="0"/>
              </a:rPr>
              <a:t>.WriteLine(</a:t>
            </a:r>
            <a:r>
              <a:rPr lang="en-US" sz="4000" b="0" dirty="0">
                <a:solidFill>
                  <a:srgbClr val="A31515"/>
                </a:solidFill>
                <a:latin typeface="Consolas" panose="020B0609020204030204" pitchFamily="49" charset="0"/>
              </a:rPr>
              <a:t>"Index of Any: "</a:t>
            </a:r>
            <a:r>
              <a:rPr lang="en-US" sz="4000" b="0" dirty="0">
                <a:solidFill>
                  <a:prstClr val="black"/>
                </a:solidFill>
                <a:latin typeface="Consolas" panose="020B0609020204030204" pitchFamily="49" charset="0"/>
              </a:rPr>
              <a:t> + message1.IndexOfAny(data));</a:t>
            </a:r>
          </a:p>
          <a:p>
            <a:pPr algn="l"/>
            <a:r>
              <a:rPr lang="en-US" sz="4000" b="0" dirty="0">
                <a:solidFill>
                  <a:prstClr val="black"/>
                </a:solidFill>
                <a:latin typeface="Consolas" panose="020B0609020204030204" pitchFamily="49" charset="0"/>
              </a:rPr>
              <a:t>        </a:t>
            </a:r>
            <a:r>
              <a:rPr lang="en-US" sz="4000" b="0" dirty="0">
                <a:solidFill>
                  <a:srgbClr val="2B91AF"/>
                </a:solidFill>
                <a:latin typeface="Consolas" panose="020B0609020204030204" pitchFamily="49" charset="0"/>
              </a:rPr>
              <a:t>Console</a:t>
            </a:r>
            <a:r>
              <a:rPr lang="en-US" sz="4000" b="0" dirty="0">
                <a:solidFill>
                  <a:prstClr val="black"/>
                </a:solidFill>
                <a:latin typeface="Consolas" panose="020B0609020204030204" pitchFamily="49" charset="0"/>
              </a:rPr>
              <a:t>.WriteLine(</a:t>
            </a:r>
            <a:r>
              <a:rPr lang="en-US" sz="4000" b="0" dirty="0">
                <a:solidFill>
                  <a:srgbClr val="A31515"/>
                </a:solidFill>
                <a:latin typeface="Consolas" panose="020B0609020204030204" pitchFamily="49" charset="0"/>
              </a:rPr>
              <a:t>"Replace: "</a:t>
            </a:r>
            <a:r>
              <a:rPr lang="en-US" sz="4000" b="0" dirty="0">
                <a:solidFill>
                  <a:prstClr val="black"/>
                </a:solidFill>
                <a:latin typeface="Consolas" panose="020B0609020204030204" pitchFamily="49" charset="0"/>
              </a:rPr>
              <a:t> + message1.Replace(</a:t>
            </a:r>
            <a:r>
              <a:rPr lang="en-US" sz="4000" b="0" dirty="0">
                <a:solidFill>
                  <a:srgbClr val="A31515"/>
                </a:solidFill>
                <a:latin typeface="Consolas" panose="020B0609020204030204" pitchFamily="49" charset="0"/>
              </a:rPr>
              <a:t>'l'</a:t>
            </a:r>
            <a:r>
              <a:rPr lang="en-US" sz="4000" b="0" dirty="0">
                <a:solidFill>
                  <a:prstClr val="black"/>
                </a:solidFill>
                <a:latin typeface="Consolas" panose="020B0609020204030204" pitchFamily="49" charset="0"/>
              </a:rPr>
              <a:t>, </a:t>
            </a:r>
            <a:r>
              <a:rPr lang="en-US" sz="4000" b="0" dirty="0">
                <a:solidFill>
                  <a:srgbClr val="A31515"/>
                </a:solidFill>
                <a:latin typeface="Consolas" panose="020B0609020204030204" pitchFamily="49" charset="0"/>
              </a:rPr>
              <a:t>'z</a:t>
            </a:r>
            <a:r>
              <a:rPr lang="en-US" sz="4000" b="0" dirty="0" smtClean="0">
                <a:solidFill>
                  <a:srgbClr val="A31515"/>
                </a:solidFill>
                <a:latin typeface="Consolas" panose="020B0609020204030204" pitchFamily="49" charset="0"/>
              </a:rPr>
              <a:t>'</a:t>
            </a:r>
            <a:r>
              <a:rPr lang="en-US" sz="4000" b="0" dirty="0" smtClean="0">
                <a:solidFill>
                  <a:prstClr val="black"/>
                </a:solidFill>
                <a:latin typeface="Consolas" panose="020B0609020204030204" pitchFamily="49" charset="0"/>
              </a:rPr>
              <a:t>));</a:t>
            </a:r>
            <a:endParaRPr lang="en-US" sz="4000" b="0" dirty="0">
              <a:solidFill>
                <a:prstClr val="black"/>
              </a:solidFill>
              <a:latin typeface="Consolas" panose="020B0609020204030204" pitchFamily="49" charset="0"/>
            </a:endParaRPr>
          </a:p>
          <a:p>
            <a:pPr algn="l"/>
            <a:r>
              <a:rPr lang="en-US" sz="4000" b="0" dirty="0">
                <a:solidFill>
                  <a:prstClr val="black"/>
                </a:solidFill>
                <a:latin typeface="Consolas" panose="020B0609020204030204" pitchFamily="49" charset="0"/>
              </a:rPr>
              <a:t>    }</a:t>
            </a:r>
          </a:p>
          <a:p>
            <a:pPr algn="l"/>
            <a:r>
              <a:rPr lang="en-US" sz="4000" b="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2173257049"/>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376209" y="5498366"/>
            <a:ext cx="20873322" cy="8217634"/>
          </a:xfrm>
          <a:prstGeom prst="rect">
            <a:avLst/>
          </a:prstGeom>
        </p:spPr>
        <p:txBody>
          <a:bodyPr wrap="square">
            <a:spAutoFit/>
          </a:bodyPr>
          <a:lstStyle/>
          <a:p>
            <a:pPr algn="l"/>
            <a:r>
              <a:rPr lang="en-US" sz="4800" b="0" dirty="0">
                <a:solidFill>
                  <a:schemeClr val="bg1">
                    <a:lumMod val="85000"/>
                  </a:schemeClr>
                </a:solidFill>
                <a:latin typeface="Consolas" panose="020B0609020204030204" pitchFamily="49" charset="0"/>
              </a:rPr>
              <a:t>class </a:t>
            </a:r>
            <a:r>
              <a:rPr lang="en-US" sz="4800" b="0" dirty="0" err="1">
                <a:solidFill>
                  <a:schemeClr val="bg1">
                    <a:lumMod val="85000"/>
                  </a:schemeClr>
                </a:solidFill>
                <a:latin typeface="Consolas" panose="020B0609020204030204" pitchFamily="49" charset="0"/>
              </a:rPr>
              <a:t>MyClass</a:t>
            </a:r>
            <a:endParaRPr lang="en-US" sz="4800" b="0" dirty="0">
              <a:solidFill>
                <a:schemeClr val="bg1">
                  <a:lumMod val="85000"/>
                </a:schemeClr>
              </a:solidFill>
              <a:latin typeface="Consolas" panose="020B0609020204030204" pitchFamily="49" charset="0"/>
            </a:endParaRPr>
          </a:p>
          <a:p>
            <a:pPr algn="l"/>
            <a:r>
              <a:rPr lang="en-US" sz="4800" b="0" dirty="0">
                <a:solidFill>
                  <a:schemeClr val="bg1">
                    <a:lumMod val="85000"/>
                  </a:schemeClr>
                </a:solidFill>
                <a:latin typeface="Consolas" panose="020B0609020204030204" pitchFamily="49" charset="0"/>
              </a:rPr>
              <a:t>{</a:t>
            </a:r>
          </a:p>
          <a:p>
            <a:pPr algn="l"/>
            <a:r>
              <a:rPr lang="en-US" sz="4800" b="0" dirty="0">
                <a:solidFill>
                  <a:schemeClr val="bg1">
                    <a:lumMod val="85000"/>
                  </a:schemeClr>
                </a:solidFill>
                <a:latin typeface="Consolas" panose="020B0609020204030204" pitchFamily="49" charset="0"/>
              </a:rPr>
              <a:t>    public static void Main()</a:t>
            </a:r>
          </a:p>
          <a:p>
            <a:pPr algn="l"/>
            <a:r>
              <a:rPr lang="en-US" sz="4800" b="0" dirty="0">
                <a:solidFill>
                  <a:schemeClr val="bg1">
                    <a:lumMod val="85000"/>
                  </a:schemeClr>
                </a:solidFill>
                <a:latin typeface="Consolas" panose="020B0609020204030204" pitchFamily="49" charset="0"/>
              </a:rPr>
              <a:t>    {</a:t>
            </a:r>
          </a:p>
          <a:p>
            <a:pPr algn="l"/>
            <a:r>
              <a:rPr lang="en-US" sz="4800" b="0" dirty="0">
                <a:solidFill>
                  <a:schemeClr val="bg1">
                    <a:lumMod val="85000"/>
                  </a:schemeClr>
                </a:solidFill>
                <a:latin typeface="Consolas" panose="020B0609020204030204" pitchFamily="49" charset="0"/>
              </a:rPr>
              <a:t>        </a:t>
            </a:r>
            <a:r>
              <a:rPr lang="en-US" sz="4800" b="0" dirty="0">
                <a:solidFill>
                  <a:srgbClr val="0000FF"/>
                </a:solidFill>
                <a:latin typeface="Consolas" panose="020B0609020204030204" pitchFamily="49" charset="0"/>
              </a:rPr>
              <a:t>string</a:t>
            </a:r>
            <a:r>
              <a:rPr lang="en-US" sz="4800" b="0" dirty="0">
                <a:solidFill>
                  <a:prstClr val="black"/>
                </a:solidFill>
                <a:latin typeface="Consolas" panose="020B0609020204030204" pitchFamily="49" charset="0"/>
              </a:rPr>
              <a:t> message1 = </a:t>
            </a:r>
            <a:r>
              <a:rPr lang="en-US" sz="4800" b="0" dirty="0">
                <a:solidFill>
                  <a:srgbClr val="A31515"/>
                </a:solidFill>
                <a:latin typeface="Consolas" panose="020B0609020204030204" pitchFamily="49" charset="0"/>
              </a:rPr>
              <a:t>"Hello"</a:t>
            </a:r>
            <a:r>
              <a:rPr lang="en-US" sz="4800" b="0" dirty="0">
                <a:solidFill>
                  <a:prstClr val="black"/>
                </a:solidFill>
                <a:latin typeface="Consolas" panose="020B0609020204030204" pitchFamily="49" charset="0"/>
              </a:rPr>
              <a:t>; </a:t>
            </a:r>
            <a:r>
              <a:rPr lang="en-US" sz="3600" b="0" dirty="0">
                <a:solidFill>
                  <a:srgbClr val="008000"/>
                </a:solidFill>
                <a:latin typeface="Consolas" panose="020B0609020204030204" pitchFamily="49" charset="0"/>
              </a:rPr>
              <a:t>// returns “Hello”</a:t>
            </a:r>
          </a:p>
          <a:p>
            <a:pPr algn="l"/>
            <a:r>
              <a:rPr lang="en-US" sz="4800" b="0" dirty="0">
                <a:solidFill>
                  <a:prstClr val="black"/>
                </a:solidFill>
                <a:latin typeface="Consolas" panose="020B0609020204030204" pitchFamily="49" charset="0"/>
              </a:rPr>
              <a:t>        message1 += </a:t>
            </a:r>
            <a:r>
              <a:rPr lang="en-US" sz="4800" b="0" dirty="0">
                <a:solidFill>
                  <a:srgbClr val="A31515"/>
                </a:solidFill>
                <a:latin typeface="Consolas" panose="020B0609020204030204" pitchFamily="49" charset="0"/>
              </a:rPr>
              <a:t>", There"</a:t>
            </a:r>
            <a:r>
              <a:rPr lang="en-US" sz="4800" b="0" dirty="0">
                <a:solidFill>
                  <a:prstClr val="black"/>
                </a:solidFill>
                <a:latin typeface="Consolas" panose="020B0609020204030204" pitchFamily="49" charset="0"/>
              </a:rPr>
              <a:t>; </a:t>
            </a:r>
            <a:r>
              <a:rPr lang="en-US" sz="3600" b="0" dirty="0">
                <a:solidFill>
                  <a:srgbClr val="008000"/>
                </a:solidFill>
                <a:latin typeface="Consolas" panose="020B0609020204030204" pitchFamily="49" charset="0"/>
              </a:rPr>
              <a:t>// returns “Hello, There”</a:t>
            </a:r>
          </a:p>
          <a:p>
            <a:pPr algn="l"/>
            <a:r>
              <a:rPr lang="en-US" sz="4800" b="0" dirty="0">
                <a:solidFill>
                  <a:prstClr val="black"/>
                </a:solidFill>
                <a:latin typeface="Consolas" panose="020B0609020204030204" pitchFamily="49" charset="0"/>
              </a:rPr>
              <a:t>        </a:t>
            </a:r>
            <a:r>
              <a:rPr lang="en-US" sz="4800" b="0" dirty="0">
                <a:solidFill>
                  <a:schemeClr val="bg1">
                    <a:lumMod val="85000"/>
                  </a:schemeClr>
                </a:solidFill>
                <a:latin typeface="Consolas" panose="020B0609020204030204" pitchFamily="49" charset="0"/>
              </a:rPr>
              <a:t>string message2 = message1 + "!"; </a:t>
            </a:r>
            <a:r>
              <a:rPr lang="en-US" sz="3600" b="0" dirty="0">
                <a:solidFill>
                  <a:schemeClr val="bg1">
                    <a:lumMod val="85000"/>
                  </a:schemeClr>
                </a:solidFill>
                <a:latin typeface="Consolas" panose="020B0609020204030204" pitchFamily="49" charset="0"/>
              </a:rPr>
              <a:t>// returns “Hello, There!”</a:t>
            </a:r>
          </a:p>
          <a:p>
            <a:pPr marL="8928100" indent="-8928100" algn="l"/>
            <a:r>
              <a:rPr lang="en-US" sz="4800" b="0" dirty="0">
                <a:solidFill>
                  <a:schemeClr val="bg1">
                    <a:lumMod val="85000"/>
                  </a:schemeClr>
                </a:solidFill>
                <a:latin typeface="Consolas" panose="020B0609020204030204" pitchFamily="49" charset="0"/>
              </a:rPr>
              <a:t>        Console.WriteLine("2nd Character is {0}", </a:t>
            </a:r>
            <a:r>
              <a:rPr lang="en-US" sz="4800" b="0" dirty="0" smtClean="0">
                <a:solidFill>
                  <a:schemeClr val="bg1">
                    <a:lumMod val="85000"/>
                  </a:schemeClr>
                </a:solidFill>
                <a:latin typeface="Consolas" panose="020B0609020204030204" pitchFamily="49" charset="0"/>
              </a:rPr>
              <a:t>					  message1[1</a:t>
            </a:r>
            <a:r>
              <a:rPr lang="en-US" sz="4800" b="0" dirty="0">
                <a:solidFill>
                  <a:schemeClr val="bg1">
                    <a:lumMod val="85000"/>
                  </a:schemeClr>
                </a:solidFill>
                <a:latin typeface="Consolas" panose="020B0609020204030204" pitchFamily="49" charset="0"/>
              </a:rPr>
              <a:t>]);</a:t>
            </a:r>
          </a:p>
          <a:p>
            <a:pPr algn="l"/>
            <a:r>
              <a:rPr lang="en-US" sz="4800" b="0" dirty="0">
                <a:solidFill>
                  <a:schemeClr val="bg1">
                    <a:lumMod val="85000"/>
                  </a:schemeClr>
                </a:solidFill>
                <a:latin typeface="Consolas" panose="020B0609020204030204" pitchFamily="49" charset="0"/>
              </a:rPr>
              <a:t>    }</a:t>
            </a:r>
          </a:p>
          <a:p>
            <a:pPr algn="l"/>
            <a:r>
              <a:rPr lang="en-US" sz="4800" b="0" dirty="0">
                <a:solidFill>
                  <a:schemeClr val="bg1">
                    <a:lumMod val="85000"/>
                  </a:schemeClr>
                </a:solidFill>
                <a:latin typeface="Consolas" panose="020B0609020204030204" pitchFamily="49" charset="0"/>
              </a:rPr>
              <a:t>}</a:t>
            </a:r>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00210" y="6047202"/>
            <a:ext cx="369973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String</a:t>
            </a:r>
            <a:endParaRPr lang="en-US" sz="9600" dirty="0">
              <a:solidFill>
                <a:schemeClr val="tx2"/>
              </a:solidFill>
            </a:endParaRPr>
          </a:p>
        </p:txBody>
      </p:sp>
      <p:sp>
        <p:nvSpPr>
          <p:cNvPr id="6" name="Rectangle 5"/>
          <p:cNvSpPr/>
          <p:nvPr/>
        </p:nvSpPr>
        <p:spPr>
          <a:xfrm>
            <a:off x="3510681" y="1042306"/>
            <a:ext cx="2852063" cy="1200329"/>
          </a:xfrm>
          <a:prstGeom prst="rect">
            <a:avLst/>
          </a:prstGeom>
        </p:spPr>
        <p:txBody>
          <a:bodyPr wrap="none">
            <a:spAutoFit/>
          </a:bodyPr>
          <a:lstStyle/>
          <a:p>
            <a:pPr algn="l"/>
            <a:r>
              <a:rPr lang="en-US" sz="7200" dirty="0" smtClean="0"/>
              <a:t>String</a:t>
            </a:r>
            <a:endParaRPr lang="en-US" sz="7200" dirty="0">
              <a:latin typeface="+mn-lt"/>
              <a:cs typeface="Courier New" panose="02070309020205020404" pitchFamily="49" charset="0"/>
            </a:endParaRP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 name="Rectangle 1"/>
          <p:cNvSpPr/>
          <p:nvPr/>
        </p:nvSpPr>
        <p:spPr>
          <a:xfrm>
            <a:off x="3376209" y="2847249"/>
            <a:ext cx="21151227" cy="3785652"/>
          </a:xfrm>
          <a:prstGeom prst="rect">
            <a:avLst/>
          </a:prstGeom>
        </p:spPr>
        <p:txBody>
          <a:bodyPr wrap="square">
            <a:spAutoFit/>
          </a:bodyPr>
          <a:lstStyle/>
          <a:p>
            <a:pPr algn="l"/>
            <a:r>
              <a:rPr lang="en-US" sz="4800" b="0" dirty="0">
                <a:latin typeface="Calibri" panose="020F0502020204030204" pitchFamily="34" charset="0"/>
                <a:cs typeface="Calibri" panose="020F0502020204030204" pitchFamily="34" charset="0"/>
              </a:rPr>
              <a:t>T</a:t>
            </a:r>
            <a:r>
              <a:rPr lang="en-US" sz="4800" b="0" dirty="0" smtClean="0">
                <a:latin typeface="Calibri" panose="020F0502020204030204" pitchFamily="34" charset="0"/>
                <a:cs typeface="Calibri" panose="020F0502020204030204" pitchFamily="34" charset="0"/>
              </a:rPr>
              <a:t>he </a:t>
            </a:r>
            <a:r>
              <a:rPr lang="en-US" sz="4800" b="0" dirty="0">
                <a:latin typeface="Calibri" panose="020F0502020204030204" pitchFamily="34" charset="0"/>
                <a:cs typeface="Calibri" panose="020F0502020204030204" pitchFamily="34" charset="0"/>
              </a:rPr>
              <a:t>String class has a shortcoming that makes it very inefficient for making repeated</a:t>
            </a:r>
          </a:p>
          <a:p>
            <a:pPr algn="l"/>
            <a:r>
              <a:rPr lang="en-US" sz="4800" b="0" dirty="0">
                <a:latin typeface="Calibri" panose="020F0502020204030204" pitchFamily="34" charset="0"/>
                <a:cs typeface="Calibri" panose="020F0502020204030204" pitchFamily="34" charset="0"/>
              </a:rPr>
              <a:t>modifications to a given </a:t>
            </a:r>
            <a:r>
              <a:rPr lang="en-US" sz="4800" b="0" dirty="0" smtClean="0">
                <a:latin typeface="Calibri" panose="020F0502020204030204" pitchFamily="34" charset="0"/>
                <a:cs typeface="Calibri" panose="020F0502020204030204" pitchFamily="34" charset="0"/>
              </a:rPr>
              <a:t>string.</a:t>
            </a:r>
          </a:p>
          <a:p>
            <a:pPr algn="l"/>
            <a:endParaRPr lang="en-US" sz="4800" b="0" dirty="0" smtClean="0">
              <a:latin typeface="Calibri" panose="020F0502020204030204" pitchFamily="34" charset="0"/>
              <a:cs typeface="Calibri" panose="020F0502020204030204" pitchFamily="34" charset="0"/>
            </a:endParaRPr>
          </a:p>
          <a:p>
            <a:pPr algn="l"/>
            <a:r>
              <a:rPr lang="en-US" sz="4800" b="0" dirty="0" smtClean="0">
                <a:latin typeface="Calibri" panose="020F0502020204030204" pitchFamily="34" charset="0"/>
                <a:cs typeface="Calibri" panose="020F0502020204030204" pitchFamily="34" charset="0"/>
              </a:rPr>
              <a:t>It </a:t>
            </a:r>
            <a:r>
              <a:rPr lang="en-US" sz="4800" b="0" dirty="0">
                <a:latin typeface="Calibri" panose="020F0502020204030204" pitchFamily="34" charset="0"/>
                <a:cs typeface="Calibri" panose="020F0502020204030204" pitchFamily="34" charset="0"/>
              </a:rPr>
              <a:t>is actually an </a:t>
            </a:r>
            <a:r>
              <a:rPr lang="en-US" sz="4800" i="1" dirty="0">
                <a:latin typeface="Calibri" panose="020F0502020204030204" pitchFamily="34" charset="0"/>
                <a:cs typeface="Calibri" panose="020F0502020204030204" pitchFamily="34" charset="0"/>
              </a:rPr>
              <a:t>immutable </a:t>
            </a:r>
            <a:r>
              <a:rPr lang="en-US" sz="4800" dirty="0">
                <a:latin typeface="Calibri" panose="020F0502020204030204" pitchFamily="34" charset="0"/>
                <a:cs typeface="Calibri" panose="020F0502020204030204" pitchFamily="34" charset="0"/>
              </a:rPr>
              <a:t>data type</a:t>
            </a:r>
            <a:r>
              <a:rPr lang="en-US" sz="4800" b="0" dirty="0">
                <a:latin typeface="Calibri" panose="020F0502020204030204" pitchFamily="34" charset="0"/>
                <a:cs typeface="Calibri" panose="020F0502020204030204" pitchFamily="34" charset="0"/>
              </a:rPr>
              <a:t>, which is to say that once you </a:t>
            </a:r>
            <a:r>
              <a:rPr lang="en-US" sz="4800" b="0" dirty="0" smtClean="0">
                <a:latin typeface="Calibri" panose="020F0502020204030204" pitchFamily="34" charset="0"/>
                <a:cs typeface="Calibri" panose="020F0502020204030204" pitchFamily="34" charset="0"/>
              </a:rPr>
              <a:t>initialize a </a:t>
            </a:r>
            <a:r>
              <a:rPr lang="en-US" sz="4800" b="0" dirty="0">
                <a:latin typeface="Calibri" panose="020F0502020204030204" pitchFamily="34" charset="0"/>
                <a:cs typeface="Calibri" panose="020F0502020204030204" pitchFamily="34" charset="0"/>
              </a:rPr>
              <a:t>string object, that string object can never change.</a:t>
            </a:r>
            <a:endParaRPr lang="en-US" sz="4800" b="0"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7368241"/>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00210" y="6047202"/>
            <a:ext cx="369973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String</a:t>
            </a:r>
            <a:endParaRPr lang="en-US" sz="9600" dirty="0">
              <a:solidFill>
                <a:schemeClr val="tx2"/>
              </a:solidFill>
            </a:endParaRPr>
          </a:p>
        </p:txBody>
      </p:sp>
      <p:sp>
        <p:nvSpPr>
          <p:cNvPr id="6" name="Rectangle 5"/>
          <p:cNvSpPr/>
          <p:nvPr/>
        </p:nvSpPr>
        <p:spPr>
          <a:xfrm>
            <a:off x="3510681" y="1042306"/>
            <a:ext cx="2852063" cy="1200329"/>
          </a:xfrm>
          <a:prstGeom prst="rect">
            <a:avLst/>
          </a:prstGeom>
        </p:spPr>
        <p:txBody>
          <a:bodyPr wrap="none">
            <a:spAutoFit/>
          </a:bodyPr>
          <a:lstStyle/>
          <a:p>
            <a:pPr algn="l"/>
            <a:r>
              <a:rPr lang="en-US" sz="7200" dirty="0" smtClean="0"/>
              <a:t>String</a:t>
            </a:r>
            <a:endParaRPr lang="en-US" sz="7200" dirty="0">
              <a:latin typeface="+mn-lt"/>
              <a:cs typeface="Courier New" panose="02070309020205020404" pitchFamily="49" charset="0"/>
            </a:endParaRP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1197784" y="2748498"/>
            <a:ext cx="20873321" cy="10926068"/>
          </a:xfrm>
          <a:prstGeom prst="rect">
            <a:avLst/>
          </a:prstGeom>
        </p:spPr>
        <p:txBody>
          <a:bodyPr wrap="square">
            <a:spAutoFit/>
          </a:bodyPr>
          <a:lstStyle/>
          <a:p>
            <a:pPr algn="l"/>
            <a:r>
              <a:rPr lang="en-US" sz="4400" b="0" dirty="0" smtClean="0">
                <a:solidFill>
                  <a:srgbClr val="0000FF"/>
                </a:solidFill>
                <a:latin typeface="Consolas" panose="020B0609020204030204" pitchFamily="49" charset="0"/>
              </a:rPr>
              <a:t>			string</a:t>
            </a:r>
            <a:r>
              <a:rPr lang="en-US" sz="4400" b="0" dirty="0" smtClean="0">
                <a:solidFill>
                  <a:prstClr val="black"/>
                </a:solidFill>
                <a:latin typeface="Consolas" panose="020B0609020204030204" pitchFamily="49" charset="0"/>
              </a:rPr>
              <a:t> </a:t>
            </a:r>
            <a:r>
              <a:rPr lang="en-US" sz="4400" b="0" dirty="0">
                <a:solidFill>
                  <a:prstClr val="black"/>
                </a:solidFill>
                <a:latin typeface="Consolas" panose="020B0609020204030204" pitchFamily="49" charset="0"/>
              </a:rPr>
              <a:t>greetingText = </a:t>
            </a:r>
            <a:r>
              <a:rPr lang="en-US" sz="4400" b="0" dirty="0">
                <a:solidFill>
                  <a:srgbClr val="A31515"/>
                </a:solidFill>
                <a:latin typeface="Consolas" panose="020B0609020204030204" pitchFamily="49" charset="0"/>
              </a:rPr>
              <a:t>"Hello, How Are You?"</a:t>
            </a:r>
            <a:r>
              <a:rPr lang="en-US" sz="4400" b="0" dirty="0">
                <a:solidFill>
                  <a:prstClr val="black"/>
                </a:solidFill>
                <a:latin typeface="Consolas" panose="020B0609020204030204" pitchFamily="49" charset="0"/>
              </a:rPr>
              <a:t>;</a:t>
            </a:r>
          </a:p>
          <a:p>
            <a:pPr algn="l"/>
            <a:r>
              <a:rPr lang="nn-NO" sz="4400" b="0" dirty="0">
                <a:solidFill>
                  <a:prstClr val="black"/>
                </a:solidFill>
                <a:latin typeface="Consolas" panose="020B0609020204030204" pitchFamily="49" charset="0"/>
              </a:rPr>
              <a:t>        </a:t>
            </a:r>
            <a:endParaRPr lang="nn-NO" sz="4400" b="0" dirty="0" smtClean="0">
              <a:solidFill>
                <a:prstClr val="black"/>
              </a:solidFill>
              <a:latin typeface="Consolas" panose="020B0609020204030204" pitchFamily="49" charset="0"/>
            </a:endParaRPr>
          </a:p>
          <a:p>
            <a:pPr algn="l"/>
            <a:r>
              <a:rPr lang="nn-NO" sz="4400" b="0" dirty="0" smtClean="0">
                <a:solidFill>
                  <a:srgbClr val="0000FF"/>
                </a:solidFill>
                <a:latin typeface="Consolas" panose="020B0609020204030204" pitchFamily="49" charset="0"/>
              </a:rPr>
              <a:t>			for</a:t>
            </a:r>
            <a:r>
              <a:rPr lang="nn-NO" sz="4400" b="0" dirty="0" smtClean="0">
                <a:solidFill>
                  <a:prstClr val="black"/>
                </a:solidFill>
                <a:latin typeface="Consolas" panose="020B0609020204030204" pitchFamily="49" charset="0"/>
              </a:rPr>
              <a:t> </a:t>
            </a:r>
            <a:r>
              <a:rPr lang="nn-NO" sz="4400" b="0" dirty="0">
                <a:solidFill>
                  <a:prstClr val="black"/>
                </a:solidFill>
                <a:latin typeface="Consolas" panose="020B0609020204030204" pitchFamily="49" charset="0"/>
              </a:rPr>
              <a:t>(</a:t>
            </a:r>
            <a:r>
              <a:rPr lang="nn-NO" sz="4400" b="0" dirty="0">
                <a:solidFill>
                  <a:srgbClr val="0000FF"/>
                </a:solidFill>
                <a:latin typeface="Consolas" panose="020B0609020204030204" pitchFamily="49" charset="0"/>
              </a:rPr>
              <a:t>int</a:t>
            </a:r>
            <a:r>
              <a:rPr lang="nn-NO" sz="4400" b="0" dirty="0">
                <a:solidFill>
                  <a:prstClr val="black"/>
                </a:solidFill>
                <a:latin typeface="Consolas" panose="020B0609020204030204" pitchFamily="49" charset="0"/>
              </a:rPr>
              <a:t> i = (</a:t>
            </a:r>
            <a:r>
              <a:rPr lang="nn-NO" sz="4400" b="0" dirty="0">
                <a:solidFill>
                  <a:srgbClr val="0000FF"/>
                </a:solidFill>
                <a:latin typeface="Consolas" panose="020B0609020204030204" pitchFamily="49" charset="0"/>
              </a:rPr>
              <a:t>int</a:t>
            </a:r>
            <a:r>
              <a:rPr lang="nn-NO" sz="4400" b="0" dirty="0">
                <a:solidFill>
                  <a:prstClr val="black"/>
                </a:solidFill>
                <a:latin typeface="Consolas" panose="020B0609020204030204" pitchFamily="49" charset="0"/>
              </a:rPr>
              <a:t>)</a:t>
            </a:r>
            <a:r>
              <a:rPr lang="nn-NO" sz="4400" b="0" dirty="0">
                <a:solidFill>
                  <a:srgbClr val="A31515"/>
                </a:solidFill>
                <a:latin typeface="Consolas" panose="020B0609020204030204" pitchFamily="49" charset="0"/>
              </a:rPr>
              <a:t>'z'</a:t>
            </a:r>
            <a:r>
              <a:rPr lang="nn-NO" sz="4400" b="0" dirty="0">
                <a:solidFill>
                  <a:prstClr val="black"/>
                </a:solidFill>
                <a:latin typeface="Consolas" panose="020B0609020204030204" pitchFamily="49" charset="0"/>
              </a:rPr>
              <a:t>; i &gt;= (</a:t>
            </a:r>
            <a:r>
              <a:rPr lang="nn-NO" sz="4400" b="0" dirty="0">
                <a:solidFill>
                  <a:srgbClr val="0000FF"/>
                </a:solidFill>
                <a:latin typeface="Consolas" panose="020B0609020204030204" pitchFamily="49" charset="0"/>
              </a:rPr>
              <a:t>int</a:t>
            </a:r>
            <a:r>
              <a:rPr lang="nn-NO" sz="4400" b="0" dirty="0">
                <a:solidFill>
                  <a:prstClr val="black"/>
                </a:solidFill>
                <a:latin typeface="Consolas" panose="020B0609020204030204" pitchFamily="49" charset="0"/>
              </a:rPr>
              <a:t>)</a:t>
            </a:r>
            <a:r>
              <a:rPr lang="nn-NO" sz="4400" b="0" dirty="0">
                <a:solidFill>
                  <a:srgbClr val="A31515"/>
                </a:solidFill>
                <a:latin typeface="Consolas" panose="020B0609020204030204" pitchFamily="49" charset="0"/>
              </a:rPr>
              <a:t>'a'</a:t>
            </a:r>
            <a:r>
              <a:rPr lang="nn-NO" sz="4400" b="0" dirty="0">
                <a:solidFill>
                  <a:prstClr val="black"/>
                </a:solidFill>
                <a:latin typeface="Consolas" panose="020B0609020204030204" pitchFamily="49" charset="0"/>
              </a:rPr>
              <a:t>; i--)</a:t>
            </a:r>
          </a:p>
          <a:p>
            <a:pPr algn="l"/>
            <a:r>
              <a:rPr lang="en-US" sz="4400" b="0" dirty="0">
                <a:solidFill>
                  <a:prstClr val="black"/>
                </a:solidFill>
                <a:latin typeface="Consolas" panose="020B0609020204030204" pitchFamily="49" charset="0"/>
              </a:rPr>
              <a:t>        {</a:t>
            </a:r>
          </a:p>
          <a:p>
            <a:pPr algn="l"/>
            <a:r>
              <a:rPr lang="en-US" sz="4400" b="0" dirty="0">
                <a:solidFill>
                  <a:prstClr val="black"/>
                </a:solidFill>
                <a:latin typeface="Consolas" panose="020B0609020204030204" pitchFamily="49" charset="0"/>
              </a:rPr>
              <a:t>            </a:t>
            </a:r>
            <a:r>
              <a:rPr lang="en-US" sz="4400" b="0" dirty="0">
                <a:solidFill>
                  <a:srgbClr val="0000FF"/>
                </a:solidFill>
                <a:latin typeface="Consolas" panose="020B0609020204030204" pitchFamily="49" charset="0"/>
              </a:rPr>
              <a:t>char</a:t>
            </a:r>
            <a:r>
              <a:rPr lang="en-US" sz="4400" b="0" dirty="0">
                <a:solidFill>
                  <a:prstClr val="black"/>
                </a:solidFill>
                <a:latin typeface="Consolas" panose="020B0609020204030204" pitchFamily="49" charset="0"/>
              </a:rPr>
              <a:t> old1 = (</a:t>
            </a:r>
            <a:r>
              <a:rPr lang="en-US" sz="4400" b="0" dirty="0">
                <a:solidFill>
                  <a:srgbClr val="0000FF"/>
                </a:solidFill>
                <a:latin typeface="Consolas" panose="020B0609020204030204" pitchFamily="49" charset="0"/>
              </a:rPr>
              <a:t>char</a:t>
            </a:r>
            <a:r>
              <a:rPr lang="en-US" sz="4400" b="0" dirty="0">
                <a:solidFill>
                  <a:prstClr val="black"/>
                </a:solidFill>
                <a:latin typeface="Consolas" panose="020B0609020204030204" pitchFamily="49" charset="0"/>
              </a:rPr>
              <a:t>)</a:t>
            </a:r>
            <a:r>
              <a:rPr lang="en-US" sz="4400" b="0" dirty="0" err="1">
                <a:solidFill>
                  <a:prstClr val="black"/>
                </a:solidFill>
                <a:latin typeface="Consolas" panose="020B0609020204030204" pitchFamily="49" charset="0"/>
              </a:rPr>
              <a:t>i</a:t>
            </a:r>
            <a:r>
              <a:rPr lang="en-US" sz="4400" b="0" dirty="0">
                <a:solidFill>
                  <a:prstClr val="black"/>
                </a:solidFill>
                <a:latin typeface="Consolas" panose="020B0609020204030204" pitchFamily="49" charset="0"/>
              </a:rPr>
              <a:t>;</a:t>
            </a:r>
          </a:p>
          <a:p>
            <a:pPr algn="l"/>
            <a:r>
              <a:rPr lang="en-US" sz="4400" b="0" dirty="0">
                <a:solidFill>
                  <a:prstClr val="black"/>
                </a:solidFill>
                <a:latin typeface="Consolas" panose="020B0609020204030204" pitchFamily="49" charset="0"/>
              </a:rPr>
              <a:t>            </a:t>
            </a:r>
            <a:r>
              <a:rPr lang="en-US" sz="4400" b="0" dirty="0">
                <a:solidFill>
                  <a:srgbClr val="0000FF"/>
                </a:solidFill>
                <a:latin typeface="Consolas" panose="020B0609020204030204" pitchFamily="49" charset="0"/>
              </a:rPr>
              <a:t>char</a:t>
            </a:r>
            <a:r>
              <a:rPr lang="en-US" sz="4400" b="0" dirty="0">
                <a:solidFill>
                  <a:prstClr val="black"/>
                </a:solidFill>
                <a:latin typeface="Consolas" panose="020B0609020204030204" pitchFamily="49" charset="0"/>
              </a:rPr>
              <a:t> new1 = (</a:t>
            </a:r>
            <a:r>
              <a:rPr lang="en-US" sz="4400" b="0" dirty="0">
                <a:solidFill>
                  <a:srgbClr val="0000FF"/>
                </a:solidFill>
                <a:latin typeface="Consolas" panose="020B0609020204030204" pitchFamily="49" charset="0"/>
              </a:rPr>
              <a:t>char</a:t>
            </a:r>
            <a:r>
              <a:rPr lang="en-US" sz="4400" b="0" dirty="0">
                <a:solidFill>
                  <a:prstClr val="black"/>
                </a:solidFill>
                <a:latin typeface="Consolas" panose="020B0609020204030204" pitchFamily="49" charset="0"/>
              </a:rPr>
              <a:t>)(</a:t>
            </a:r>
            <a:r>
              <a:rPr lang="en-US" sz="4400" b="0" dirty="0" err="1">
                <a:solidFill>
                  <a:prstClr val="black"/>
                </a:solidFill>
                <a:latin typeface="Consolas" panose="020B0609020204030204" pitchFamily="49" charset="0"/>
              </a:rPr>
              <a:t>i</a:t>
            </a:r>
            <a:r>
              <a:rPr lang="en-US" sz="4400" b="0" dirty="0">
                <a:solidFill>
                  <a:prstClr val="black"/>
                </a:solidFill>
                <a:latin typeface="Consolas" panose="020B0609020204030204" pitchFamily="49" charset="0"/>
              </a:rPr>
              <a:t> + 1);</a:t>
            </a:r>
          </a:p>
          <a:p>
            <a:pPr algn="l"/>
            <a:r>
              <a:rPr lang="en-US" sz="4400" b="0" dirty="0">
                <a:solidFill>
                  <a:prstClr val="black"/>
                </a:solidFill>
                <a:latin typeface="Consolas" panose="020B0609020204030204" pitchFamily="49" charset="0"/>
              </a:rPr>
              <a:t>            greetingText = greetingText.Replace(old1, new1);</a:t>
            </a:r>
          </a:p>
          <a:p>
            <a:pPr algn="l"/>
            <a:r>
              <a:rPr lang="en-US" sz="4400" b="0" dirty="0">
                <a:solidFill>
                  <a:prstClr val="black"/>
                </a:solidFill>
                <a:latin typeface="Consolas" panose="020B0609020204030204" pitchFamily="49" charset="0"/>
              </a:rPr>
              <a:t>        }</a:t>
            </a:r>
          </a:p>
          <a:p>
            <a:pPr algn="l"/>
            <a:r>
              <a:rPr lang="nn-NO" sz="4400" b="0" dirty="0">
                <a:solidFill>
                  <a:prstClr val="black"/>
                </a:solidFill>
                <a:latin typeface="Consolas" panose="020B0609020204030204" pitchFamily="49" charset="0"/>
              </a:rPr>
              <a:t>        </a:t>
            </a:r>
            <a:endParaRPr lang="nn-NO" sz="4400" b="0" dirty="0" smtClean="0">
              <a:solidFill>
                <a:prstClr val="black"/>
              </a:solidFill>
              <a:latin typeface="Consolas" panose="020B0609020204030204" pitchFamily="49" charset="0"/>
            </a:endParaRPr>
          </a:p>
          <a:p>
            <a:pPr algn="l"/>
            <a:r>
              <a:rPr lang="nn-NO" sz="4400" b="0" dirty="0">
                <a:solidFill>
                  <a:prstClr val="black"/>
                </a:solidFill>
                <a:latin typeface="Consolas" panose="020B0609020204030204" pitchFamily="49" charset="0"/>
              </a:rPr>
              <a:t>	</a:t>
            </a:r>
            <a:r>
              <a:rPr lang="nn-NO" sz="4400" b="0" dirty="0" smtClean="0">
                <a:solidFill>
                  <a:prstClr val="black"/>
                </a:solidFill>
                <a:latin typeface="Consolas" panose="020B0609020204030204" pitchFamily="49" charset="0"/>
              </a:rPr>
              <a:t>		</a:t>
            </a:r>
            <a:r>
              <a:rPr lang="nn-NO" sz="4400" b="0" dirty="0" smtClean="0">
                <a:solidFill>
                  <a:srgbClr val="0000FF"/>
                </a:solidFill>
                <a:latin typeface="Consolas" panose="020B0609020204030204" pitchFamily="49" charset="0"/>
              </a:rPr>
              <a:t>for</a:t>
            </a:r>
            <a:r>
              <a:rPr lang="nn-NO" sz="4400" b="0" dirty="0" smtClean="0">
                <a:solidFill>
                  <a:prstClr val="black"/>
                </a:solidFill>
                <a:latin typeface="Consolas" panose="020B0609020204030204" pitchFamily="49" charset="0"/>
              </a:rPr>
              <a:t>(</a:t>
            </a:r>
            <a:r>
              <a:rPr lang="nn-NO" sz="4400" b="0" dirty="0" smtClean="0">
                <a:solidFill>
                  <a:srgbClr val="0000FF"/>
                </a:solidFill>
                <a:latin typeface="Consolas" panose="020B0609020204030204" pitchFamily="49" charset="0"/>
              </a:rPr>
              <a:t>int</a:t>
            </a:r>
            <a:r>
              <a:rPr lang="nn-NO" sz="4400" b="0" dirty="0" smtClean="0">
                <a:solidFill>
                  <a:prstClr val="black"/>
                </a:solidFill>
                <a:latin typeface="Consolas" panose="020B0609020204030204" pitchFamily="49" charset="0"/>
              </a:rPr>
              <a:t> </a:t>
            </a:r>
            <a:r>
              <a:rPr lang="nn-NO" sz="4400" b="0" dirty="0">
                <a:solidFill>
                  <a:prstClr val="black"/>
                </a:solidFill>
                <a:latin typeface="Consolas" panose="020B0609020204030204" pitchFamily="49" charset="0"/>
              </a:rPr>
              <a:t>i = (</a:t>
            </a:r>
            <a:r>
              <a:rPr lang="nn-NO" sz="4400" b="0" dirty="0">
                <a:solidFill>
                  <a:srgbClr val="0000FF"/>
                </a:solidFill>
                <a:latin typeface="Consolas" panose="020B0609020204030204" pitchFamily="49" charset="0"/>
              </a:rPr>
              <a:t>int</a:t>
            </a:r>
            <a:r>
              <a:rPr lang="nn-NO" sz="4400" b="0" dirty="0">
                <a:solidFill>
                  <a:prstClr val="black"/>
                </a:solidFill>
                <a:latin typeface="Consolas" panose="020B0609020204030204" pitchFamily="49" charset="0"/>
              </a:rPr>
              <a:t>)</a:t>
            </a:r>
            <a:r>
              <a:rPr lang="nn-NO" sz="4400" b="0" dirty="0">
                <a:solidFill>
                  <a:srgbClr val="A31515"/>
                </a:solidFill>
                <a:latin typeface="Consolas" panose="020B0609020204030204" pitchFamily="49" charset="0"/>
              </a:rPr>
              <a:t>'Z'</a:t>
            </a:r>
            <a:r>
              <a:rPr lang="nn-NO" sz="4400" b="0" dirty="0">
                <a:solidFill>
                  <a:prstClr val="black"/>
                </a:solidFill>
                <a:latin typeface="Consolas" panose="020B0609020204030204" pitchFamily="49" charset="0"/>
              </a:rPr>
              <a:t>; i&gt;=(</a:t>
            </a:r>
            <a:r>
              <a:rPr lang="nn-NO" sz="4400" b="0" dirty="0">
                <a:solidFill>
                  <a:srgbClr val="0000FF"/>
                </a:solidFill>
                <a:latin typeface="Consolas" panose="020B0609020204030204" pitchFamily="49" charset="0"/>
              </a:rPr>
              <a:t>int</a:t>
            </a:r>
            <a:r>
              <a:rPr lang="nn-NO" sz="4400" b="0" dirty="0">
                <a:solidFill>
                  <a:prstClr val="black"/>
                </a:solidFill>
                <a:latin typeface="Consolas" panose="020B0609020204030204" pitchFamily="49" charset="0"/>
              </a:rPr>
              <a:t>)</a:t>
            </a:r>
            <a:r>
              <a:rPr lang="nn-NO" sz="4400" b="0" dirty="0">
                <a:solidFill>
                  <a:srgbClr val="A31515"/>
                </a:solidFill>
                <a:latin typeface="Consolas" panose="020B0609020204030204" pitchFamily="49" charset="0"/>
              </a:rPr>
              <a:t>'A'</a:t>
            </a:r>
            <a:r>
              <a:rPr lang="nn-NO" sz="4400" b="0" dirty="0">
                <a:solidFill>
                  <a:prstClr val="black"/>
                </a:solidFill>
                <a:latin typeface="Consolas" panose="020B0609020204030204" pitchFamily="49" charset="0"/>
              </a:rPr>
              <a:t> ; i--)</a:t>
            </a:r>
          </a:p>
          <a:p>
            <a:pPr algn="l"/>
            <a:r>
              <a:rPr lang="en-US" sz="4400" b="0" dirty="0">
                <a:solidFill>
                  <a:prstClr val="black"/>
                </a:solidFill>
                <a:latin typeface="Consolas" panose="020B0609020204030204" pitchFamily="49" charset="0"/>
              </a:rPr>
              <a:t>        {</a:t>
            </a:r>
          </a:p>
          <a:p>
            <a:pPr algn="l"/>
            <a:r>
              <a:rPr lang="en-US" sz="4400" b="0" dirty="0">
                <a:solidFill>
                  <a:prstClr val="black"/>
                </a:solidFill>
                <a:latin typeface="Consolas" panose="020B0609020204030204" pitchFamily="49" charset="0"/>
              </a:rPr>
              <a:t>            </a:t>
            </a:r>
            <a:r>
              <a:rPr lang="en-US" sz="4400" b="0" dirty="0">
                <a:solidFill>
                  <a:srgbClr val="0000FF"/>
                </a:solidFill>
                <a:latin typeface="Consolas" panose="020B0609020204030204" pitchFamily="49" charset="0"/>
              </a:rPr>
              <a:t>char</a:t>
            </a:r>
            <a:r>
              <a:rPr lang="en-US" sz="4400" b="0" dirty="0">
                <a:solidFill>
                  <a:prstClr val="black"/>
                </a:solidFill>
                <a:latin typeface="Consolas" panose="020B0609020204030204" pitchFamily="49" charset="0"/>
              </a:rPr>
              <a:t> old1 = (</a:t>
            </a:r>
            <a:r>
              <a:rPr lang="en-US" sz="4400" b="0" dirty="0">
                <a:solidFill>
                  <a:srgbClr val="0000FF"/>
                </a:solidFill>
                <a:latin typeface="Consolas" panose="020B0609020204030204" pitchFamily="49" charset="0"/>
              </a:rPr>
              <a:t>char</a:t>
            </a:r>
            <a:r>
              <a:rPr lang="en-US" sz="4400" b="0" dirty="0">
                <a:solidFill>
                  <a:prstClr val="black"/>
                </a:solidFill>
                <a:latin typeface="Consolas" panose="020B0609020204030204" pitchFamily="49" charset="0"/>
              </a:rPr>
              <a:t>)</a:t>
            </a:r>
            <a:r>
              <a:rPr lang="en-US" sz="4400" b="0" dirty="0" err="1">
                <a:solidFill>
                  <a:prstClr val="black"/>
                </a:solidFill>
                <a:latin typeface="Consolas" panose="020B0609020204030204" pitchFamily="49" charset="0"/>
              </a:rPr>
              <a:t>i</a:t>
            </a:r>
            <a:r>
              <a:rPr lang="en-US" sz="4400" b="0" dirty="0">
                <a:solidFill>
                  <a:prstClr val="black"/>
                </a:solidFill>
                <a:latin typeface="Consolas" panose="020B0609020204030204" pitchFamily="49" charset="0"/>
              </a:rPr>
              <a:t>;</a:t>
            </a:r>
          </a:p>
          <a:p>
            <a:pPr algn="l"/>
            <a:r>
              <a:rPr lang="en-US" sz="4400" b="0" dirty="0">
                <a:solidFill>
                  <a:prstClr val="black"/>
                </a:solidFill>
                <a:latin typeface="Consolas" panose="020B0609020204030204" pitchFamily="49" charset="0"/>
              </a:rPr>
              <a:t>            </a:t>
            </a:r>
            <a:r>
              <a:rPr lang="en-US" sz="4400" b="0" dirty="0">
                <a:solidFill>
                  <a:srgbClr val="0000FF"/>
                </a:solidFill>
                <a:latin typeface="Consolas" panose="020B0609020204030204" pitchFamily="49" charset="0"/>
              </a:rPr>
              <a:t>char</a:t>
            </a:r>
            <a:r>
              <a:rPr lang="en-US" sz="4400" b="0" dirty="0">
                <a:solidFill>
                  <a:prstClr val="black"/>
                </a:solidFill>
                <a:latin typeface="Consolas" panose="020B0609020204030204" pitchFamily="49" charset="0"/>
              </a:rPr>
              <a:t> new1 = (</a:t>
            </a:r>
            <a:r>
              <a:rPr lang="en-US" sz="4400" b="0" dirty="0">
                <a:solidFill>
                  <a:srgbClr val="0000FF"/>
                </a:solidFill>
                <a:latin typeface="Consolas" panose="020B0609020204030204" pitchFamily="49" charset="0"/>
              </a:rPr>
              <a:t>char</a:t>
            </a:r>
            <a:r>
              <a:rPr lang="en-US" sz="4400" b="0" dirty="0">
                <a:solidFill>
                  <a:prstClr val="black"/>
                </a:solidFill>
                <a:latin typeface="Consolas" panose="020B0609020204030204" pitchFamily="49" charset="0"/>
              </a:rPr>
              <a:t>)(i+1);</a:t>
            </a:r>
          </a:p>
          <a:p>
            <a:pPr algn="l"/>
            <a:r>
              <a:rPr lang="en-US" sz="4400" b="0" dirty="0">
                <a:solidFill>
                  <a:prstClr val="black"/>
                </a:solidFill>
                <a:latin typeface="Consolas" panose="020B0609020204030204" pitchFamily="49" charset="0"/>
              </a:rPr>
              <a:t>            greetingText = greetingText.Replace(old1, new1);</a:t>
            </a:r>
          </a:p>
          <a:p>
            <a:pPr algn="l"/>
            <a:r>
              <a:rPr lang="en-US" sz="4400" b="0" dirty="0">
                <a:solidFill>
                  <a:prstClr val="black"/>
                </a:solidFill>
                <a:latin typeface="Consolas" panose="020B0609020204030204" pitchFamily="49" charset="0"/>
              </a:rPr>
              <a:t>        }</a:t>
            </a:r>
          </a:p>
          <a:p>
            <a:pPr algn="l"/>
            <a:r>
              <a:rPr lang="en-US" sz="4400" b="0" dirty="0">
                <a:solidFill>
                  <a:prstClr val="black"/>
                </a:solidFill>
                <a:latin typeface="Consolas" panose="020B0609020204030204" pitchFamily="49" charset="0"/>
              </a:rPr>
              <a:t>        </a:t>
            </a:r>
            <a:r>
              <a:rPr lang="en-US" sz="4400" b="0" dirty="0">
                <a:solidFill>
                  <a:srgbClr val="2B91AF"/>
                </a:solidFill>
                <a:latin typeface="Consolas" panose="020B0609020204030204" pitchFamily="49" charset="0"/>
              </a:rPr>
              <a:t>Console</a:t>
            </a:r>
            <a:r>
              <a:rPr lang="en-US" sz="4400" b="0" dirty="0">
                <a:solidFill>
                  <a:prstClr val="black"/>
                </a:solidFill>
                <a:latin typeface="Consolas" panose="020B0609020204030204" pitchFamily="49" charset="0"/>
              </a:rPr>
              <a:t>.WriteLine(</a:t>
            </a:r>
            <a:r>
              <a:rPr lang="en-US" sz="4400" b="0" dirty="0">
                <a:solidFill>
                  <a:srgbClr val="A31515"/>
                </a:solidFill>
                <a:latin typeface="Consolas" panose="020B0609020204030204" pitchFamily="49" charset="0"/>
              </a:rPr>
              <a:t>"Encoded:\n"</a:t>
            </a:r>
            <a:r>
              <a:rPr lang="en-US" sz="4400" b="0" dirty="0">
                <a:solidFill>
                  <a:prstClr val="black"/>
                </a:solidFill>
                <a:latin typeface="Consolas" panose="020B0609020204030204" pitchFamily="49" charset="0"/>
              </a:rPr>
              <a:t> + greetingText);</a:t>
            </a:r>
            <a:endParaRPr lang="en-US" sz="4400" b="0" dirty="0">
              <a:latin typeface="Consolas" panose="020B0609020204030204" pitchFamily="49" charset="0"/>
            </a:endParaRPr>
          </a:p>
        </p:txBody>
      </p:sp>
    </p:spTree>
    <p:extLst>
      <p:ext uri="{BB962C8B-B14F-4D97-AF65-F5344CB8AC3E}">
        <p14:creationId xmlns:p14="http://schemas.microsoft.com/office/powerpoint/2010/main" val="2250733489"/>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366041" y="6047202"/>
            <a:ext cx="1163138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a:solidFill>
                  <a:schemeClr val="tx2"/>
                </a:solidFill>
              </a:rPr>
              <a:t>Exception </a:t>
            </a:r>
            <a:r>
              <a:rPr lang="en-US" sz="9600" dirty="0" smtClean="0">
                <a:solidFill>
                  <a:schemeClr val="tx2"/>
                </a:solidFill>
              </a:rPr>
              <a:t>Handling</a:t>
            </a:r>
            <a:endParaRPr lang="en-US" sz="9600" dirty="0">
              <a:solidFill>
                <a:schemeClr val="tx2"/>
              </a:solidFill>
            </a:endParaRPr>
          </a:p>
        </p:txBody>
      </p:sp>
      <p:sp>
        <p:nvSpPr>
          <p:cNvPr id="2" name="Rectangle 1"/>
          <p:cNvSpPr/>
          <p:nvPr/>
        </p:nvSpPr>
        <p:spPr>
          <a:xfrm>
            <a:off x="3510681" y="1042306"/>
            <a:ext cx="14496276" cy="1200329"/>
          </a:xfrm>
          <a:prstGeom prst="rect">
            <a:avLst/>
          </a:prstGeom>
        </p:spPr>
        <p:txBody>
          <a:bodyPr wrap="none">
            <a:spAutoFit/>
          </a:bodyPr>
          <a:lstStyle/>
          <a:p>
            <a:pPr algn="l"/>
            <a:r>
              <a:rPr lang="en-US" sz="7200" dirty="0">
                <a:latin typeface="+mn-lt"/>
                <a:cs typeface="Courier New" panose="02070309020205020404" pitchFamily="49" charset="0"/>
              </a:rPr>
              <a:t>What is an </a:t>
            </a:r>
            <a:r>
              <a:rPr lang="en-US" sz="7200" dirty="0" smtClean="0">
                <a:latin typeface="+mn-lt"/>
                <a:cs typeface="Courier New" panose="02070309020205020404" pitchFamily="49" charset="0"/>
              </a:rPr>
              <a:t>Exception Handling? </a:t>
            </a:r>
            <a:endParaRPr lang="en-US" sz="7200" dirty="0">
              <a:latin typeface="+mn-lt"/>
              <a:cs typeface="Courier New" panose="02070309020205020404" pitchFamily="49" charset="0"/>
            </a:endParaRPr>
          </a:p>
        </p:txBody>
      </p:sp>
      <p:sp>
        <p:nvSpPr>
          <p:cNvPr id="3" name="Rectangle 2"/>
          <p:cNvSpPr/>
          <p:nvPr/>
        </p:nvSpPr>
        <p:spPr>
          <a:xfrm>
            <a:off x="3737653" y="3163824"/>
            <a:ext cx="19805422" cy="1338828"/>
          </a:xfrm>
          <a:prstGeom prst="rect">
            <a:avLst/>
          </a:prstGeom>
        </p:spPr>
        <p:txBody>
          <a:bodyPr wrap="none">
            <a:spAutoFit/>
          </a:bodyPr>
          <a:lstStyle/>
          <a:p>
            <a:pPr algn="l" hangingPunct="1">
              <a:lnSpc>
                <a:spcPct val="150000"/>
              </a:lnSpc>
              <a:spcBef>
                <a:spcPts val="700"/>
              </a:spcBef>
              <a:buClr>
                <a:srgbClr val="DA1F28"/>
              </a:buClr>
              <a:buSzPct val="60000"/>
              <a:defRPr/>
            </a:pPr>
            <a:r>
              <a:rPr lang="en-US" sz="5400" b="0" dirty="0" smtClean="0">
                <a:solidFill>
                  <a:schemeClr val="tx1">
                    <a:lumMod val="50000"/>
                  </a:schemeClr>
                </a:solidFill>
              </a:rPr>
              <a:t>It is </a:t>
            </a:r>
            <a:r>
              <a:rPr lang="en-US" sz="5400" b="0" dirty="0">
                <a:solidFill>
                  <a:schemeClr val="tx1">
                    <a:lumMod val="50000"/>
                  </a:schemeClr>
                </a:solidFill>
              </a:rPr>
              <a:t>a mechanism in .NET to </a:t>
            </a:r>
            <a:r>
              <a:rPr lang="en-US" sz="5400" dirty="0">
                <a:solidFill>
                  <a:schemeClr val="tx1">
                    <a:lumMod val="50000"/>
                  </a:schemeClr>
                </a:solidFill>
              </a:rPr>
              <a:t>detect and handle</a:t>
            </a:r>
            <a:r>
              <a:rPr lang="en-US" sz="5400" b="0" dirty="0">
                <a:solidFill>
                  <a:schemeClr val="tx1">
                    <a:lumMod val="50000"/>
                  </a:schemeClr>
                </a:solidFill>
              </a:rPr>
              <a:t> run time </a:t>
            </a:r>
            <a:r>
              <a:rPr lang="en-US" sz="5400" b="0" dirty="0" smtClean="0">
                <a:solidFill>
                  <a:schemeClr val="tx1">
                    <a:lumMod val="50000"/>
                  </a:schemeClr>
                </a:solidFill>
              </a:rPr>
              <a:t>errors.</a:t>
            </a:r>
            <a:endParaRPr lang="en-US" sz="5400" b="0" dirty="0">
              <a:solidFill>
                <a:schemeClr val="tx1">
                  <a:lumMod val="50000"/>
                </a:schemeClr>
              </a:solidFill>
            </a:endParaRPr>
          </a:p>
        </p:txBody>
      </p:sp>
      <p:sp>
        <p:nvSpPr>
          <p:cNvPr id="9" name="Rectangle 8"/>
          <p:cNvSpPr/>
          <p:nvPr/>
        </p:nvSpPr>
        <p:spPr>
          <a:xfrm>
            <a:off x="8675732" y="6338767"/>
            <a:ext cx="9687267" cy="1184876"/>
          </a:xfrm>
          <a:prstGeom prst="rect">
            <a:avLst/>
          </a:prstGeom>
        </p:spPr>
        <p:txBody>
          <a:bodyPr wrap="none">
            <a:spAutoFit/>
          </a:bodyPr>
          <a:lstStyle/>
          <a:p>
            <a:pPr algn="l" hangingPunct="1">
              <a:lnSpc>
                <a:spcPct val="150000"/>
              </a:lnSpc>
              <a:spcBef>
                <a:spcPts val="700"/>
              </a:spcBef>
              <a:buClr>
                <a:srgbClr val="DA1F28"/>
              </a:buClr>
              <a:buSzPct val="60000"/>
              <a:defRPr/>
            </a:pPr>
            <a:r>
              <a:rPr lang="en-US" sz="5400" i="1" dirty="0" smtClean="0">
                <a:solidFill>
                  <a:schemeClr val="tx1">
                    <a:lumMod val="50000"/>
                  </a:schemeClr>
                </a:solidFill>
              </a:rPr>
              <a:t>Types of Exception Handling</a:t>
            </a:r>
            <a:endParaRPr lang="en-US" sz="5400" i="1" dirty="0">
              <a:solidFill>
                <a:schemeClr val="tx1">
                  <a:lumMod val="50000"/>
                </a:schemeClr>
              </a:solidFill>
            </a:endParaRPr>
          </a:p>
        </p:txBody>
      </p:sp>
      <p:sp>
        <p:nvSpPr>
          <p:cNvPr id="5" name="Rectangle 4"/>
          <p:cNvSpPr/>
          <p:nvPr/>
        </p:nvSpPr>
        <p:spPr>
          <a:xfrm>
            <a:off x="4380746" y="9268198"/>
            <a:ext cx="6620629" cy="1754326"/>
          </a:xfrm>
          <a:prstGeom prst="rect">
            <a:avLst/>
          </a:prstGeom>
        </p:spPr>
        <p:txBody>
          <a:bodyPr wrap="square">
            <a:spAutoFit/>
          </a:bodyPr>
          <a:lstStyle/>
          <a:p>
            <a:r>
              <a:rPr lang="en-US" sz="5400" b="0" dirty="0" smtClean="0"/>
              <a:t>Structured Exception Handling</a:t>
            </a:r>
            <a:endParaRPr lang="en-US" sz="5400" b="0" dirty="0"/>
          </a:p>
        </p:txBody>
      </p:sp>
      <p:sp>
        <p:nvSpPr>
          <p:cNvPr id="12" name="Rectangle 11"/>
          <p:cNvSpPr/>
          <p:nvPr/>
        </p:nvSpPr>
        <p:spPr>
          <a:xfrm>
            <a:off x="15283518" y="9268198"/>
            <a:ext cx="6620629" cy="1754326"/>
          </a:xfrm>
          <a:prstGeom prst="rect">
            <a:avLst/>
          </a:prstGeom>
        </p:spPr>
        <p:txBody>
          <a:bodyPr wrap="square">
            <a:spAutoFit/>
          </a:bodyPr>
          <a:lstStyle/>
          <a:p>
            <a:r>
              <a:rPr lang="en-US" sz="5400" b="0" dirty="0" smtClean="0"/>
              <a:t>Unstructured Exception Handling</a:t>
            </a:r>
            <a:endParaRPr lang="en-US" sz="5400" b="0" dirty="0"/>
          </a:p>
        </p:txBody>
      </p:sp>
      <p:cxnSp>
        <p:nvCxnSpPr>
          <p:cNvPr id="7" name="Straight Connector 6"/>
          <p:cNvCxnSpPr/>
          <p:nvPr/>
        </p:nvCxnSpPr>
        <p:spPr>
          <a:xfrm>
            <a:off x="8790032" y="7943850"/>
            <a:ext cx="9331225"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a:off x="9674942" y="7943850"/>
            <a:ext cx="0" cy="1324348"/>
          </a:xfrm>
          <a:prstGeom prst="straightConnector1">
            <a:avLst/>
          </a:prstGeom>
          <a:noFill/>
          <a:ln w="44450" cap="flat">
            <a:solidFill>
              <a:schemeClr val="accent1"/>
            </a:solidFill>
            <a:prstDash val="solid"/>
            <a:miter lim="400000"/>
            <a:tailEnd type="triangle" w="lg" len="lg"/>
          </a:ln>
          <a:effectLst/>
          <a:sp3d/>
        </p:spPr>
        <p:style>
          <a:lnRef idx="0">
            <a:scrgbClr r="0" g="0" b="0"/>
          </a:lnRef>
          <a:fillRef idx="0">
            <a:scrgbClr r="0" g="0" b="0"/>
          </a:fillRef>
          <a:effectRef idx="0">
            <a:scrgbClr r="0" g="0" b="0"/>
          </a:effectRef>
          <a:fontRef idx="none"/>
        </p:style>
      </p:cxnSp>
      <p:cxnSp>
        <p:nvCxnSpPr>
          <p:cNvPr id="22" name="Straight Arrow Connector 21"/>
          <p:cNvCxnSpPr/>
          <p:nvPr/>
        </p:nvCxnSpPr>
        <p:spPr>
          <a:xfrm>
            <a:off x="17201536" y="7943850"/>
            <a:ext cx="0" cy="1324348"/>
          </a:xfrm>
          <a:prstGeom prst="straightConnector1">
            <a:avLst/>
          </a:prstGeom>
          <a:noFill/>
          <a:ln w="44450" cap="flat">
            <a:solidFill>
              <a:schemeClr val="accent1"/>
            </a:solidFill>
            <a:prstDash val="solid"/>
            <a:miter lim="400000"/>
            <a:tailEnd type="triangle" w="lg" len="lg"/>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836635718"/>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00210" y="6047202"/>
            <a:ext cx="369973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String</a:t>
            </a:r>
            <a:endParaRPr lang="en-US" sz="9600" dirty="0">
              <a:solidFill>
                <a:schemeClr val="tx2"/>
              </a:solidFill>
            </a:endParaRPr>
          </a:p>
        </p:txBody>
      </p:sp>
      <p:sp>
        <p:nvSpPr>
          <p:cNvPr id="6" name="Rectangle 5"/>
          <p:cNvSpPr/>
          <p:nvPr/>
        </p:nvSpPr>
        <p:spPr>
          <a:xfrm>
            <a:off x="3510681" y="1042306"/>
            <a:ext cx="14547572" cy="1200329"/>
          </a:xfrm>
          <a:prstGeom prst="rect">
            <a:avLst/>
          </a:prstGeom>
        </p:spPr>
        <p:txBody>
          <a:bodyPr wrap="none">
            <a:spAutoFit/>
          </a:bodyPr>
          <a:lstStyle/>
          <a:p>
            <a:pPr algn="l"/>
            <a:r>
              <a:rPr lang="en-US" sz="7200" dirty="0" err="1"/>
              <a:t>System.Text.StringBuilder</a:t>
            </a:r>
            <a:r>
              <a:rPr lang="en-US" sz="7200" dirty="0"/>
              <a:t> </a:t>
            </a:r>
            <a:r>
              <a:rPr lang="en-US" sz="7200" dirty="0" smtClean="0"/>
              <a:t>class</a:t>
            </a:r>
            <a:endParaRPr lang="en-US" sz="7200" dirty="0">
              <a:latin typeface="+mn-lt"/>
              <a:cs typeface="Courier New" panose="02070309020205020404" pitchFamily="49" charset="0"/>
            </a:endParaRP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 name="Rectangle 1"/>
          <p:cNvSpPr/>
          <p:nvPr/>
        </p:nvSpPr>
        <p:spPr>
          <a:xfrm>
            <a:off x="3376209" y="2847249"/>
            <a:ext cx="21151227" cy="2308324"/>
          </a:xfrm>
          <a:prstGeom prst="rect">
            <a:avLst/>
          </a:prstGeom>
        </p:spPr>
        <p:txBody>
          <a:bodyPr wrap="square">
            <a:spAutoFit/>
          </a:bodyPr>
          <a:lstStyle/>
          <a:p>
            <a:pPr algn="l"/>
            <a:r>
              <a:rPr lang="en-US" sz="4800" b="0" dirty="0">
                <a:latin typeface="Calibri" panose="020F0502020204030204" pitchFamily="34" charset="0"/>
                <a:cs typeface="Calibri" panose="020F0502020204030204" pitchFamily="34" charset="0"/>
              </a:rPr>
              <a:t>The StringBuilder class has two main </a:t>
            </a:r>
            <a:r>
              <a:rPr lang="en-US" sz="4800" b="0" dirty="0" smtClean="0">
                <a:latin typeface="Calibri" panose="020F0502020204030204" pitchFamily="34" charset="0"/>
                <a:cs typeface="Calibri" panose="020F0502020204030204" pitchFamily="34" charset="0"/>
              </a:rPr>
              <a:t>properties:</a:t>
            </a:r>
          </a:p>
          <a:p>
            <a:pPr algn="l"/>
            <a:r>
              <a:rPr lang="en-US" sz="4800" b="0" dirty="0">
                <a:solidFill>
                  <a:prstClr val="black"/>
                </a:solidFill>
                <a:latin typeface="Calibri" panose="020F0502020204030204" pitchFamily="34" charset="0"/>
                <a:cs typeface="Calibri" panose="020F0502020204030204" pitchFamily="34" charset="0"/>
              </a:rPr>
              <a:t>	</a:t>
            </a:r>
            <a:r>
              <a:rPr lang="en-US" sz="4800" dirty="0">
                <a:latin typeface="Calibri" panose="020F0502020204030204" pitchFamily="34" charset="0"/>
                <a:cs typeface="Calibri" panose="020F0502020204030204" pitchFamily="34" charset="0"/>
              </a:rPr>
              <a:t>Length</a:t>
            </a:r>
            <a:r>
              <a:rPr lang="en-US" sz="4800" dirty="0" smtClean="0">
                <a:latin typeface="Calibri" panose="020F0502020204030204" pitchFamily="34" charset="0"/>
                <a:cs typeface="Calibri" panose="020F0502020204030204" pitchFamily="34" charset="0"/>
              </a:rPr>
              <a:t>,</a:t>
            </a:r>
          </a:p>
          <a:p>
            <a:pPr algn="l"/>
            <a:r>
              <a:rPr lang="en-US" sz="4800" dirty="0" smtClean="0">
                <a:latin typeface="Calibri" panose="020F0502020204030204" pitchFamily="34" charset="0"/>
                <a:cs typeface="Calibri" panose="020F0502020204030204" pitchFamily="34" charset="0"/>
              </a:rPr>
              <a:t>	Capacity</a:t>
            </a:r>
            <a:endParaRPr lang="en-US" sz="4800" dirty="0">
              <a:solidFill>
                <a:prstClr val="black"/>
              </a:solidFill>
              <a:latin typeface="Calibri" panose="020F0502020204030204" pitchFamily="34" charset="0"/>
              <a:cs typeface="Calibri" panose="020F0502020204030204" pitchFamily="34" charset="0"/>
            </a:endParaRPr>
          </a:p>
        </p:txBody>
      </p:sp>
      <p:sp>
        <p:nvSpPr>
          <p:cNvPr id="3" name="Rectangle 2"/>
          <p:cNvSpPr/>
          <p:nvPr/>
        </p:nvSpPr>
        <p:spPr>
          <a:xfrm>
            <a:off x="3510679" y="5826949"/>
            <a:ext cx="20873321" cy="3416320"/>
          </a:xfrm>
          <a:prstGeom prst="rect">
            <a:avLst/>
          </a:prstGeom>
        </p:spPr>
        <p:txBody>
          <a:bodyPr wrap="square">
            <a:spAutoFit/>
          </a:bodyPr>
          <a:lstStyle/>
          <a:p>
            <a:pPr algn="l"/>
            <a:r>
              <a:rPr lang="en-US" sz="5400" b="0" dirty="0">
                <a:latin typeface="Calibri" panose="020F0502020204030204" pitchFamily="34" charset="0"/>
                <a:cs typeface="Calibri" panose="020F0502020204030204" pitchFamily="34" charset="0"/>
              </a:rPr>
              <a:t>Any modifications to the string take place </a:t>
            </a:r>
            <a:r>
              <a:rPr lang="en-US" sz="5400" b="0" dirty="0">
                <a:solidFill>
                  <a:schemeClr val="accent1">
                    <a:lumMod val="50000"/>
                  </a:schemeClr>
                </a:solidFill>
                <a:latin typeface="Calibri" panose="020F0502020204030204" pitchFamily="34" charset="0"/>
                <a:cs typeface="Calibri" panose="020F0502020204030204" pitchFamily="34" charset="0"/>
              </a:rPr>
              <a:t>within the block of memory assigned</a:t>
            </a:r>
            <a:r>
              <a:rPr lang="en-US" sz="5400" dirty="0">
                <a:latin typeface="Calibri" panose="020F0502020204030204" pitchFamily="34" charset="0"/>
                <a:cs typeface="Calibri" panose="020F0502020204030204" pitchFamily="34" charset="0"/>
              </a:rPr>
              <a:t> </a:t>
            </a:r>
            <a:r>
              <a:rPr lang="en-US" sz="5400" b="0" dirty="0">
                <a:latin typeface="Calibri" panose="020F0502020204030204" pitchFamily="34" charset="0"/>
                <a:cs typeface="Calibri" panose="020F0502020204030204" pitchFamily="34" charset="0"/>
              </a:rPr>
              <a:t>to the </a:t>
            </a:r>
            <a:r>
              <a:rPr lang="en-US" sz="5400" b="0" dirty="0" smtClean="0">
                <a:latin typeface="Calibri" panose="020F0502020204030204" pitchFamily="34" charset="0"/>
                <a:cs typeface="Calibri" panose="020F0502020204030204" pitchFamily="34" charset="0"/>
              </a:rPr>
              <a:t>StringBuilder instance.</a:t>
            </a:r>
          </a:p>
          <a:p>
            <a:pPr algn="l"/>
            <a:r>
              <a:rPr lang="en-US" sz="5400" b="0" dirty="0" smtClean="0">
                <a:latin typeface="Calibri" panose="020F0502020204030204" pitchFamily="34" charset="0"/>
                <a:cs typeface="Calibri" panose="020F0502020204030204" pitchFamily="34" charset="0"/>
              </a:rPr>
              <a:t>which </a:t>
            </a:r>
            <a:r>
              <a:rPr lang="en-US" sz="5400" b="0" dirty="0">
                <a:latin typeface="Calibri" panose="020F0502020204030204" pitchFamily="34" charset="0"/>
                <a:cs typeface="Calibri" panose="020F0502020204030204" pitchFamily="34" charset="0"/>
              </a:rPr>
              <a:t>makes appending substrings and replacing individual characters within strings very efficient.</a:t>
            </a:r>
            <a:endParaRPr lang="en-US" sz="5400" dirty="0">
              <a:latin typeface="Calibri" panose="020F0502020204030204" pitchFamily="34" charset="0"/>
              <a:cs typeface="Calibri" panose="020F0502020204030204" pitchFamily="34" charset="0"/>
            </a:endParaRPr>
          </a:p>
        </p:txBody>
      </p:sp>
      <p:sp>
        <p:nvSpPr>
          <p:cNvPr id="4" name="Rectangle 3"/>
          <p:cNvSpPr/>
          <p:nvPr/>
        </p:nvSpPr>
        <p:spPr>
          <a:xfrm>
            <a:off x="3510678" y="9914645"/>
            <a:ext cx="20873321" cy="1754326"/>
          </a:xfrm>
          <a:prstGeom prst="rect">
            <a:avLst/>
          </a:prstGeom>
        </p:spPr>
        <p:txBody>
          <a:bodyPr wrap="square">
            <a:spAutoFit/>
          </a:bodyPr>
          <a:lstStyle/>
          <a:p>
            <a:pPr algn="l"/>
            <a:r>
              <a:rPr lang="en-US" sz="5400" b="0" dirty="0" smtClean="0">
                <a:solidFill>
                  <a:srgbClr val="2B91AF"/>
                </a:solidFill>
                <a:latin typeface="Consolas" panose="020B0609020204030204" pitchFamily="49" charset="0"/>
              </a:rPr>
              <a:t>StringBuilder</a:t>
            </a:r>
            <a:r>
              <a:rPr lang="en-US" sz="5400" b="0" dirty="0" smtClean="0">
                <a:solidFill>
                  <a:prstClr val="black"/>
                </a:solidFill>
                <a:latin typeface="Consolas" panose="020B0609020204030204" pitchFamily="49" charset="0"/>
              </a:rPr>
              <a:t> </a:t>
            </a:r>
            <a:r>
              <a:rPr lang="en-US" sz="5400" b="0" dirty="0">
                <a:solidFill>
                  <a:prstClr val="black"/>
                </a:solidFill>
                <a:latin typeface="Consolas" panose="020B0609020204030204" pitchFamily="49" charset="0"/>
              </a:rPr>
              <a:t>greetingBuilder =</a:t>
            </a:r>
          </a:p>
          <a:p>
            <a:pPr algn="l"/>
            <a:r>
              <a:rPr lang="en-US" sz="5400" b="0" dirty="0">
                <a:solidFill>
                  <a:srgbClr val="0000FF"/>
                </a:solidFill>
                <a:latin typeface="Consolas" panose="020B0609020204030204" pitchFamily="49" charset="0"/>
              </a:rPr>
              <a:t>new</a:t>
            </a:r>
            <a:r>
              <a:rPr lang="en-US" sz="5400" b="0" dirty="0">
                <a:solidFill>
                  <a:prstClr val="black"/>
                </a:solidFill>
                <a:latin typeface="Consolas" panose="020B0609020204030204" pitchFamily="49" charset="0"/>
              </a:rPr>
              <a:t> </a:t>
            </a:r>
            <a:r>
              <a:rPr lang="en-US" sz="5400" b="0" dirty="0">
                <a:solidFill>
                  <a:srgbClr val="2B91AF"/>
                </a:solidFill>
                <a:latin typeface="Consolas" panose="020B0609020204030204" pitchFamily="49" charset="0"/>
              </a:rPr>
              <a:t>StringBuilder</a:t>
            </a:r>
            <a:r>
              <a:rPr lang="en-US" sz="5400" b="0" dirty="0">
                <a:solidFill>
                  <a:prstClr val="black"/>
                </a:solidFill>
                <a:latin typeface="Consolas" panose="020B0609020204030204" pitchFamily="49" charset="0"/>
              </a:rPr>
              <a:t>(“Hello Students”, 150);</a:t>
            </a:r>
            <a:endParaRPr lang="en-US" sz="5000" b="0" dirty="0">
              <a:latin typeface="Consolas" panose="020B0609020204030204" pitchFamily="49" charset="0"/>
            </a:endParaRPr>
          </a:p>
        </p:txBody>
      </p:sp>
    </p:spTree>
    <p:extLst>
      <p:ext uri="{BB962C8B-B14F-4D97-AF65-F5344CB8AC3E}">
        <p14:creationId xmlns:p14="http://schemas.microsoft.com/office/powerpoint/2010/main" val="2748598290"/>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00210" y="6047202"/>
            <a:ext cx="3699730"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String</a:t>
            </a:r>
            <a:endParaRPr lang="en-US" sz="9600" dirty="0">
              <a:solidFill>
                <a:schemeClr val="tx2"/>
              </a:solidFill>
            </a:endParaRPr>
          </a:p>
        </p:txBody>
      </p:sp>
      <p:sp>
        <p:nvSpPr>
          <p:cNvPr id="6" name="Rectangle 5"/>
          <p:cNvSpPr/>
          <p:nvPr/>
        </p:nvSpPr>
        <p:spPr>
          <a:xfrm>
            <a:off x="3510681" y="1042306"/>
            <a:ext cx="14547572" cy="1200329"/>
          </a:xfrm>
          <a:prstGeom prst="rect">
            <a:avLst/>
          </a:prstGeom>
        </p:spPr>
        <p:txBody>
          <a:bodyPr wrap="none">
            <a:spAutoFit/>
          </a:bodyPr>
          <a:lstStyle/>
          <a:p>
            <a:pPr algn="l"/>
            <a:r>
              <a:rPr lang="en-US" sz="7200" dirty="0" err="1"/>
              <a:t>System.Text.StringBuilder</a:t>
            </a:r>
            <a:r>
              <a:rPr lang="en-US" sz="7200" dirty="0"/>
              <a:t> </a:t>
            </a:r>
            <a:r>
              <a:rPr lang="en-US" sz="7200" dirty="0" smtClean="0"/>
              <a:t>class</a:t>
            </a:r>
            <a:endParaRPr lang="en-US" sz="7200" dirty="0">
              <a:latin typeface="+mn-lt"/>
              <a:cs typeface="Courier New" panose="02070309020205020404" pitchFamily="49" charset="0"/>
            </a:endParaRP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p:nvPr/>
        </p:nvSpPr>
        <p:spPr>
          <a:xfrm>
            <a:off x="1386046" y="2506418"/>
            <a:ext cx="22486968" cy="10556736"/>
          </a:xfrm>
          <a:prstGeom prst="rect">
            <a:avLst/>
          </a:prstGeom>
        </p:spPr>
        <p:txBody>
          <a:bodyPr wrap="square">
            <a:spAutoFit/>
          </a:bodyPr>
          <a:lstStyle/>
          <a:p>
            <a:pPr algn="l"/>
            <a:r>
              <a:rPr lang="en-US" sz="4000" b="0" dirty="0" smtClean="0">
                <a:solidFill>
                  <a:srgbClr val="0000FF"/>
                </a:solidFill>
                <a:latin typeface="Consolas" panose="020B0609020204030204" pitchFamily="49" charset="0"/>
              </a:rPr>
              <a:t>		  string</a:t>
            </a:r>
            <a:r>
              <a:rPr lang="en-US" sz="4000" b="0" dirty="0" smtClean="0">
                <a:solidFill>
                  <a:prstClr val="black"/>
                </a:solidFill>
                <a:latin typeface="Consolas" panose="020B0609020204030204" pitchFamily="49" charset="0"/>
              </a:rPr>
              <a:t> </a:t>
            </a:r>
            <a:r>
              <a:rPr lang="en-US" sz="4000" b="0" dirty="0">
                <a:solidFill>
                  <a:prstClr val="black"/>
                </a:solidFill>
                <a:latin typeface="Consolas" panose="020B0609020204030204" pitchFamily="49" charset="0"/>
              </a:rPr>
              <a:t>greetingText = </a:t>
            </a:r>
            <a:r>
              <a:rPr lang="en-US" sz="4000" b="0" dirty="0">
                <a:solidFill>
                  <a:srgbClr val="A31515"/>
                </a:solidFill>
                <a:latin typeface="Consolas" panose="020B0609020204030204" pitchFamily="49" charset="0"/>
              </a:rPr>
              <a:t>"Hello, How Are You?"</a:t>
            </a:r>
            <a:r>
              <a:rPr lang="en-US" sz="4000" b="0" dirty="0">
                <a:solidFill>
                  <a:prstClr val="black"/>
                </a:solidFill>
                <a:latin typeface="Consolas" panose="020B0609020204030204" pitchFamily="49" charset="0"/>
              </a:rPr>
              <a:t>;</a:t>
            </a:r>
          </a:p>
          <a:p>
            <a:pPr algn="l"/>
            <a:r>
              <a:rPr lang="en-US" sz="4000" b="0" dirty="0">
                <a:solidFill>
                  <a:prstClr val="black"/>
                </a:solidFill>
                <a:latin typeface="Consolas" panose="020B0609020204030204" pitchFamily="49" charset="0"/>
              </a:rPr>
              <a:t>        </a:t>
            </a:r>
            <a:r>
              <a:rPr lang="en-US" sz="4000" b="0" dirty="0">
                <a:solidFill>
                  <a:srgbClr val="2B91AF"/>
                </a:solidFill>
                <a:latin typeface="Consolas" panose="020B0609020204030204" pitchFamily="49" charset="0"/>
              </a:rPr>
              <a:t>StringBuilder</a:t>
            </a:r>
            <a:r>
              <a:rPr lang="en-US" sz="4000" b="0" dirty="0">
                <a:solidFill>
                  <a:prstClr val="black"/>
                </a:solidFill>
                <a:latin typeface="Consolas" panose="020B0609020204030204" pitchFamily="49" charset="0"/>
              </a:rPr>
              <a:t> greetingBuilder = </a:t>
            </a:r>
            <a:r>
              <a:rPr lang="en-US" sz="4000" b="0" dirty="0">
                <a:solidFill>
                  <a:srgbClr val="0000FF"/>
                </a:solidFill>
                <a:latin typeface="Consolas" panose="020B0609020204030204" pitchFamily="49" charset="0"/>
              </a:rPr>
              <a:t>new</a:t>
            </a:r>
            <a:r>
              <a:rPr lang="en-US" sz="4000" b="0" dirty="0">
                <a:solidFill>
                  <a:prstClr val="black"/>
                </a:solidFill>
                <a:latin typeface="Consolas" panose="020B0609020204030204" pitchFamily="49" charset="0"/>
              </a:rPr>
              <a:t> </a:t>
            </a:r>
            <a:r>
              <a:rPr lang="en-US" sz="4000" b="0" dirty="0" smtClean="0">
                <a:solidFill>
                  <a:srgbClr val="2B91AF"/>
                </a:solidFill>
                <a:latin typeface="Consolas" panose="020B0609020204030204" pitchFamily="49" charset="0"/>
              </a:rPr>
              <a:t>StringBuilder</a:t>
            </a:r>
            <a:r>
              <a:rPr lang="en-US" sz="4000" b="0" dirty="0" smtClean="0">
                <a:solidFill>
                  <a:prstClr val="black"/>
                </a:solidFill>
                <a:latin typeface="Consolas" panose="020B0609020204030204" pitchFamily="49" charset="0"/>
              </a:rPr>
              <a:t>(greetingText,150);  </a:t>
            </a:r>
            <a:endParaRPr lang="en-US" sz="4000" b="0" dirty="0">
              <a:solidFill>
                <a:prstClr val="black"/>
              </a:solidFill>
              <a:latin typeface="Consolas" panose="020B0609020204030204" pitchFamily="49" charset="0"/>
            </a:endParaRPr>
          </a:p>
          <a:p>
            <a:pPr algn="l"/>
            <a:r>
              <a:rPr lang="nn-NO" sz="4000" b="0" dirty="0">
                <a:solidFill>
                  <a:prstClr val="black"/>
                </a:solidFill>
                <a:latin typeface="Consolas" panose="020B0609020204030204" pitchFamily="49" charset="0"/>
              </a:rPr>
              <a:t>        </a:t>
            </a:r>
            <a:r>
              <a:rPr lang="nn-NO" sz="4000" b="0" dirty="0">
                <a:solidFill>
                  <a:srgbClr val="0000FF"/>
                </a:solidFill>
                <a:latin typeface="Consolas" panose="020B0609020204030204" pitchFamily="49" charset="0"/>
              </a:rPr>
              <a:t>for</a:t>
            </a:r>
            <a:r>
              <a:rPr lang="nn-NO" sz="4000" b="0" dirty="0">
                <a:solidFill>
                  <a:prstClr val="black"/>
                </a:solidFill>
                <a:latin typeface="Consolas" panose="020B0609020204030204" pitchFamily="49" charset="0"/>
              </a:rPr>
              <a:t> (</a:t>
            </a:r>
            <a:r>
              <a:rPr lang="nn-NO" sz="4000" b="0" dirty="0">
                <a:solidFill>
                  <a:srgbClr val="0000FF"/>
                </a:solidFill>
                <a:latin typeface="Consolas" panose="020B0609020204030204" pitchFamily="49" charset="0"/>
              </a:rPr>
              <a:t>int</a:t>
            </a:r>
            <a:r>
              <a:rPr lang="nn-NO" sz="4000" b="0" dirty="0">
                <a:solidFill>
                  <a:prstClr val="black"/>
                </a:solidFill>
                <a:latin typeface="Consolas" panose="020B0609020204030204" pitchFamily="49" charset="0"/>
              </a:rPr>
              <a:t> i = (</a:t>
            </a:r>
            <a:r>
              <a:rPr lang="nn-NO" sz="4000" b="0" dirty="0">
                <a:solidFill>
                  <a:srgbClr val="0000FF"/>
                </a:solidFill>
                <a:latin typeface="Consolas" panose="020B0609020204030204" pitchFamily="49" charset="0"/>
              </a:rPr>
              <a:t>int</a:t>
            </a:r>
            <a:r>
              <a:rPr lang="nn-NO" sz="4000" b="0" dirty="0">
                <a:solidFill>
                  <a:prstClr val="black"/>
                </a:solidFill>
                <a:latin typeface="Consolas" panose="020B0609020204030204" pitchFamily="49" charset="0"/>
              </a:rPr>
              <a:t>)</a:t>
            </a:r>
            <a:r>
              <a:rPr lang="nn-NO" sz="4000" b="0" dirty="0">
                <a:solidFill>
                  <a:srgbClr val="A31515"/>
                </a:solidFill>
                <a:latin typeface="Consolas" panose="020B0609020204030204" pitchFamily="49" charset="0"/>
              </a:rPr>
              <a:t>'z'</a:t>
            </a:r>
            <a:r>
              <a:rPr lang="nn-NO" sz="4000" b="0" dirty="0">
                <a:solidFill>
                  <a:prstClr val="black"/>
                </a:solidFill>
                <a:latin typeface="Consolas" panose="020B0609020204030204" pitchFamily="49" charset="0"/>
              </a:rPr>
              <a:t>; i &gt;= (</a:t>
            </a:r>
            <a:r>
              <a:rPr lang="nn-NO" sz="4000" b="0" dirty="0">
                <a:solidFill>
                  <a:srgbClr val="0000FF"/>
                </a:solidFill>
                <a:latin typeface="Consolas" panose="020B0609020204030204" pitchFamily="49" charset="0"/>
              </a:rPr>
              <a:t>int</a:t>
            </a:r>
            <a:r>
              <a:rPr lang="nn-NO" sz="4000" b="0" dirty="0">
                <a:solidFill>
                  <a:prstClr val="black"/>
                </a:solidFill>
                <a:latin typeface="Consolas" panose="020B0609020204030204" pitchFamily="49" charset="0"/>
              </a:rPr>
              <a:t>)</a:t>
            </a:r>
            <a:r>
              <a:rPr lang="nn-NO" sz="4000" b="0" dirty="0">
                <a:solidFill>
                  <a:srgbClr val="A31515"/>
                </a:solidFill>
                <a:latin typeface="Consolas" panose="020B0609020204030204" pitchFamily="49" charset="0"/>
              </a:rPr>
              <a:t>'a'</a:t>
            </a:r>
            <a:r>
              <a:rPr lang="nn-NO" sz="4000" b="0" dirty="0">
                <a:solidFill>
                  <a:prstClr val="black"/>
                </a:solidFill>
                <a:latin typeface="Consolas" panose="020B0609020204030204" pitchFamily="49" charset="0"/>
              </a:rPr>
              <a:t>; i--)</a:t>
            </a:r>
          </a:p>
          <a:p>
            <a:pPr algn="l"/>
            <a:r>
              <a:rPr lang="en-US" sz="4000" b="0" dirty="0">
                <a:solidFill>
                  <a:prstClr val="black"/>
                </a:solidFill>
                <a:latin typeface="Consolas" panose="020B0609020204030204" pitchFamily="49" charset="0"/>
              </a:rPr>
              <a:t>        {</a:t>
            </a:r>
          </a:p>
          <a:p>
            <a:pPr algn="l"/>
            <a:r>
              <a:rPr lang="en-US" sz="4000" b="0" dirty="0">
                <a:solidFill>
                  <a:prstClr val="black"/>
                </a:solidFill>
                <a:latin typeface="Consolas" panose="020B0609020204030204" pitchFamily="49" charset="0"/>
              </a:rPr>
              <a:t>            </a:t>
            </a:r>
            <a:r>
              <a:rPr lang="en-US" sz="4000" b="0" dirty="0">
                <a:solidFill>
                  <a:srgbClr val="0000FF"/>
                </a:solidFill>
                <a:latin typeface="Consolas" panose="020B0609020204030204" pitchFamily="49" charset="0"/>
              </a:rPr>
              <a:t>char</a:t>
            </a:r>
            <a:r>
              <a:rPr lang="en-US" sz="4000" b="0" dirty="0">
                <a:solidFill>
                  <a:prstClr val="black"/>
                </a:solidFill>
                <a:latin typeface="Consolas" panose="020B0609020204030204" pitchFamily="49" charset="0"/>
              </a:rPr>
              <a:t> old1 = (</a:t>
            </a:r>
            <a:r>
              <a:rPr lang="en-US" sz="4000" b="0" dirty="0">
                <a:solidFill>
                  <a:srgbClr val="0000FF"/>
                </a:solidFill>
                <a:latin typeface="Consolas" panose="020B0609020204030204" pitchFamily="49" charset="0"/>
              </a:rPr>
              <a:t>char</a:t>
            </a:r>
            <a:r>
              <a:rPr lang="en-US" sz="4000" b="0" dirty="0">
                <a:solidFill>
                  <a:prstClr val="black"/>
                </a:solidFill>
                <a:latin typeface="Consolas" panose="020B0609020204030204" pitchFamily="49" charset="0"/>
              </a:rPr>
              <a:t>)</a:t>
            </a:r>
            <a:r>
              <a:rPr lang="en-US" sz="4000" b="0" dirty="0" err="1">
                <a:solidFill>
                  <a:prstClr val="black"/>
                </a:solidFill>
                <a:latin typeface="Consolas" panose="020B0609020204030204" pitchFamily="49" charset="0"/>
              </a:rPr>
              <a:t>i</a:t>
            </a:r>
            <a:r>
              <a:rPr lang="en-US" sz="4000" b="0" dirty="0">
                <a:solidFill>
                  <a:prstClr val="black"/>
                </a:solidFill>
                <a:latin typeface="Consolas" panose="020B0609020204030204" pitchFamily="49" charset="0"/>
              </a:rPr>
              <a:t>;</a:t>
            </a:r>
          </a:p>
          <a:p>
            <a:pPr algn="l"/>
            <a:r>
              <a:rPr lang="en-US" sz="4000" b="0" dirty="0">
                <a:solidFill>
                  <a:prstClr val="black"/>
                </a:solidFill>
                <a:latin typeface="Consolas" panose="020B0609020204030204" pitchFamily="49" charset="0"/>
              </a:rPr>
              <a:t>            </a:t>
            </a:r>
            <a:r>
              <a:rPr lang="en-US" sz="4000" b="0" dirty="0">
                <a:solidFill>
                  <a:srgbClr val="0000FF"/>
                </a:solidFill>
                <a:latin typeface="Consolas" panose="020B0609020204030204" pitchFamily="49" charset="0"/>
              </a:rPr>
              <a:t>char</a:t>
            </a:r>
            <a:r>
              <a:rPr lang="en-US" sz="4000" b="0" dirty="0">
                <a:solidFill>
                  <a:prstClr val="black"/>
                </a:solidFill>
                <a:latin typeface="Consolas" panose="020B0609020204030204" pitchFamily="49" charset="0"/>
              </a:rPr>
              <a:t> new1 = (</a:t>
            </a:r>
            <a:r>
              <a:rPr lang="en-US" sz="4000" b="0" dirty="0">
                <a:solidFill>
                  <a:srgbClr val="0000FF"/>
                </a:solidFill>
                <a:latin typeface="Consolas" panose="020B0609020204030204" pitchFamily="49" charset="0"/>
              </a:rPr>
              <a:t>char</a:t>
            </a:r>
            <a:r>
              <a:rPr lang="en-US" sz="4000" b="0" dirty="0">
                <a:solidFill>
                  <a:prstClr val="black"/>
                </a:solidFill>
                <a:latin typeface="Consolas" panose="020B0609020204030204" pitchFamily="49" charset="0"/>
              </a:rPr>
              <a:t>)(</a:t>
            </a:r>
            <a:r>
              <a:rPr lang="en-US" sz="4000" b="0" dirty="0" err="1">
                <a:solidFill>
                  <a:prstClr val="black"/>
                </a:solidFill>
                <a:latin typeface="Consolas" panose="020B0609020204030204" pitchFamily="49" charset="0"/>
              </a:rPr>
              <a:t>i</a:t>
            </a:r>
            <a:r>
              <a:rPr lang="en-US" sz="4000" b="0" dirty="0">
                <a:solidFill>
                  <a:prstClr val="black"/>
                </a:solidFill>
                <a:latin typeface="Consolas" panose="020B0609020204030204" pitchFamily="49" charset="0"/>
              </a:rPr>
              <a:t> + 1);</a:t>
            </a:r>
          </a:p>
          <a:p>
            <a:pPr algn="l"/>
            <a:r>
              <a:rPr lang="en-US" sz="4000" b="0" dirty="0">
                <a:solidFill>
                  <a:prstClr val="black"/>
                </a:solidFill>
                <a:latin typeface="Consolas" panose="020B0609020204030204" pitchFamily="49" charset="0"/>
              </a:rPr>
              <a:t>            greetingBuilder = </a:t>
            </a:r>
            <a:r>
              <a:rPr lang="en-US" sz="4000" b="0" dirty="0" err="1">
                <a:solidFill>
                  <a:prstClr val="black"/>
                </a:solidFill>
                <a:latin typeface="Consolas" panose="020B0609020204030204" pitchFamily="49" charset="0"/>
              </a:rPr>
              <a:t>greetingBuilder.Replace</a:t>
            </a:r>
            <a:r>
              <a:rPr lang="en-US" sz="4000" b="0" dirty="0">
                <a:solidFill>
                  <a:prstClr val="black"/>
                </a:solidFill>
                <a:latin typeface="Consolas" panose="020B0609020204030204" pitchFamily="49" charset="0"/>
              </a:rPr>
              <a:t>(old1, new1);</a:t>
            </a:r>
          </a:p>
          <a:p>
            <a:pPr algn="l"/>
            <a:r>
              <a:rPr lang="en-US" sz="4000" b="0" dirty="0">
                <a:solidFill>
                  <a:prstClr val="black"/>
                </a:solidFill>
                <a:latin typeface="Consolas" panose="020B0609020204030204" pitchFamily="49" charset="0"/>
              </a:rPr>
              <a:t>        }</a:t>
            </a:r>
          </a:p>
          <a:p>
            <a:pPr algn="l"/>
            <a:r>
              <a:rPr lang="nn-NO" sz="4000" b="0" dirty="0">
                <a:solidFill>
                  <a:prstClr val="black"/>
                </a:solidFill>
                <a:latin typeface="Consolas" panose="020B0609020204030204" pitchFamily="49" charset="0"/>
              </a:rPr>
              <a:t>        </a:t>
            </a:r>
            <a:r>
              <a:rPr lang="nn-NO" sz="4000" b="0" dirty="0">
                <a:solidFill>
                  <a:srgbClr val="0000FF"/>
                </a:solidFill>
                <a:latin typeface="Consolas" panose="020B0609020204030204" pitchFamily="49" charset="0"/>
              </a:rPr>
              <a:t>for</a:t>
            </a:r>
            <a:r>
              <a:rPr lang="nn-NO" sz="4000" b="0" dirty="0">
                <a:solidFill>
                  <a:prstClr val="black"/>
                </a:solidFill>
                <a:latin typeface="Consolas" panose="020B0609020204030204" pitchFamily="49" charset="0"/>
              </a:rPr>
              <a:t> (</a:t>
            </a:r>
            <a:r>
              <a:rPr lang="nn-NO" sz="4000" b="0" dirty="0">
                <a:solidFill>
                  <a:srgbClr val="0000FF"/>
                </a:solidFill>
                <a:latin typeface="Consolas" panose="020B0609020204030204" pitchFamily="49" charset="0"/>
              </a:rPr>
              <a:t>int</a:t>
            </a:r>
            <a:r>
              <a:rPr lang="nn-NO" sz="4000" b="0" dirty="0">
                <a:solidFill>
                  <a:prstClr val="black"/>
                </a:solidFill>
                <a:latin typeface="Consolas" panose="020B0609020204030204" pitchFamily="49" charset="0"/>
              </a:rPr>
              <a:t> i = (</a:t>
            </a:r>
            <a:r>
              <a:rPr lang="nn-NO" sz="4000" b="0" dirty="0">
                <a:solidFill>
                  <a:srgbClr val="0000FF"/>
                </a:solidFill>
                <a:latin typeface="Consolas" panose="020B0609020204030204" pitchFamily="49" charset="0"/>
              </a:rPr>
              <a:t>int</a:t>
            </a:r>
            <a:r>
              <a:rPr lang="nn-NO" sz="4000" b="0" dirty="0">
                <a:solidFill>
                  <a:prstClr val="black"/>
                </a:solidFill>
                <a:latin typeface="Consolas" panose="020B0609020204030204" pitchFamily="49" charset="0"/>
              </a:rPr>
              <a:t>)</a:t>
            </a:r>
            <a:r>
              <a:rPr lang="nn-NO" sz="4000" b="0" dirty="0">
                <a:solidFill>
                  <a:srgbClr val="A31515"/>
                </a:solidFill>
                <a:latin typeface="Consolas" panose="020B0609020204030204" pitchFamily="49" charset="0"/>
              </a:rPr>
              <a:t>'Z'</a:t>
            </a:r>
            <a:r>
              <a:rPr lang="nn-NO" sz="4000" b="0" dirty="0">
                <a:solidFill>
                  <a:prstClr val="black"/>
                </a:solidFill>
                <a:latin typeface="Consolas" panose="020B0609020204030204" pitchFamily="49" charset="0"/>
              </a:rPr>
              <a:t>; i &gt;= (</a:t>
            </a:r>
            <a:r>
              <a:rPr lang="nn-NO" sz="4000" b="0" dirty="0">
                <a:solidFill>
                  <a:srgbClr val="0000FF"/>
                </a:solidFill>
                <a:latin typeface="Consolas" panose="020B0609020204030204" pitchFamily="49" charset="0"/>
              </a:rPr>
              <a:t>int</a:t>
            </a:r>
            <a:r>
              <a:rPr lang="nn-NO" sz="4000" b="0" dirty="0">
                <a:solidFill>
                  <a:prstClr val="black"/>
                </a:solidFill>
                <a:latin typeface="Consolas" panose="020B0609020204030204" pitchFamily="49" charset="0"/>
              </a:rPr>
              <a:t>)</a:t>
            </a:r>
            <a:r>
              <a:rPr lang="nn-NO" sz="4000" b="0" dirty="0">
                <a:solidFill>
                  <a:srgbClr val="A31515"/>
                </a:solidFill>
                <a:latin typeface="Consolas" panose="020B0609020204030204" pitchFamily="49" charset="0"/>
              </a:rPr>
              <a:t>'A'</a:t>
            </a:r>
            <a:r>
              <a:rPr lang="nn-NO" sz="4000" b="0" dirty="0">
                <a:solidFill>
                  <a:prstClr val="black"/>
                </a:solidFill>
                <a:latin typeface="Consolas" panose="020B0609020204030204" pitchFamily="49" charset="0"/>
              </a:rPr>
              <a:t>; i--)</a:t>
            </a:r>
          </a:p>
          <a:p>
            <a:pPr algn="l"/>
            <a:r>
              <a:rPr lang="en-US" sz="4000" b="0" dirty="0">
                <a:solidFill>
                  <a:prstClr val="black"/>
                </a:solidFill>
                <a:latin typeface="Consolas" panose="020B0609020204030204" pitchFamily="49" charset="0"/>
              </a:rPr>
              <a:t>        {</a:t>
            </a:r>
          </a:p>
          <a:p>
            <a:pPr algn="l"/>
            <a:r>
              <a:rPr lang="en-US" sz="4000" b="0" dirty="0">
                <a:solidFill>
                  <a:prstClr val="black"/>
                </a:solidFill>
                <a:latin typeface="Consolas" panose="020B0609020204030204" pitchFamily="49" charset="0"/>
              </a:rPr>
              <a:t>            </a:t>
            </a:r>
            <a:r>
              <a:rPr lang="en-US" sz="4000" b="0" dirty="0">
                <a:solidFill>
                  <a:srgbClr val="0000FF"/>
                </a:solidFill>
                <a:latin typeface="Consolas" panose="020B0609020204030204" pitchFamily="49" charset="0"/>
              </a:rPr>
              <a:t>char</a:t>
            </a:r>
            <a:r>
              <a:rPr lang="en-US" sz="4000" b="0" dirty="0">
                <a:solidFill>
                  <a:prstClr val="black"/>
                </a:solidFill>
                <a:latin typeface="Consolas" panose="020B0609020204030204" pitchFamily="49" charset="0"/>
              </a:rPr>
              <a:t> old1 = (</a:t>
            </a:r>
            <a:r>
              <a:rPr lang="en-US" sz="4000" b="0" dirty="0">
                <a:solidFill>
                  <a:srgbClr val="0000FF"/>
                </a:solidFill>
                <a:latin typeface="Consolas" panose="020B0609020204030204" pitchFamily="49" charset="0"/>
              </a:rPr>
              <a:t>char</a:t>
            </a:r>
            <a:r>
              <a:rPr lang="en-US" sz="4000" b="0" dirty="0">
                <a:solidFill>
                  <a:prstClr val="black"/>
                </a:solidFill>
                <a:latin typeface="Consolas" panose="020B0609020204030204" pitchFamily="49" charset="0"/>
              </a:rPr>
              <a:t>)</a:t>
            </a:r>
            <a:r>
              <a:rPr lang="en-US" sz="4000" b="0" dirty="0" err="1">
                <a:solidFill>
                  <a:prstClr val="black"/>
                </a:solidFill>
                <a:latin typeface="Consolas" panose="020B0609020204030204" pitchFamily="49" charset="0"/>
              </a:rPr>
              <a:t>i</a:t>
            </a:r>
            <a:r>
              <a:rPr lang="en-US" sz="4000" b="0" dirty="0">
                <a:solidFill>
                  <a:prstClr val="black"/>
                </a:solidFill>
                <a:latin typeface="Consolas" panose="020B0609020204030204" pitchFamily="49" charset="0"/>
              </a:rPr>
              <a:t>;</a:t>
            </a:r>
          </a:p>
          <a:p>
            <a:pPr algn="l"/>
            <a:r>
              <a:rPr lang="en-US" sz="4000" b="0" dirty="0">
                <a:solidFill>
                  <a:prstClr val="black"/>
                </a:solidFill>
                <a:latin typeface="Consolas" panose="020B0609020204030204" pitchFamily="49" charset="0"/>
              </a:rPr>
              <a:t>            </a:t>
            </a:r>
            <a:r>
              <a:rPr lang="en-US" sz="4000" b="0" dirty="0">
                <a:solidFill>
                  <a:srgbClr val="0000FF"/>
                </a:solidFill>
                <a:latin typeface="Consolas" panose="020B0609020204030204" pitchFamily="49" charset="0"/>
              </a:rPr>
              <a:t>char</a:t>
            </a:r>
            <a:r>
              <a:rPr lang="en-US" sz="4000" b="0" dirty="0">
                <a:solidFill>
                  <a:prstClr val="black"/>
                </a:solidFill>
                <a:latin typeface="Consolas" panose="020B0609020204030204" pitchFamily="49" charset="0"/>
              </a:rPr>
              <a:t> new1 = (</a:t>
            </a:r>
            <a:r>
              <a:rPr lang="en-US" sz="4000" b="0" dirty="0">
                <a:solidFill>
                  <a:srgbClr val="0000FF"/>
                </a:solidFill>
                <a:latin typeface="Consolas" panose="020B0609020204030204" pitchFamily="49" charset="0"/>
              </a:rPr>
              <a:t>char</a:t>
            </a:r>
            <a:r>
              <a:rPr lang="en-US" sz="4000" b="0" dirty="0">
                <a:solidFill>
                  <a:prstClr val="black"/>
                </a:solidFill>
                <a:latin typeface="Consolas" panose="020B0609020204030204" pitchFamily="49" charset="0"/>
              </a:rPr>
              <a:t>)(</a:t>
            </a:r>
            <a:r>
              <a:rPr lang="en-US" sz="4000" b="0" dirty="0" err="1">
                <a:solidFill>
                  <a:prstClr val="black"/>
                </a:solidFill>
                <a:latin typeface="Consolas" panose="020B0609020204030204" pitchFamily="49" charset="0"/>
              </a:rPr>
              <a:t>i</a:t>
            </a:r>
            <a:r>
              <a:rPr lang="en-US" sz="4000" b="0" dirty="0">
                <a:solidFill>
                  <a:prstClr val="black"/>
                </a:solidFill>
                <a:latin typeface="Consolas" panose="020B0609020204030204" pitchFamily="49" charset="0"/>
              </a:rPr>
              <a:t> + 1);</a:t>
            </a:r>
          </a:p>
          <a:p>
            <a:pPr algn="l"/>
            <a:r>
              <a:rPr lang="en-US" sz="4000" b="0" dirty="0">
                <a:solidFill>
                  <a:prstClr val="black"/>
                </a:solidFill>
                <a:latin typeface="Consolas" panose="020B0609020204030204" pitchFamily="49" charset="0"/>
              </a:rPr>
              <a:t>            greetingBuilder = </a:t>
            </a:r>
            <a:r>
              <a:rPr lang="en-US" sz="4000" b="0" dirty="0" err="1">
                <a:solidFill>
                  <a:prstClr val="black"/>
                </a:solidFill>
                <a:latin typeface="Consolas" panose="020B0609020204030204" pitchFamily="49" charset="0"/>
              </a:rPr>
              <a:t>greetingBuilder.Replace</a:t>
            </a:r>
            <a:r>
              <a:rPr lang="en-US" sz="4000" b="0" dirty="0">
                <a:solidFill>
                  <a:prstClr val="black"/>
                </a:solidFill>
                <a:latin typeface="Consolas" panose="020B0609020204030204" pitchFamily="49" charset="0"/>
              </a:rPr>
              <a:t>(old1, new1);</a:t>
            </a:r>
          </a:p>
          <a:p>
            <a:pPr algn="l"/>
            <a:r>
              <a:rPr lang="en-US" sz="4000" b="0" dirty="0">
                <a:solidFill>
                  <a:prstClr val="black"/>
                </a:solidFill>
                <a:latin typeface="Consolas" panose="020B0609020204030204" pitchFamily="49" charset="0"/>
              </a:rPr>
              <a:t>        }</a:t>
            </a:r>
          </a:p>
          <a:p>
            <a:pPr marL="7099300" indent="-7099300" algn="l"/>
            <a:r>
              <a:rPr lang="en-US" sz="4000" b="0" dirty="0">
                <a:solidFill>
                  <a:prstClr val="black"/>
                </a:solidFill>
                <a:latin typeface="Consolas" panose="020B0609020204030204" pitchFamily="49" charset="0"/>
              </a:rPr>
              <a:t>        </a:t>
            </a:r>
            <a:r>
              <a:rPr lang="en-US" sz="4000" b="0" dirty="0">
                <a:solidFill>
                  <a:srgbClr val="2B91AF"/>
                </a:solidFill>
                <a:latin typeface="Consolas" panose="020B0609020204030204" pitchFamily="49" charset="0"/>
              </a:rPr>
              <a:t>Console</a:t>
            </a:r>
            <a:r>
              <a:rPr lang="en-US" sz="4000" b="0" dirty="0">
                <a:solidFill>
                  <a:prstClr val="black"/>
                </a:solidFill>
                <a:latin typeface="Consolas" panose="020B0609020204030204" pitchFamily="49" charset="0"/>
              </a:rPr>
              <a:t>.WriteLine(</a:t>
            </a:r>
            <a:r>
              <a:rPr lang="en-US" sz="4000" b="0" dirty="0">
                <a:solidFill>
                  <a:srgbClr val="A31515"/>
                </a:solidFill>
                <a:latin typeface="Consolas" panose="020B0609020204030204" pitchFamily="49" charset="0"/>
              </a:rPr>
              <a:t>"Encoded:\n"</a:t>
            </a:r>
            <a:r>
              <a:rPr lang="en-US" sz="4000" b="0" dirty="0">
                <a:solidFill>
                  <a:prstClr val="black"/>
                </a:solidFill>
                <a:latin typeface="Consolas" panose="020B0609020204030204" pitchFamily="49" charset="0"/>
              </a:rPr>
              <a:t> + </a:t>
            </a:r>
            <a:r>
              <a:rPr lang="en-US" sz="4000" b="0" dirty="0" err="1">
                <a:solidFill>
                  <a:prstClr val="black"/>
                </a:solidFill>
                <a:latin typeface="Consolas" panose="020B0609020204030204" pitchFamily="49" charset="0"/>
              </a:rPr>
              <a:t>greetingBuilder.ToString</a:t>
            </a:r>
            <a:r>
              <a:rPr lang="en-US" sz="4000" b="0" dirty="0">
                <a:solidFill>
                  <a:prstClr val="black"/>
                </a:solidFill>
                <a:latin typeface="Consolas" panose="020B0609020204030204" pitchFamily="49" charset="0"/>
              </a:rPr>
              <a:t>() +</a:t>
            </a:r>
            <a:r>
              <a:rPr lang="en-US" sz="4000" b="0" dirty="0">
                <a:solidFill>
                  <a:srgbClr val="A31515"/>
                </a:solidFill>
                <a:latin typeface="Consolas" panose="020B0609020204030204" pitchFamily="49" charset="0"/>
              </a:rPr>
              <a:t>" -- "</a:t>
            </a:r>
            <a:r>
              <a:rPr lang="en-US" sz="4000" b="0" dirty="0">
                <a:solidFill>
                  <a:prstClr val="black"/>
                </a:solidFill>
                <a:latin typeface="Consolas" panose="020B0609020204030204" pitchFamily="49" charset="0"/>
              </a:rPr>
              <a:t>+ </a:t>
            </a:r>
            <a:r>
              <a:rPr lang="en-US" sz="4000" b="0" dirty="0" err="1">
                <a:solidFill>
                  <a:prstClr val="black"/>
                </a:solidFill>
                <a:latin typeface="Consolas" panose="020B0609020204030204" pitchFamily="49" charset="0"/>
              </a:rPr>
              <a:t>greetingBuilder.Length</a:t>
            </a:r>
            <a:r>
              <a:rPr lang="en-US" sz="4000" b="0" dirty="0" smtClean="0">
                <a:solidFill>
                  <a:prstClr val="black"/>
                </a:solidFill>
                <a:latin typeface="Consolas" panose="020B0609020204030204" pitchFamily="49" charset="0"/>
              </a:rPr>
              <a:t>);</a:t>
            </a:r>
            <a:endParaRPr lang="en-US" sz="4000" b="0" dirty="0">
              <a:solidFill>
                <a:prstClr val="black"/>
              </a:solidFill>
              <a:latin typeface="Consolas" panose="020B0609020204030204" pitchFamily="49" charset="0"/>
            </a:endParaRPr>
          </a:p>
          <a:p>
            <a:pPr algn="l"/>
            <a:endParaRPr lang="en-US" sz="4000" b="0" dirty="0">
              <a:latin typeface="Consolas" panose="020B0609020204030204" pitchFamily="49" charset="0"/>
            </a:endParaRPr>
          </a:p>
        </p:txBody>
      </p:sp>
    </p:spTree>
    <p:extLst>
      <p:ext uri="{BB962C8B-B14F-4D97-AF65-F5344CB8AC3E}">
        <p14:creationId xmlns:p14="http://schemas.microsoft.com/office/powerpoint/2010/main" val="983086663"/>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9091" y="6047202"/>
            <a:ext cx="677749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Collections</a:t>
            </a:r>
            <a:endParaRPr lang="en-US" sz="9600" dirty="0">
              <a:solidFill>
                <a:schemeClr val="tx2"/>
              </a:solidFill>
            </a:endParaRP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 name="TextBox 1"/>
          <p:cNvSpPr txBox="1"/>
          <p:nvPr/>
        </p:nvSpPr>
        <p:spPr>
          <a:xfrm>
            <a:off x="3510677" y="2832540"/>
            <a:ext cx="20344401" cy="15292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nSpc>
                <a:spcPct val="150000"/>
              </a:lnSpc>
            </a:pPr>
            <a:r>
              <a:rPr kumimoji="0" lang="en-US" sz="6000" b="1" i="0" u="none" strike="noStrike" cap="none" spc="0" normalizeH="0" baseline="0" dirty="0" smtClean="0">
                <a:ln>
                  <a:noFill/>
                </a:ln>
                <a:solidFill>
                  <a:srgbClr val="000000"/>
                </a:solidFill>
                <a:effectLst/>
                <a:uFillTx/>
                <a:sym typeface="Helvetica Neue"/>
              </a:rPr>
              <a:t>Collection</a:t>
            </a:r>
            <a:endParaRPr kumimoji="0" lang="en-US" sz="6000" b="1" i="0" u="none" strike="noStrike" cap="none" spc="0" normalizeH="0" baseline="0" dirty="0">
              <a:ln>
                <a:noFill/>
              </a:ln>
              <a:solidFill>
                <a:srgbClr val="000000"/>
              </a:solidFill>
              <a:effectLst/>
              <a:uFillTx/>
              <a:sym typeface="Helvetica Neue"/>
            </a:endParaRPr>
          </a:p>
        </p:txBody>
      </p:sp>
      <p:sp>
        <p:nvSpPr>
          <p:cNvPr id="11" name="TextBox 10"/>
          <p:cNvSpPr txBox="1"/>
          <p:nvPr/>
        </p:nvSpPr>
        <p:spPr>
          <a:xfrm>
            <a:off x="4344390" y="6093367"/>
            <a:ext cx="4692034" cy="15292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nSpc>
                <a:spcPct val="150000"/>
              </a:lnSpc>
            </a:pPr>
            <a:r>
              <a:rPr kumimoji="0" lang="en-US" sz="6000" b="1" i="0" u="none" strike="noStrike" cap="none" spc="0" normalizeH="0" baseline="0" dirty="0" smtClean="0">
                <a:ln>
                  <a:noFill/>
                </a:ln>
                <a:solidFill>
                  <a:srgbClr val="000000"/>
                </a:solidFill>
                <a:effectLst/>
                <a:uFillTx/>
                <a:sym typeface="Helvetica Neue"/>
              </a:rPr>
              <a:t>Object</a:t>
            </a:r>
            <a:endParaRPr kumimoji="0" lang="en-US" sz="6000" b="1" i="0" u="none" strike="noStrike" cap="none" spc="0" normalizeH="0" baseline="0" dirty="0">
              <a:ln>
                <a:noFill/>
              </a:ln>
              <a:solidFill>
                <a:srgbClr val="000000"/>
              </a:solidFill>
              <a:effectLst/>
              <a:uFillTx/>
              <a:sym typeface="Helvetica Neue"/>
            </a:endParaRPr>
          </a:p>
        </p:txBody>
      </p:sp>
      <p:sp>
        <p:nvSpPr>
          <p:cNvPr id="12" name="TextBox 11"/>
          <p:cNvSpPr txBox="1"/>
          <p:nvPr/>
        </p:nvSpPr>
        <p:spPr>
          <a:xfrm>
            <a:off x="17050871" y="6093367"/>
            <a:ext cx="5907741" cy="23602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nSpc>
                <a:spcPct val="150000"/>
              </a:lnSpc>
            </a:pPr>
            <a:r>
              <a:rPr kumimoji="0" lang="en-US" sz="4800" b="1" i="0" u="none" strike="noStrike" cap="none" spc="0" normalizeH="0" baseline="0" dirty="0" smtClean="0">
                <a:ln>
                  <a:noFill/>
                </a:ln>
                <a:solidFill>
                  <a:srgbClr val="000000"/>
                </a:solidFill>
                <a:effectLst/>
                <a:uFillTx/>
                <a:sym typeface="Helvetica Neue"/>
              </a:rPr>
              <a:t>Generic Collection Classes</a:t>
            </a:r>
            <a:endParaRPr kumimoji="0" lang="en-US" sz="4800" b="1" i="0" u="none" strike="noStrike" cap="none" spc="0" normalizeH="0" baseline="0" dirty="0">
              <a:ln>
                <a:noFill/>
              </a:ln>
              <a:solidFill>
                <a:srgbClr val="000000"/>
              </a:solidFill>
              <a:effectLst/>
              <a:uFillTx/>
              <a:sym typeface="Helvetica Neue"/>
            </a:endParaRPr>
          </a:p>
        </p:txBody>
      </p:sp>
      <p:cxnSp>
        <p:nvCxnSpPr>
          <p:cNvPr id="4" name="Elbow Connector 3"/>
          <p:cNvCxnSpPr>
            <a:stCxn id="2" idx="2"/>
            <a:endCxn id="11" idx="0"/>
          </p:cNvCxnSpPr>
          <p:nvPr/>
        </p:nvCxnSpPr>
        <p:spPr>
          <a:xfrm rot="5400000">
            <a:off x="9320862" y="1731350"/>
            <a:ext cx="1731563" cy="6992471"/>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Elbow Connector 12"/>
          <p:cNvCxnSpPr>
            <a:stCxn id="2" idx="2"/>
            <a:endCxn id="12" idx="0"/>
          </p:cNvCxnSpPr>
          <p:nvPr/>
        </p:nvCxnSpPr>
        <p:spPr>
          <a:xfrm rot="16200000" flipH="1">
            <a:off x="15978029" y="2066653"/>
            <a:ext cx="1731563" cy="6321864"/>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6" name="TextBox 15"/>
          <p:cNvSpPr txBox="1"/>
          <p:nvPr/>
        </p:nvSpPr>
        <p:spPr>
          <a:xfrm>
            <a:off x="4459316" y="7570695"/>
            <a:ext cx="4692034"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nSpc>
                <a:spcPct val="150000"/>
              </a:lnSpc>
            </a:pPr>
            <a:r>
              <a:rPr kumimoji="0" lang="en-US" b="1" i="0" u="none" strike="noStrike" cap="none" spc="0" normalizeH="0" baseline="0" dirty="0" err="1" smtClean="0">
                <a:ln>
                  <a:noFill/>
                </a:ln>
                <a:solidFill>
                  <a:srgbClr val="000000"/>
                </a:solidFill>
                <a:effectLst/>
                <a:uFillTx/>
                <a:latin typeface="Consolas" panose="020B0609020204030204" pitchFamily="49" charset="0"/>
                <a:sym typeface="Helvetica Neue"/>
              </a:rPr>
              <a:t>System.Collections</a:t>
            </a:r>
            <a:endParaRPr kumimoji="0" lang="en-US" b="1" i="0" u="none" strike="noStrike" cap="none" spc="0" normalizeH="0" baseline="0" dirty="0">
              <a:ln>
                <a:noFill/>
              </a:ln>
              <a:solidFill>
                <a:srgbClr val="000000"/>
              </a:solidFill>
              <a:effectLst/>
              <a:uFillTx/>
              <a:latin typeface="Consolas" panose="020B0609020204030204" pitchFamily="49" charset="0"/>
              <a:sym typeface="Helvetica Neue"/>
            </a:endParaRPr>
          </a:p>
        </p:txBody>
      </p:sp>
      <p:sp>
        <p:nvSpPr>
          <p:cNvPr id="17" name="TextBox 16"/>
          <p:cNvSpPr txBox="1"/>
          <p:nvPr/>
        </p:nvSpPr>
        <p:spPr>
          <a:xfrm>
            <a:off x="16217153" y="8493318"/>
            <a:ext cx="7575176"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nSpc>
                <a:spcPct val="150000"/>
              </a:lnSpc>
            </a:pPr>
            <a:r>
              <a:rPr kumimoji="0" lang="en-US" b="1" i="0" u="none" strike="noStrike" cap="none" spc="0" normalizeH="0" baseline="0" dirty="0" err="1" smtClean="0">
                <a:ln>
                  <a:noFill/>
                </a:ln>
                <a:solidFill>
                  <a:srgbClr val="000000"/>
                </a:solidFill>
                <a:effectLst/>
                <a:uFillTx/>
                <a:latin typeface="Consolas" panose="020B0609020204030204" pitchFamily="49" charset="0"/>
                <a:sym typeface="Helvetica Neue"/>
              </a:rPr>
              <a:t>System.Collections.Generics</a:t>
            </a:r>
            <a:endParaRPr kumimoji="0" lang="en-US" b="1" i="0" u="none" strike="noStrike" cap="none" spc="0" normalizeH="0" baseline="0" dirty="0">
              <a:ln>
                <a:noFill/>
              </a:ln>
              <a:solidFill>
                <a:srgbClr val="000000"/>
              </a:solidFill>
              <a:effectLst/>
              <a:uFillTx/>
              <a:latin typeface="Consolas" panose="020B0609020204030204" pitchFamily="49" charset="0"/>
              <a:sym typeface="Helvetica Neue"/>
            </a:endParaRPr>
          </a:p>
        </p:txBody>
      </p:sp>
    </p:spTree>
    <p:extLst>
      <p:ext uri="{BB962C8B-B14F-4D97-AF65-F5344CB8AC3E}">
        <p14:creationId xmlns:p14="http://schemas.microsoft.com/office/powerpoint/2010/main" val="1061775779"/>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9091" y="6047202"/>
            <a:ext cx="677749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Collections</a:t>
            </a:r>
            <a:endParaRPr lang="en-US" sz="9600" dirty="0">
              <a:solidFill>
                <a:schemeClr val="tx2"/>
              </a:solidFill>
            </a:endParaRPr>
          </a:p>
        </p:txBody>
      </p:sp>
      <p:sp>
        <p:nvSpPr>
          <p:cNvPr id="9" name="Rectangle 1"/>
          <p:cNvSpPr>
            <a:spLocks noChangeArrowheads="1"/>
          </p:cNvSpPr>
          <p:nvPr/>
        </p:nvSpPr>
        <p:spPr bwMode="auto">
          <a:xfrm>
            <a:off x="8820150" y="7762875"/>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 name="TextBox 1"/>
          <p:cNvSpPr txBox="1"/>
          <p:nvPr/>
        </p:nvSpPr>
        <p:spPr>
          <a:xfrm>
            <a:off x="3510677" y="2832540"/>
            <a:ext cx="20344401" cy="70692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857250" marR="0" indent="-85725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kumimoji="0" lang="en-US" sz="6000" b="1" i="0" u="none" strike="noStrike" cap="none" spc="0" normalizeH="0" baseline="0" dirty="0" smtClean="0">
                <a:ln>
                  <a:noFill/>
                </a:ln>
                <a:solidFill>
                  <a:srgbClr val="000000"/>
                </a:solidFill>
                <a:effectLst/>
                <a:uFillTx/>
                <a:sym typeface="Helvetica Neue"/>
              </a:rPr>
              <a:t>List</a:t>
            </a:r>
          </a:p>
          <a:p>
            <a:pPr marL="857250" indent="-857250" algn="l">
              <a:lnSpc>
                <a:spcPct val="150000"/>
              </a:lnSpc>
              <a:buFont typeface="Arial" panose="020B0604020202020204" pitchFamily="34" charset="0"/>
              <a:buChar char="•"/>
            </a:pPr>
            <a:r>
              <a:rPr lang="en-US" sz="6000" dirty="0"/>
              <a:t>Queue</a:t>
            </a:r>
          </a:p>
          <a:p>
            <a:pPr marL="857250" indent="-857250" algn="l">
              <a:lnSpc>
                <a:spcPct val="150000"/>
              </a:lnSpc>
              <a:buFont typeface="Arial" panose="020B0604020202020204" pitchFamily="34" charset="0"/>
              <a:buChar char="•"/>
            </a:pPr>
            <a:r>
              <a:rPr lang="en-US" sz="6000" dirty="0" smtClean="0"/>
              <a:t>Stack</a:t>
            </a:r>
          </a:p>
          <a:p>
            <a:pPr marL="857250" indent="-857250" algn="l">
              <a:lnSpc>
                <a:spcPct val="150000"/>
              </a:lnSpc>
              <a:buFont typeface="Arial" panose="020B0604020202020204" pitchFamily="34" charset="0"/>
              <a:buChar char="•"/>
            </a:pPr>
            <a:r>
              <a:rPr lang="en-US" sz="6000" dirty="0"/>
              <a:t>Linked List</a:t>
            </a:r>
          </a:p>
          <a:p>
            <a:pPr marL="857250" indent="-857250" algn="l">
              <a:lnSpc>
                <a:spcPct val="150000"/>
              </a:lnSpc>
              <a:buFont typeface="Arial" panose="020B0604020202020204" pitchFamily="34" charset="0"/>
              <a:buChar char="•"/>
            </a:pPr>
            <a:endParaRPr kumimoji="0" lang="en-US" sz="6000" b="1" i="0"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3024975527"/>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10681" y="1042306"/>
            <a:ext cx="1826141" cy="1200329"/>
          </a:xfrm>
          <a:prstGeom prst="rect">
            <a:avLst/>
          </a:prstGeom>
        </p:spPr>
        <p:txBody>
          <a:bodyPr wrap="none">
            <a:spAutoFit/>
          </a:bodyPr>
          <a:lstStyle/>
          <a:p>
            <a:pPr algn="l"/>
            <a:r>
              <a:rPr lang="en-US" sz="7200" dirty="0" smtClean="0"/>
              <a:t>List</a:t>
            </a:r>
            <a:endParaRPr lang="en-US" sz="7200" dirty="0"/>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9091" y="6047202"/>
            <a:ext cx="677749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Collections</a:t>
            </a:r>
            <a:endParaRPr lang="en-US" sz="9600" dirty="0">
              <a:solidFill>
                <a:schemeClr val="tx2"/>
              </a:solidFill>
            </a:endParaRPr>
          </a:p>
        </p:txBody>
      </p:sp>
      <p:sp>
        <p:nvSpPr>
          <p:cNvPr id="3" name="TextBox 2"/>
          <p:cNvSpPr txBox="1"/>
          <p:nvPr/>
        </p:nvSpPr>
        <p:spPr>
          <a:xfrm>
            <a:off x="7736729" y="3376920"/>
            <a:ext cx="671873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1" name="TextBox 10"/>
          <p:cNvSpPr txBox="1"/>
          <p:nvPr/>
        </p:nvSpPr>
        <p:spPr>
          <a:xfrm>
            <a:off x="4061013" y="3376920"/>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ArrayList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2" name="TextBox 11"/>
          <p:cNvSpPr txBox="1"/>
          <p:nvPr/>
        </p:nvSpPr>
        <p:spPr>
          <a:xfrm>
            <a:off x="4061013" y="4248078"/>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7736729" y="4248078"/>
            <a:ext cx="815769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System.Collections.Generics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Rectangle 3"/>
          <p:cNvSpPr/>
          <p:nvPr/>
        </p:nvSpPr>
        <p:spPr>
          <a:xfrm>
            <a:off x="4423751" y="7548171"/>
            <a:ext cx="19960249" cy="3416320"/>
          </a:xfrm>
          <a:prstGeom prst="rect">
            <a:avLst/>
          </a:prstGeom>
        </p:spPr>
        <p:txBody>
          <a:bodyPr wrap="square">
            <a:spAutoFit/>
          </a:bodyPr>
          <a:lstStyle/>
          <a:p>
            <a:pPr algn="l"/>
            <a:r>
              <a:rPr lang="en-US" sz="5400" b="0" dirty="0" err="1" smtClean="0">
                <a:latin typeface="Consolas" panose="020B0609020204030204" pitchFamily="49" charset="0"/>
              </a:rPr>
              <a:t>ArrayList</a:t>
            </a:r>
            <a:r>
              <a:rPr lang="en-US" sz="5400" b="0" dirty="0" smtClean="0">
                <a:latin typeface="Consolas" panose="020B0609020204030204" pitchFamily="49" charset="0"/>
              </a:rPr>
              <a:t> </a:t>
            </a:r>
            <a:r>
              <a:rPr lang="en-US" sz="5400" b="0" dirty="0" err="1">
                <a:latin typeface="Consolas" panose="020B0609020204030204" pitchFamily="49" charset="0"/>
              </a:rPr>
              <a:t>objList</a:t>
            </a:r>
            <a:r>
              <a:rPr lang="en-US" sz="5400" b="0" dirty="0">
                <a:latin typeface="Consolas" panose="020B0609020204030204" pitchFamily="49" charset="0"/>
              </a:rPr>
              <a:t> = </a:t>
            </a:r>
            <a:r>
              <a:rPr lang="en-US" sz="5400" b="0" dirty="0">
                <a:solidFill>
                  <a:srgbClr val="0000FF"/>
                </a:solidFill>
                <a:latin typeface="Consolas" panose="020B0609020204030204" pitchFamily="49" charset="0"/>
              </a:rPr>
              <a:t>new</a:t>
            </a:r>
            <a:r>
              <a:rPr lang="en-US" sz="5400" b="0" dirty="0">
                <a:latin typeface="Consolas" panose="020B0609020204030204" pitchFamily="49" charset="0"/>
              </a:rPr>
              <a:t> </a:t>
            </a:r>
            <a:r>
              <a:rPr lang="en-US" sz="5400" b="0" dirty="0" err="1">
                <a:latin typeface="Consolas" panose="020B0609020204030204" pitchFamily="49" charset="0"/>
              </a:rPr>
              <a:t>ArrayList</a:t>
            </a:r>
            <a:r>
              <a:rPr lang="en-US" sz="5400" b="0" dirty="0">
                <a:latin typeface="Consolas" panose="020B0609020204030204" pitchFamily="49" charset="0"/>
              </a:rPr>
              <a:t>();</a:t>
            </a:r>
          </a:p>
          <a:p>
            <a:pPr algn="l"/>
            <a:endParaRPr lang="en-US" sz="5400" b="0" dirty="0">
              <a:latin typeface="Consolas" panose="020B0609020204030204" pitchFamily="49" charset="0"/>
            </a:endParaRPr>
          </a:p>
          <a:p>
            <a:pPr algn="l"/>
            <a:r>
              <a:rPr lang="en-US" sz="5400" b="0" dirty="0" smtClean="0">
                <a:latin typeface="Consolas" panose="020B0609020204030204" pitchFamily="49" charset="0"/>
              </a:rPr>
              <a:t>List&lt;</a:t>
            </a:r>
            <a:r>
              <a:rPr lang="en-US" sz="5400" b="0" dirty="0" smtClean="0">
                <a:solidFill>
                  <a:srgbClr val="0000FF"/>
                </a:solidFill>
                <a:latin typeface="Consolas" panose="020B0609020204030204" pitchFamily="49" charset="0"/>
              </a:rPr>
              <a:t>int</a:t>
            </a:r>
            <a:r>
              <a:rPr lang="en-US" sz="5400" b="0" dirty="0">
                <a:latin typeface="Consolas" panose="020B0609020204030204" pitchFamily="49" charset="0"/>
              </a:rPr>
              <a:t>&gt; </a:t>
            </a:r>
            <a:r>
              <a:rPr lang="en-US" sz="5400" b="0" dirty="0" err="1">
                <a:latin typeface="Consolas" panose="020B0609020204030204" pitchFamily="49" charset="0"/>
              </a:rPr>
              <a:t>intList</a:t>
            </a:r>
            <a:r>
              <a:rPr lang="en-US" sz="5400" b="0" dirty="0">
                <a:latin typeface="Consolas" panose="020B0609020204030204" pitchFamily="49" charset="0"/>
              </a:rPr>
              <a:t> = </a:t>
            </a:r>
            <a:r>
              <a:rPr lang="en-US" sz="5400" b="0" dirty="0">
                <a:solidFill>
                  <a:srgbClr val="0000FF"/>
                </a:solidFill>
                <a:latin typeface="Consolas" panose="020B0609020204030204" pitchFamily="49" charset="0"/>
              </a:rPr>
              <a:t>new</a:t>
            </a:r>
            <a:r>
              <a:rPr lang="en-US" sz="5400" b="0" dirty="0">
                <a:latin typeface="Consolas" panose="020B0609020204030204" pitchFamily="49" charset="0"/>
              </a:rPr>
              <a:t> List&lt;</a:t>
            </a:r>
            <a:r>
              <a:rPr lang="en-US" sz="5400" b="0" dirty="0">
                <a:solidFill>
                  <a:srgbClr val="0000FF"/>
                </a:solidFill>
                <a:latin typeface="Consolas" panose="020B0609020204030204" pitchFamily="49" charset="0"/>
              </a:rPr>
              <a:t>int</a:t>
            </a:r>
            <a:r>
              <a:rPr lang="en-US" sz="5400" b="0" dirty="0">
                <a:latin typeface="Consolas" panose="020B0609020204030204" pitchFamily="49" charset="0"/>
              </a:rPr>
              <a:t>&gt;();</a:t>
            </a:r>
          </a:p>
          <a:p>
            <a:pPr algn="l"/>
            <a:r>
              <a:rPr lang="en-US" sz="5400" b="0" dirty="0" smtClean="0">
                <a:latin typeface="Consolas" panose="020B0609020204030204" pitchFamily="49" charset="0"/>
              </a:rPr>
              <a:t>List&lt;Vector</a:t>
            </a:r>
            <a:r>
              <a:rPr lang="en-US" sz="5400" b="0" dirty="0">
                <a:latin typeface="Consolas" panose="020B0609020204030204" pitchFamily="49" charset="0"/>
              </a:rPr>
              <a:t>&gt; vectors = </a:t>
            </a:r>
            <a:r>
              <a:rPr lang="en-US" sz="5400" b="0" dirty="0">
                <a:solidFill>
                  <a:srgbClr val="0000FF"/>
                </a:solidFill>
                <a:latin typeface="Consolas" panose="020B0609020204030204" pitchFamily="49" charset="0"/>
              </a:rPr>
              <a:t>new</a:t>
            </a:r>
            <a:r>
              <a:rPr lang="en-US" sz="5400" b="0" dirty="0">
                <a:latin typeface="Consolas" panose="020B0609020204030204" pitchFamily="49" charset="0"/>
              </a:rPr>
              <a:t> List&lt;Vector&gt;();</a:t>
            </a:r>
            <a:endParaRPr lang="en-US" sz="5400" b="0" dirty="0"/>
          </a:p>
        </p:txBody>
      </p:sp>
    </p:spTree>
    <p:extLst>
      <p:ext uri="{BB962C8B-B14F-4D97-AF65-F5344CB8AC3E}">
        <p14:creationId xmlns:p14="http://schemas.microsoft.com/office/powerpoint/2010/main" val="96878686"/>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10681" y="1042306"/>
            <a:ext cx="1826141" cy="1200329"/>
          </a:xfrm>
          <a:prstGeom prst="rect">
            <a:avLst/>
          </a:prstGeom>
        </p:spPr>
        <p:txBody>
          <a:bodyPr wrap="none">
            <a:spAutoFit/>
          </a:bodyPr>
          <a:lstStyle/>
          <a:p>
            <a:pPr algn="l"/>
            <a:r>
              <a:rPr lang="en-US" sz="7200" dirty="0" smtClean="0"/>
              <a:t>List</a:t>
            </a:r>
            <a:endParaRPr lang="en-US" sz="7200" dirty="0"/>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9091" y="6047202"/>
            <a:ext cx="677749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Collections</a:t>
            </a:r>
            <a:endParaRPr lang="en-US" sz="9600" dirty="0">
              <a:solidFill>
                <a:schemeClr val="tx2"/>
              </a:solidFill>
            </a:endParaRPr>
          </a:p>
        </p:txBody>
      </p:sp>
      <p:sp>
        <p:nvSpPr>
          <p:cNvPr id="3" name="TextBox 2"/>
          <p:cNvSpPr txBox="1"/>
          <p:nvPr/>
        </p:nvSpPr>
        <p:spPr>
          <a:xfrm>
            <a:off x="7736729" y="3376920"/>
            <a:ext cx="671873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1" name="TextBox 10"/>
          <p:cNvSpPr txBox="1"/>
          <p:nvPr/>
        </p:nvSpPr>
        <p:spPr>
          <a:xfrm>
            <a:off x="4061013" y="3376920"/>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ArrayList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2" name="TextBox 11"/>
          <p:cNvSpPr txBox="1"/>
          <p:nvPr/>
        </p:nvSpPr>
        <p:spPr>
          <a:xfrm>
            <a:off x="4061013" y="4248078"/>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7736729" y="4248078"/>
            <a:ext cx="815769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System.Collections.Generics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Rectangle 3"/>
          <p:cNvSpPr/>
          <p:nvPr/>
        </p:nvSpPr>
        <p:spPr>
          <a:xfrm>
            <a:off x="3510677" y="5692477"/>
            <a:ext cx="21237388" cy="7571303"/>
          </a:xfrm>
          <a:prstGeom prst="rect">
            <a:avLst/>
          </a:prstGeom>
        </p:spPr>
        <p:txBody>
          <a:bodyPr wrap="square">
            <a:spAutoFit/>
          </a:bodyPr>
          <a:lstStyle/>
          <a:p>
            <a:pPr marL="685800" indent="-685800" algn="l">
              <a:lnSpc>
                <a:spcPct val="150000"/>
              </a:lnSpc>
              <a:buFont typeface="Arial" panose="020B0604020202020204" pitchFamily="34" charset="0"/>
              <a:buChar char="•"/>
            </a:pPr>
            <a:r>
              <a:rPr lang="en-US" sz="5400" b="0" dirty="0" smtClean="0">
                <a:latin typeface="Consolas" panose="020B0609020204030204" pitchFamily="49" charset="0"/>
              </a:rPr>
              <a:t>Creates </a:t>
            </a:r>
            <a:r>
              <a:rPr lang="en-US" sz="5400" b="0" dirty="0" smtClean="0">
                <a:solidFill>
                  <a:schemeClr val="accent3">
                    <a:lumMod val="50000"/>
                  </a:schemeClr>
                </a:solidFill>
                <a:latin typeface="Consolas" panose="020B0609020204030204" pitchFamily="49" charset="0"/>
              </a:rPr>
              <a:t>Empty List </a:t>
            </a:r>
            <a:r>
              <a:rPr lang="en-US" sz="5400" b="0" dirty="0" smtClean="0">
                <a:latin typeface="Consolas" panose="020B0609020204030204" pitchFamily="49" charset="0"/>
              </a:rPr>
              <a:t>using default constructor</a:t>
            </a:r>
          </a:p>
          <a:p>
            <a:pPr marL="685800" indent="-685800" algn="l">
              <a:lnSpc>
                <a:spcPct val="150000"/>
              </a:lnSpc>
              <a:buFont typeface="Arial" panose="020B0604020202020204" pitchFamily="34" charset="0"/>
              <a:buChar char="•"/>
            </a:pPr>
            <a:r>
              <a:rPr lang="en-US" sz="5400" b="0" dirty="0" smtClean="0">
                <a:latin typeface="Consolas" panose="020B0609020204030204" pitchFamily="49" charset="0"/>
              </a:rPr>
              <a:t>As soon as the elements are added the </a:t>
            </a:r>
            <a:r>
              <a:rPr lang="en-US" sz="5400" b="0" dirty="0" smtClean="0">
                <a:solidFill>
                  <a:schemeClr val="accent3">
                    <a:lumMod val="50000"/>
                  </a:schemeClr>
                </a:solidFill>
                <a:latin typeface="Consolas" panose="020B0609020204030204" pitchFamily="49" charset="0"/>
              </a:rPr>
              <a:t>capacity is extended</a:t>
            </a:r>
            <a:r>
              <a:rPr lang="en-US" sz="5400" b="0" dirty="0" smtClean="0">
                <a:latin typeface="Consolas" panose="020B0609020204030204" pitchFamily="49" charset="0"/>
              </a:rPr>
              <a:t> to allow FOUR elements.</a:t>
            </a:r>
          </a:p>
          <a:p>
            <a:pPr marL="685800" indent="-685800" algn="l">
              <a:lnSpc>
                <a:spcPct val="150000"/>
              </a:lnSpc>
              <a:buFont typeface="Arial" panose="020B0604020202020204" pitchFamily="34" charset="0"/>
              <a:buChar char="•"/>
            </a:pPr>
            <a:r>
              <a:rPr lang="en-US" sz="5400" b="0" dirty="0" smtClean="0">
                <a:latin typeface="Consolas" panose="020B0609020204030204" pitchFamily="49" charset="0"/>
              </a:rPr>
              <a:t>With every resize the </a:t>
            </a:r>
            <a:r>
              <a:rPr lang="en-US" sz="5400" b="0" dirty="0" smtClean="0">
                <a:solidFill>
                  <a:schemeClr val="accent3">
                    <a:lumMod val="50000"/>
                  </a:schemeClr>
                </a:solidFill>
                <a:latin typeface="Consolas" panose="020B0609020204030204" pitchFamily="49" charset="0"/>
              </a:rPr>
              <a:t>capacity us DOUBLED</a:t>
            </a:r>
            <a:r>
              <a:rPr lang="en-US" sz="5400" b="0" dirty="0" smtClean="0">
                <a:latin typeface="Consolas" panose="020B0609020204030204" pitchFamily="49" charset="0"/>
              </a:rPr>
              <a:t>.(4-8-16…)</a:t>
            </a:r>
          </a:p>
          <a:p>
            <a:pPr marL="685800" indent="-685800" algn="l">
              <a:lnSpc>
                <a:spcPct val="150000"/>
              </a:lnSpc>
              <a:buFont typeface="Arial" panose="020B0604020202020204" pitchFamily="34" charset="0"/>
              <a:buChar char="•"/>
            </a:pPr>
            <a:r>
              <a:rPr lang="en-US" sz="5400" b="0" dirty="0" smtClean="0">
                <a:latin typeface="Consolas" panose="020B0609020204030204" pitchFamily="49" charset="0"/>
              </a:rPr>
              <a:t>With reallocation, a new array is created and all </a:t>
            </a:r>
            <a:r>
              <a:rPr lang="en-US" sz="5400" b="0" dirty="0" smtClean="0">
                <a:solidFill>
                  <a:schemeClr val="accent3">
                    <a:lumMod val="50000"/>
                  </a:schemeClr>
                </a:solidFill>
                <a:latin typeface="Consolas" panose="020B0609020204030204" pitchFamily="49" charset="0"/>
              </a:rPr>
              <a:t>elements are copied </a:t>
            </a:r>
            <a:r>
              <a:rPr lang="en-US" sz="5400" b="0" dirty="0" smtClean="0">
                <a:latin typeface="Consolas" panose="020B0609020204030204" pitchFamily="49" charset="0"/>
              </a:rPr>
              <a:t>to new array.</a:t>
            </a:r>
            <a:endParaRPr lang="en-US" sz="5400" b="0" dirty="0"/>
          </a:p>
        </p:txBody>
      </p:sp>
    </p:spTree>
    <p:extLst>
      <p:ext uri="{BB962C8B-B14F-4D97-AF65-F5344CB8AC3E}">
        <p14:creationId xmlns:p14="http://schemas.microsoft.com/office/powerpoint/2010/main" val="3913544994"/>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10681" y="1042306"/>
            <a:ext cx="1826141" cy="1200329"/>
          </a:xfrm>
          <a:prstGeom prst="rect">
            <a:avLst/>
          </a:prstGeom>
        </p:spPr>
        <p:txBody>
          <a:bodyPr wrap="none">
            <a:spAutoFit/>
          </a:bodyPr>
          <a:lstStyle/>
          <a:p>
            <a:pPr algn="l"/>
            <a:r>
              <a:rPr lang="en-US" sz="7200" dirty="0" smtClean="0"/>
              <a:t>List</a:t>
            </a:r>
            <a:endParaRPr lang="en-US" sz="7200" dirty="0"/>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9091" y="6047202"/>
            <a:ext cx="677749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Collections</a:t>
            </a:r>
            <a:endParaRPr lang="en-US" sz="9600" dirty="0">
              <a:solidFill>
                <a:schemeClr val="tx2"/>
              </a:solidFill>
            </a:endParaRPr>
          </a:p>
        </p:txBody>
      </p:sp>
      <p:sp>
        <p:nvSpPr>
          <p:cNvPr id="3" name="TextBox 2"/>
          <p:cNvSpPr txBox="1"/>
          <p:nvPr/>
        </p:nvSpPr>
        <p:spPr>
          <a:xfrm>
            <a:off x="7736729" y="3376920"/>
            <a:ext cx="671873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1" name="TextBox 10"/>
          <p:cNvSpPr txBox="1"/>
          <p:nvPr/>
        </p:nvSpPr>
        <p:spPr>
          <a:xfrm>
            <a:off x="4061013" y="3376920"/>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ArrayList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2" name="TextBox 11"/>
          <p:cNvSpPr txBox="1"/>
          <p:nvPr/>
        </p:nvSpPr>
        <p:spPr>
          <a:xfrm>
            <a:off x="4061013" y="4248078"/>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7736729" y="4248078"/>
            <a:ext cx="815769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System.Collections.Generics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Rectangle 3"/>
          <p:cNvSpPr/>
          <p:nvPr/>
        </p:nvSpPr>
        <p:spPr>
          <a:xfrm>
            <a:off x="3510677" y="5692477"/>
            <a:ext cx="21237388" cy="1201034"/>
          </a:xfrm>
          <a:prstGeom prst="rect">
            <a:avLst/>
          </a:prstGeom>
        </p:spPr>
        <p:txBody>
          <a:bodyPr wrap="square">
            <a:spAutoFit/>
          </a:bodyPr>
          <a:lstStyle/>
          <a:p>
            <a:pPr marL="685800" indent="-685800" algn="l">
              <a:lnSpc>
                <a:spcPct val="150000"/>
              </a:lnSpc>
              <a:buFont typeface="Arial" panose="020B0604020202020204" pitchFamily="34" charset="0"/>
              <a:buChar char="•"/>
            </a:pPr>
            <a:r>
              <a:rPr lang="en-US" sz="5400" b="0" dirty="0" smtClean="0">
                <a:latin typeface="Consolas" panose="020B0609020204030204" pitchFamily="49" charset="0"/>
              </a:rPr>
              <a:t>We can define the capacity with the Constructor</a:t>
            </a:r>
            <a:endParaRPr lang="en-US" sz="5400" b="0" dirty="0"/>
          </a:p>
        </p:txBody>
      </p:sp>
      <p:sp>
        <p:nvSpPr>
          <p:cNvPr id="14" name="Rectangle 13"/>
          <p:cNvSpPr/>
          <p:nvPr/>
        </p:nvSpPr>
        <p:spPr>
          <a:xfrm>
            <a:off x="4423751" y="7548171"/>
            <a:ext cx="19960249" cy="3416320"/>
          </a:xfrm>
          <a:prstGeom prst="rect">
            <a:avLst/>
          </a:prstGeom>
        </p:spPr>
        <p:txBody>
          <a:bodyPr wrap="square">
            <a:spAutoFit/>
          </a:bodyPr>
          <a:lstStyle/>
          <a:p>
            <a:pPr algn="l"/>
            <a:r>
              <a:rPr lang="en-US" sz="5400" b="0" dirty="0" err="1" smtClean="0">
                <a:latin typeface="Consolas" panose="020B0609020204030204" pitchFamily="49" charset="0"/>
              </a:rPr>
              <a:t>ArrayList</a:t>
            </a:r>
            <a:r>
              <a:rPr lang="en-US" sz="5400" b="0" dirty="0" smtClean="0">
                <a:latin typeface="Consolas" panose="020B0609020204030204" pitchFamily="49" charset="0"/>
              </a:rPr>
              <a:t> </a:t>
            </a:r>
            <a:r>
              <a:rPr lang="en-US" sz="5400" b="0" dirty="0" err="1">
                <a:latin typeface="Consolas" panose="020B0609020204030204" pitchFamily="49" charset="0"/>
              </a:rPr>
              <a:t>objList</a:t>
            </a:r>
            <a:r>
              <a:rPr lang="en-US" sz="5400" b="0" dirty="0">
                <a:latin typeface="Consolas" panose="020B0609020204030204" pitchFamily="49" charset="0"/>
              </a:rPr>
              <a:t> = </a:t>
            </a:r>
            <a:r>
              <a:rPr lang="en-US" sz="5400" b="0" dirty="0">
                <a:solidFill>
                  <a:srgbClr val="0000FF"/>
                </a:solidFill>
                <a:latin typeface="Consolas" panose="020B0609020204030204" pitchFamily="49" charset="0"/>
              </a:rPr>
              <a:t>new</a:t>
            </a:r>
            <a:r>
              <a:rPr lang="en-US" sz="5400" b="0" dirty="0">
                <a:latin typeface="Consolas" panose="020B0609020204030204" pitchFamily="49" charset="0"/>
              </a:rPr>
              <a:t> </a:t>
            </a:r>
            <a:r>
              <a:rPr lang="en-US" sz="5400" b="0" dirty="0" err="1" smtClean="0">
                <a:latin typeface="Consolas" panose="020B0609020204030204" pitchFamily="49" charset="0"/>
              </a:rPr>
              <a:t>ArrayList</a:t>
            </a:r>
            <a:r>
              <a:rPr lang="en-US" sz="5400" b="0" dirty="0" smtClean="0">
                <a:latin typeface="Consolas" panose="020B0609020204030204" pitchFamily="49" charset="0"/>
              </a:rPr>
              <a:t>(</a:t>
            </a:r>
            <a:r>
              <a:rPr lang="en-US" sz="5400" dirty="0" smtClean="0">
                <a:latin typeface="Consolas" panose="020B0609020204030204" pitchFamily="49" charset="0"/>
              </a:rPr>
              <a:t>10</a:t>
            </a:r>
            <a:r>
              <a:rPr lang="en-US" sz="5400" b="0" dirty="0" smtClean="0">
                <a:latin typeface="Consolas" panose="020B0609020204030204" pitchFamily="49" charset="0"/>
              </a:rPr>
              <a:t>);</a:t>
            </a:r>
            <a:endParaRPr lang="en-US" sz="5400" b="0" dirty="0">
              <a:latin typeface="Consolas" panose="020B0609020204030204" pitchFamily="49" charset="0"/>
            </a:endParaRPr>
          </a:p>
          <a:p>
            <a:pPr algn="l"/>
            <a:endParaRPr lang="en-US" sz="5400" b="0" dirty="0">
              <a:latin typeface="Consolas" panose="020B0609020204030204" pitchFamily="49" charset="0"/>
            </a:endParaRPr>
          </a:p>
          <a:p>
            <a:pPr algn="l"/>
            <a:r>
              <a:rPr lang="en-US" sz="5400" b="0" dirty="0" smtClean="0">
                <a:latin typeface="Consolas" panose="020B0609020204030204" pitchFamily="49" charset="0"/>
              </a:rPr>
              <a:t>List&lt;</a:t>
            </a:r>
            <a:r>
              <a:rPr lang="en-US" sz="5400" b="0" dirty="0" smtClean="0">
                <a:solidFill>
                  <a:srgbClr val="0000FF"/>
                </a:solidFill>
                <a:latin typeface="Consolas" panose="020B0609020204030204" pitchFamily="49" charset="0"/>
              </a:rPr>
              <a:t>int</a:t>
            </a:r>
            <a:r>
              <a:rPr lang="en-US" sz="5400" b="0" dirty="0">
                <a:latin typeface="Consolas" panose="020B0609020204030204" pitchFamily="49" charset="0"/>
              </a:rPr>
              <a:t>&gt; </a:t>
            </a:r>
            <a:r>
              <a:rPr lang="en-US" sz="5400" b="0" dirty="0" err="1">
                <a:latin typeface="Consolas" panose="020B0609020204030204" pitchFamily="49" charset="0"/>
              </a:rPr>
              <a:t>intList</a:t>
            </a:r>
            <a:r>
              <a:rPr lang="en-US" sz="5400" b="0" dirty="0">
                <a:latin typeface="Consolas" panose="020B0609020204030204" pitchFamily="49" charset="0"/>
              </a:rPr>
              <a:t> = </a:t>
            </a:r>
            <a:r>
              <a:rPr lang="en-US" sz="5400" b="0" dirty="0">
                <a:solidFill>
                  <a:srgbClr val="0000FF"/>
                </a:solidFill>
                <a:latin typeface="Consolas" panose="020B0609020204030204" pitchFamily="49" charset="0"/>
              </a:rPr>
              <a:t>new</a:t>
            </a:r>
            <a:r>
              <a:rPr lang="en-US" sz="5400" b="0" dirty="0">
                <a:latin typeface="Consolas" panose="020B0609020204030204" pitchFamily="49" charset="0"/>
              </a:rPr>
              <a:t> List&lt;</a:t>
            </a:r>
            <a:r>
              <a:rPr lang="en-US" sz="5400" b="0" dirty="0">
                <a:solidFill>
                  <a:srgbClr val="0000FF"/>
                </a:solidFill>
                <a:latin typeface="Consolas" panose="020B0609020204030204" pitchFamily="49" charset="0"/>
              </a:rPr>
              <a:t>int</a:t>
            </a:r>
            <a:r>
              <a:rPr lang="en-US" sz="5400" b="0" dirty="0" smtClean="0">
                <a:latin typeface="Consolas" panose="020B0609020204030204" pitchFamily="49" charset="0"/>
              </a:rPr>
              <a:t>&gt;(</a:t>
            </a:r>
            <a:r>
              <a:rPr lang="en-US" sz="5400" dirty="0" smtClean="0">
                <a:latin typeface="Consolas" panose="020B0609020204030204" pitchFamily="49" charset="0"/>
              </a:rPr>
              <a:t>10</a:t>
            </a:r>
            <a:r>
              <a:rPr lang="en-US" sz="5400" b="0" dirty="0" smtClean="0">
                <a:latin typeface="Consolas" panose="020B0609020204030204" pitchFamily="49" charset="0"/>
              </a:rPr>
              <a:t>);</a:t>
            </a:r>
            <a:endParaRPr lang="en-US" sz="5400" b="0" dirty="0">
              <a:latin typeface="Consolas" panose="020B0609020204030204" pitchFamily="49" charset="0"/>
            </a:endParaRPr>
          </a:p>
          <a:p>
            <a:pPr algn="l"/>
            <a:r>
              <a:rPr lang="en-US" sz="5400" b="0" dirty="0" smtClean="0">
                <a:latin typeface="Consolas" panose="020B0609020204030204" pitchFamily="49" charset="0"/>
              </a:rPr>
              <a:t>List&lt;Vector</a:t>
            </a:r>
            <a:r>
              <a:rPr lang="en-US" sz="5400" b="0" dirty="0">
                <a:latin typeface="Consolas" panose="020B0609020204030204" pitchFamily="49" charset="0"/>
              </a:rPr>
              <a:t>&gt; vectors = </a:t>
            </a:r>
            <a:r>
              <a:rPr lang="en-US" sz="5400" b="0" dirty="0">
                <a:solidFill>
                  <a:srgbClr val="0000FF"/>
                </a:solidFill>
                <a:latin typeface="Consolas" panose="020B0609020204030204" pitchFamily="49" charset="0"/>
              </a:rPr>
              <a:t>new</a:t>
            </a:r>
            <a:r>
              <a:rPr lang="en-US" sz="5400" b="0" dirty="0">
                <a:latin typeface="Consolas" panose="020B0609020204030204" pitchFamily="49" charset="0"/>
              </a:rPr>
              <a:t> List&lt;Vector</a:t>
            </a:r>
            <a:r>
              <a:rPr lang="en-US" sz="5400" b="0" dirty="0" smtClean="0">
                <a:latin typeface="Consolas" panose="020B0609020204030204" pitchFamily="49" charset="0"/>
              </a:rPr>
              <a:t>&gt;(</a:t>
            </a:r>
            <a:r>
              <a:rPr lang="en-US" sz="5400" dirty="0" smtClean="0">
                <a:latin typeface="Consolas" panose="020B0609020204030204" pitchFamily="49" charset="0"/>
              </a:rPr>
              <a:t>10</a:t>
            </a:r>
            <a:r>
              <a:rPr lang="en-US" sz="5400" b="0" dirty="0" smtClean="0">
                <a:latin typeface="Consolas" panose="020B0609020204030204" pitchFamily="49" charset="0"/>
              </a:rPr>
              <a:t>);</a:t>
            </a:r>
            <a:endParaRPr lang="en-US" sz="5400" b="0" dirty="0"/>
          </a:p>
        </p:txBody>
      </p:sp>
    </p:spTree>
    <p:extLst>
      <p:ext uri="{BB962C8B-B14F-4D97-AF65-F5344CB8AC3E}">
        <p14:creationId xmlns:p14="http://schemas.microsoft.com/office/powerpoint/2010/main" val="32206294"/>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10681" y="1042306"/>
            <a:ext cx="1826141" cy="1200329"/>
          </a:xfrm>
          <a:prstGeom prst="rect">
            <a:avLst/>
          </a:prstGeom>
        </p:spPr>
        <p:txBody>
          <a:bodyPr wrap="none">
            <a:spAutoFit/>
          </a:bodyPr>
          <a:lstStyle/>
          <a:p>
            <a:pPr algn="l"/>
            <a:r>
              <a:rPr lang="en-US" sz="7200" dirty="0" smtClean="0"/>
              <a:t>List</a:t>
            </a:r>
            <a:endParaRPr lang="en-US" sz="7200" dirty="0"/>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9091" y="6047202"/>
            <a:ext cx="677749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Collections</a:t>
            </a:r>
            <a:endParaRPr lang="en-US" sz="9600" dirty="0">
              <a:solidFill>
                <a:schemeClr val="tx2"/>
              </a:solidFill>
            </a:endParaRPr>
          </a:p>
        </p:txBody>
      </p:sp>
      <p:sp>
        <p:nvSpPr>
          <p:cNvPr id="3" name="TextBox 2"/>
          <p:cNvSpPr txBox="1"/>
          <p:nvPr/>
        </p:nvSpPr>
        <p:spPr>
          <a:xfrm>
            <a:off x="7736729" y="3376920"/>
            <a:ext cx="671873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1" name="TextBox 10"/>
          <p:cNvSpPr txBox="1"/>
          <p:nvPr/>
        </p:nvSpPr>
        <p:spPr>
          <a:xfrm>
            <a:off x="4061013" y="3376920"/>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ArrayList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2" name="TextBox 11"/>
          <p:cNvSpPr txBox="1"/>
          <p:nvPr/>
        </p:nvSpPr>
        <p:spPr>
          <a:xfrm>
            <a:off x="4061013" y="4248078"/>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7736729" y="4248078"/>
            <a:ext cx="815769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System.Collections.Generics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Rectangle 3"/>
          <p:cNvSpPr/>
          <p:nvPr/>
        </p:nvSpPr>
        <p:spPr>
          <a:xfrm>
            <a:off x="3510677" y="5692477"/>
            <a:ext cx="21237388" cy="1201034"/>
          </a:xfrm>
          <a:prstGeom prst="rect">
            <a:avLst/>
          </a:prstGeom>
        </p:spPr>
        <p:txBody>
          <a:bodyPr wrap="square">
            <a:spAutoFit/>
          </a:bodyPr>
          <a:lstStyle/>
          <a:p>
            <a:pPr marL="685800" indent="-685800" algn="l">
              <a:lnSpc>
                <a:spcPct val="150000"/>
              </a:lnSpc>
              <a:buFont typeface="Arial" panose="020B0604020202020204" pitchFamily="34" charset="0"/>
              <a:buChar char="•"/>
            </a:pPr>
            <a:r>
              <a:rPr lang="en-US" sz="5400" b="0" dirty="0" smtClean="0">
                <a:latin typeface="Consolas" panose="020B0609020204030204" pitchFamily="49" charset="0"/>
              </a:rPr>
              <a:t>We can get &amp; set the capacity of the collection:</a:t>
            </a:r>
            <a:endParaRPr lang="en-US" sz="5400" b="0" dirty="0"/>
          </a:p>
        </p:txBody>
      </p:sp>
      <p:sp>
        <p:nvSpPr>
          <p:cNvPr id="14" name="Rectangle 13"/>
          <p:cNvSpPr/>
          <p:nvPr/>
        </p:nvSpPr>
        <p:spPr>
          <a:xfrm>
            <a:off x="4423751" y="7548171"/>
            <a:ext cx="19960249" cy="5078313"/>
          </a:xfrm>
          <a:prstGeom prst="rect">
            <a:avLst/>
          </a:prstGeom>
        </p:spPr>
        <p:txBody>
          <a:bodyPr wrap="square">
            <a:spAutoFit/>
          </a:bodyPr>
          <a:lstStyle/>
          <a:p>
            <a:pPr algn="l"/>
            <a:r>
              <a:rPr lang="en-US" sz="5400" b="0" dirty="0" err="1" smtClean="0">
                <a:latin typeface="Consolas" panose="020B0609020204030204" pitchFamily="49" charset="0"/>
              </a:rPr>
              <a:t>objList.Capacity</a:t>
            </a:r>
            <a:r>
              <a:rPr lang="en-US" sz="5400" b="0" dirty="0" smtClean="0">
                <a:latin typeface="Consolas" panose="020B0609020204030204" pitchFamily="49" charset="0"/>
              </a:rPr>
              <a:t> </a:t>
            </a:r>
            <a:r>
              <a:rPr lang="en-US" sz="5400" b="0" dirty="0">
                <a:latin typeface="Consolas" panose="020B0609020204030204" pitchFamily="49" charset="0"/>
              </a:rPr>
              <a:t>= </a:t>
            </a:r>
            <a:r>
              <a:rPr lang="en-US" sz="5400" b="0" dirty="0" smtClean="0">
                <a:solidFill>
                  <a:srgbClr val="0000FF"/>
                </a:solidFill>
                <a:latin typeface="Consolas" panose="020B0609020204030204" pitchFamily="49" charset="0"/>
              </a:rPr>
              <a:t>20;</a:t>
            </a:r>
            <a:endParaRPr lang="en-US" sz="5400" b="0" dirty="0">
              <a:latin typeface="Consolas" panose="020B0609020204030204" pitchFamily="49" charset="0"/>
            </a:endParaRPr>
          </a:p>
          <a:p>
            <a:pPr algn="l"/>
            <a:r>
              <a:rPr lang="en-US" sz="5400" b="0" dirty="0" err="1" smtClean="0">
                <a:latin typeface="Consolas" panose="020B0609020204030204" pitchFamily="49" charset="0"/>
              </a:rPr>
              <a:t>intList.Capacity</a:t>
            </a:r>
            <a:r>
              <a:rPr lang="en-US" sz="5400" b="0" dirty="0" smtClean="0">
                <a:latin typeface="Consolas" panose="020B0609020204030204" pitchFamily="49" charset="0"/>
              </a:rPr>
              <a:t> </a:t>
            </a:r>
            <a:r>
              <a:rPr lang="en-US" sz="5400" b="0" dirty="0">
                <a:latin typeface="Consolas" panose="020B0609020204030204" pitchFamily="49" charset="0"/>
              </a:rPr>
              <a:t>= </a:t>
            </a:r>
            <a:r>
              <a:rPr lang="en-US" sz="5400" b="0" dirty="0" smtClean="0">
                <a:solidFill>
                  <a:srgbClr val="0000FF"/>
                </a:solidFill>
                <a:latin typeface="Consolas" panose="020B0609020204030204" pitchFamily="49" charset="0"/>
              </a:rPr>
              <a:t>15;</a:t>
            </a:r>
          </a:p>
          <a:p>
            <a:pPr algn="l"/>
            <a:endParaRPr lang="en-US" sz="5400" b="0" dirty="0">
              <a:solidFill>
                <a:srgbClr val="0000FF"/>
              </a:solidFill>
              <a:latin typeface="Consolas" panose="020B0609020204030204" pitchFamily="49" charset="0"/>
            </a:endParaRPr>
          </a:p>
          <a:p>
            <a:pPr algn="l"/>
            <a:r>
              <a:rPr lang="en-US" sz="5400" b="0" dirty="0" smtClean="0">
                <a:latin typeface="Consolas" panose="020B0609020204030204" pitchFamily="49" charset="0"/>
              </a:rPr>
              <a:t>Console.WriteLine(“Capacity: ” + </a:t>
            </a:r>
            <a:r>
              <a:rPr lang="en-US" sz="5400" b="0" dirty="0" err="1" smtClean="0">
                <a:latin typeface="Consolas" panose="020B0609020204030204" pitchFamily="49" charset="0"/>
              </a:rPr>
              <a:t>objList.Capacity</a:t>
            </a:r>
            <a:r>
              <a:rPr lang="en-US" sz="5400" b="0" dirty="0" smtClean="0">
                <a:latin typeface="Consolas" panose="020B0609020204030204" pitchFamily="49" charset="0"/>
              </a:rPr>
              <a:t>)</a:t>
            </a:r>
          </a:p>
          <a:p>
            <a:pPr algn="l"/>
            <a:r>
              <a:rPr lang="en-US" sz="5400" b="0" dirty="0">
                <a:latin typeface="Consolas" panose="020B0609020204030204" pitchFamily="49" charset="0"/>
              </a:rPr>
              <a:t>Console.WriteLine(“Capacity: ” + </a:t>
            </a:r>
            <a:r>
              <a:rPr lang="en-US" sz="5400" b="0" dirty="0" err="1" smtClean="0">
                <a:latin typeface="Consolas" panose="020B0609020204030204" pitchFamily="49" charset="0"/>
              </a:rPr>
              <a:t>intList.Capacity</a:t>
            </a:r>
            <a:r>
              <a:rPr lang="en-US" sz="5400" b="0" dirty="0">
                <a:latin typeface="Consolas" panose="020B0609020204030204" pitchFamily="49" charset="0"/>
              </a:rPr>
              <a:t>)</a:t>
            </a:r>
          </a:p>
          <a:p>
            <a:pPr algn="l"/>
            <a:endParaRPr lang="en-US" sz="5400" b="0" dirty="0">
              <a:latin typeface="Consolas" panose="020B0609020204030204" pitchFamily="49" charset="0"/>
            </a:endParaRPr>
          </a:p>
        </p:txBody>
      </p:sp>
    </p:spTree>
    <p:extLst>
      <p:ext uri="{BB962C8B-B14F-4D97-AF65-F5344CB8AC3E}">
        <p14:creationId xmlns:p14="http://schemas.microsoft.com/office/powerpoint/2010/main" val="512276596"/>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10681" y="1042306"/>
            <a:ext cx="1826141" cy="1200329"/>
          </a:xfrm>
          <a:prstGeom prst="rect">
            <a:avLst/>
          </a:prstGeom>
        </p:spPr>
        <p:txBody>
          <a:bodyPr wrap="none">
            <a:spAutoFit/>
          </a:bodyPr>
          <a:lstStyle/>
          <a:p>
            <a:pPr algn="l"/>
            <a:r>
              <a:rPr lang="en-US" sz="7200" dirty="0" smtClean="0"/>
              <a:t>List</a:t>
            </a:r>
            <a:endParaRPr lang="en-US" sz="7200" dirty="0"/>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9091" y="6047202"/>
            <a:ext cx="677749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Collections</a:t>
            </a:r>
            <a:endParaRPr lang="en-US" sz="9600" dirty="0">
              <a:solidFill>
                <a:schemeClr val="tx2"/>
              </a:solidFill>
            </a:endParaRPr>
          </a:p>
        </p:txBody>
      </p:sp>
      <p:sp>
        <p:nvSpPr>
          <p:cNvPr id="3" name="TextBox 2"/>
          <p:cNvSpPr txBox="1"/>
          <p:nvPr/>
        </p:nvSpPr>
        <p:spPr>
          <a:xfrm>
            <a:off x="7736729" y="3376920"/>
            <a:ext cx="671873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1" name="TextBox 10"/>
          <p:cNvSpPr txBox="1"/>
          <p:nvPr/>
        </p:nvSpPr>
        <p:spPr>
          <a:xfrm>
            <a:off x="4061013" y="3376920"/>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ArrayList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2" name="TextBox 11"/>
          <p:cNvSpPr txBox="1"/>
          <p:nvPr/>
        </p:nvSpPr>
        <p:spPr>
          <a:xfrm>
            <a:off x="4061013" y="4248078"/>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7736729" y="4248078"/>
            <a:ext cx="815769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System.Collections.Generics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Rectangle 3"/>
          <p:cNvSpPr/>
          <p:nvPr/>
        </p:nvSpPr>
        <p:spPr>
          <a:xfrm>
            <a:off x="3510677" y="5692477"/>
            <a:ext cx="21237388" cy="1201034"/>
          </a:xfrm>
          <a:prstGeom prst="rect">
            <a:avLst/>
          </a:prstGeom>
        </p:spPr>
        <p:txBody>
          <a:bodyPr wrap="square">
            <a:spAutoFit/>
          </a:bodyPr>
          <a:lstStyle/>
          <a:p>
            <a:pPr marL="685800" indent="-685800" algn="l">
              <a:lnSpc>
                <a:spcPct val="150000"/>
              </a:lnSpc>
              <a:buFont typeface="Arial" panose="020B0604020202020204" pitchFamily="34" charset="0"/>
              <a:buChar char="•"/>
            </a:pPr>
            <a:r>
              <a:rPr lang="en-US" sz="5400" b="0" dirty="0" smtClean="0">
                <a:latin typeface="Consolas" panose="020B0609020204030204" pitchFamily="49" charset="0"/>
              </a:rPr>
              <a:t>Capacity and number of element is different</a:t>
            </a:r>
            <a:endParaRPr lang="en-US" sz="5400" b="0" dirty="0"/>
          </a:p>
        </p:txBody>
      </p:sp>
      <p:sp>
        <p:nvSpPr>
          <p:cNvPr id="14" name="Rectangle 13"/>
          <p:cNvSpPr/>
          <p:nvPr/>
        </p:nvSpPr>
        <p:spPr>
          <a:xfrm>
            <a:off x="4423751" y="7548171"/>
            <a:ext cx="19960249" cy="1107996"/>
          </a:xfrm>
          <a:prstGeom prst="rect">
            <a:avLst/>
          </a:prstGeom>
        </p:spPr>
        <p:txBody>
          <a:bodyPr wrap="square">
            <a:spAutoFit/>
          </a:bodyPr>
          <a:lstStyle/>
          <a:p>
            <a:pPr algn="l"/>
            <a:r>
              <a:rPr lang="en-US" sz="6600" b="0" dirty="0" smtClean="0">
                <a:latin typeface="Consolas" panose="020B0609020204030204" pitchFamily="49" charset="0"/>
              </a:rPr>
              <a:t>Console.WriteLine(</a:t>
            </a:r>
            <a:r>
              <a:rPr lang="en-US" sz="6600" b="0" dirty="0" err="1" smtClean="0">
                <a:latin typeface="Consolas" panose="020B0609020204030204" pitchFamily="49" charset="0"/>
              </a:rPr>
              <a:t>intList.Count</a:t>
            </a:r>
            <a:r>
              <a:rPr lang="en-US" sz="6600" b="0" dirty="0" smtClean="0">
                <a:latin typeface="Consolas" panose="020B0609020204030204" pitchFamily="49" charset="0"/>
              </a:rPr>
              <a:t>);</a:t>
            </a:r>
            <a:endParaRPr lang="en-US" sz="6600" b="0" dirty="0">
              <a:latin typeface="Consolas" panose="020B0609020204030204" pitchFamily="49" charset="0"/>
            </a:endParaRPr>
          </a:p>
        </p:txBody>
      </p:sp>
    </p:spTree>
    <p:extLst>
      <p:ext uri="{BB962C8B-B14F-4D97-AF65-F5344CB8AC3E}">
        <p14:creationId xmlns:p14="http://schemas.microsoft.com/office/powerpoint/2010/main" val="4074336931"/>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10681" y="1042306"/>
            <a:ext cx="1826141" cy="1200329"/>
          </a:xfrm>
          <a:prstGeom prst="rect">
            <a:avLst/>
          </a:prstGeom>
        </p:spPr>
        <p:txBody>
          <a:bodyPr wrap="none">
            <a:spAutoFit/>
          </a:bodyPr>
          <a:lstStyle/>
          <a:p>
            <a:pPr algn="l"/>
            <a:r>
              <a:rPr lang="en-US" sz="7200" dirty="0" smtClean="0"/>
              <a:t>List</a:t>
            </a:r>
            <a:endParaRPr lang="en-US" sz="7200" dirty="0"/>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9091" y="6047202"/>
            <a:ext cx="677749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Collections</a:t>
            </a:r>
            <a:endParaRPr lang="en-US" sz="9600" dirty="0">
              <a:solidFill>
                <a:schemeClr val="tx2"/>
              </a:solidFill>
            </a:endParaRPr>
          </a:p>
        </p:txBody>
      </p:sp>
      <p:sp>
        <p:nvSpPr>
          <p:cNvPr id="3" name="TextBox 2"/>
          <p:cNvSpPr txBox="1"/>
          <p:nvPr/>
        </p:nvSpPr>
        <p:spPr>
          <a:xfrm>
            <a:off x="7736729" y="3376920"/>
            <a:ext cx="671873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1" name="TextBox 10"/>
          <p:cNvSpPr txBox="1"/>
          <p:nvPr/>
        </p:nvSpPr>
        <p:spPr>
          <a:xfrm>
            <a:off x="4061013" y="3376920"/>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ArrayList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2" name="TextBox 11"/>
          <p:cNvSpPr txBox="1"/>
          <p:nvPr/>
        </p:nvSpPr>
        <p:spPr>
          <a:xfrm>
            <a:off x="4061013" y="4248078"/>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7736729" y="4248078"/>
            <a:ext cx="815769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System.Collections.Generics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Rectangle 3"/>
          <p:cNvSpPr/>
          <p:nvPr/>
        </p:nvSpPr>
        <p:spPr>
          <a:xfrm>
            <a:off x="3510677" y="5692477"/>
            <a:ext cx="21237388" cy="1201034"/>
          </a:xfrm>
          <a:prstGeom prst="rect">
            <a:avLst/>
          </a:prstGeom>
        </p:spPr>
        <p:txBody>
          <a:bodyPr wrap="square">
            <a:spAutoFit/>
          </a:bodyPr>
          <a:lstStyle/>
          <a:p>
            <a:pPr marL="685800" indent="-685800" algn="l">
              <a:lnSpc>
                <a:spcPct val="150000"/>
              </a:lnSpc>
              <a:buFont typeface="Arial" panose="020B0604020202020204" pitchFamily="34" charset="0"/>
              <a:buChar char="•"/>
            </a:pPr>
            <a:r>
              <a:rPr lang="en-US" sz="5400" b="0" dirty="0" smtClean="0">
                <a:latin typeface="Consolas" panose="020B0609020204030204" pitchFamily="49" charset="0"/>
              </a:rPr>
              <a:t>Get rid of unneeded capacity</a:t>
            </a:r>
            <a:endParaRPr lang="en-US" sz="5400" b="0" dirty="0"/>
          </a:p>
        </p:txBody>
      </p:sp>
      <p:sp>
        <p:nvSpPr>
          <p:cNvPr id="14" name="Rectangle 13"/>
          <p:cNvSpPr/>
          <p:nvPr/>
        </p:nvSpPr>
        <p:spPr>
          <a:xfrm>
            <a:off x="4423751" y="7548171"/>
            <a:ext cx="19960249" cy="1200329"/>
          </a:xfrm>
          <a:prstGeom prst="rect">
            <a:avLst/>
          </a:prstGeom>
        </p:spPr>
        <p:txBody>
          <a:bodyPr wrap="square">
            <a:spAutoFit/>
          </a:bodyPr>
          <a:lstStyle/>
          <a:p>
            <a:pPr algn="l"/>
            <a:r>
              <a:rPr lang="en-US" sz="7200" b="0" dirty="0" err="1">
                <a:latin typeface="Consolas" panose="020B0609020204030204" pitchFamily="49" charset="0"/>
              </a:rPr>
              <a:t>vectors.TrimExcess</a:t>
            </a:r>
            <a:r>
              <a:rPr lang="en-US" sz="7200" b="0" dirty="0">
                <a:latin typeface="Consolas" panose="020B0609020204030204" pitchFamily="49" charset="0"/>
              </a:rPr>
              <a:t>();</a:t>
            </a:r>
          </a:p>
        </p:txBody>
      </p:sp>
      <p:sp>
        <p:nvSpPr>
          <p:cNvPr id="15" name="Rectangle 14"/>
          <p:cNvSpPr/>
          <p:nvPr/>
        </p:nvSpPr>
        <p:spPr>
          <a:xfrm>
            <a:off x="4423751" y="8802643"/>
            <a:ext cx="21237388" cy="995722"/>
          </a:xfrm>
          <a:prstGeom prst="rect">
            <a:avLst/>
          </a:prstGeom>
        </p:spPr>
        <p:txBody>
          <a:bodyPr wrap="square">
            <a:spAutoFit/>
          </a:bodyPr>
          <a:lstStyle/>
          <a:p>
            <a:pPr algn="l">
              <a:lnSpc>
                <a:spcPct val="150000"/>
              </a:lnSpc>
            </a:pPr>
            <a:r>
              <a:rPr lang="en-US" sz="4400" b="0" i="1" dirty="0" smtClean="0">
                <a:latin typeface="Consolas" panose="020B0609020204030204" pitchFamily="49" charset="0"/>
              </a:rPr>
              <a:t>Does nothing is item count is more than </a:t>
            </a:r>
            <a:r>
              <a:rPr lang="en-US" sz="4400" b="0" i="1" dirty="0" smtClean="0">
                <a:solidFill>
                  <a:schemeClr val="accent5"/>
                </a:solidFill>
                <a:latin typeface="Consolas" panose="020B0609020204030204" pitchFamily="49" charset="0"/>
              </a:rPr>
              <a:t>90%</a:t>
            </a:r>
            <a:r>
              <a:rPr lang="en-US" sz="4400" b="0" i="1" dirty="0" smtClean="0">
                <a:latin typeface="Consolas" panose="020B0609020204030204" pitchFamily="49" charset="0"/>
              </a:rPr>
              <a:t> of the capacity</a:t>
            </a:r>
            <a:endParaRPr lang="en-US" sz="4400" b="0" i="1" dirty="0"/>
          </a:p>
        </p:txBody>
      </p:sp>
    </p:spTree>
    <p:extLst>
      <p:ext uri="{BB962C8B-B14F-4D97-AF65-F5344CB8AC3E}">
        <p14:creationId xmlns:p14="http://schemas.microsoft.com/office/powerpoint/2010/main" val="296084333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366041" y="6047202"/>
            <a:ext cx="1163138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a:solidFill>
                  <a:schemeClr val="tx2"/>
                </a:solidFill>
              </a:rPr>
              <a:t>Exception </a:t>
            </a:r>
            <a:r>
              <a:rPr lang="en-US" sz="9600" dirty="0" smtClean="0">
                <a:solidFill>
                  <a:schemeClr val="tx2"/>
                </a:solidFill>
              </a:rPr>
              <a:t>Handling</a:t>
            </a:r>
            <a:endParaRPr lang="en-US" sz="9600" dirty="0">
              <a:solidFill>
                <a:schemeClr val="tx2"/>
              </a:solidFill>
            </a:endParaRPr>
          </a:p>
        </p:txBody>
      </p:sp>
      <p:sp>
        <p:nvSpPr>
          <p:cNvPr id="6" name="Rectangle 5"/>
          <p:cNvSpPr/>
          <p:nvPr/>
        </p:nvSpPr>
        <p:spPr>
          <a:xfrm>
            <a:off x="3510681" y="1042306"/>
            <a:ext cx="13726835" cy="1200329"/>
          </a:xfrm>
          <a:prstGeom prst="rect">
            <a:avLst/>
          </a:prstGeom>
        </p:spPr>
        <p:txBody>
          <a:bodyPr wrap="none">
            <a:spAutoFit/>
          </a:bodyPr>
          <a:lstStyle/>
          <a:p>
            <a:pPr algn="l"/>
            <a:r>
              <a:rPr lang="en-US" sz="7200" dirty="0">
                <a:latin typeface="+mn-lt"/>
                <a:cs typeface="Courier New" panose="02070309020205020404" pitchFamily="49" charset="0"/>
              </a:rPr>
              <a:t>Structured Exception Handling</a:t>
            </a:r>
          </a:p>
        </p:txBody>
      </p:sp>
      <p:sp>
        <p:nvSpPr>
          <p:cNvPr id="3" name="Rectangle 2"/>
          <p:cNvSpPr/>
          <p:nvPr/>
        </p:nvSpPr>
        <p:spPr>
          <a:xfrm>
            <a:off x="6238874" y="2732038"/>
            <a:ext cx="17678401" cy="10926068"/>
          </a:xfrm>
          <a:prstGeom prst="rect">
            <a:avLst/>
          </a:prstGeom>
        </p:spPr>
        <p:txBody>
          <a:bodyPr wrap="square">
            <a:spAutoFit/>
          </a:bodyPr>
          <a:lstStyle/>
          <a:p>
            <a:pPr algn="l"/>
            <a:r>
              <a:rPr lang="en-US" sz="4400" b="0" dirty="0">
                <a:solidFill>
                  <a:srgbClr val="0000FF"/>
                </a:solidFill>
                <a:latin typeface="Consolas" panose="020B0609020204030204" pitchFamily="49" charset="0"/>
              </a:rPr>
              <a:t>try</a:t>
            </a:r>
            <a:endParaRPr lang="en-US" sz="4400" b="0" dirty="0">
              <a:latin typeface="Consolas" panose="020B0609020204030204" pitchFamily="49" charset="0"/>
            </a:endParaRPr>
          </a:p>
          <a:p>
            <a:pPr algn="l"/>
            <a:r>
              <a:rPr lang="en-US" sz="4400" b="0" dirty="0" smtClean="0">
                <a:latin typeface="Consolas" panose="020B0609020204030204" pitchFamily="49" charset="0"/>
              </a:rPr>
              <a:t>{</a:t>
            </a:r>
          </a:p>
          <a:p>
            <a:pPr algn="l"/>
            <a:r>
              <a:rPr lang="en-US" sz="4400" b="0" dirty="0">
                <a:solidFill>
                  <a:srgbClr val="008000"/>
                </a:solidFill>
                <a:latin typeface="Consolas" panose="020B0609020204030204" pitchFamily="49" charset="0"/>
              </a:rPr>
              <a:t>	</a:t>
            </a:r>
            <a:r>
              <a:rPr lang="en-US" sz="4400" b="0" dirty="0" smtClean="0">
                <a:solidFill>
                  <a:srgbClr val="008000"/>
                </a:solidFill>
                <a:latin typeface="Consolas" panose="020B0609020204030204" pitchFamily="49" charset="0"/>
              </a:rPr>
              <a:t>//</a:t>
            </a:r>
            <a:r>
              <a:rPr lang="en-US" sz="4400" b="0" dirty="0">
                <a:solidFill>
                  <a:srgbClr val="008000"/>
                </a:solidFill>
                <a:latin typeface="Consolas" panose="020B0609020204030204" pitchFamily="49" charset="0"/>
              </a:rPr>
              <a:t>statement causing exception</a:t>
            </a:r>
            <a:endParaRPr lang="en-US" sz="4400" b="0" dirty="0">
              <a:latin typeface="Consolas" panose="020B0609020204030204" pitchFamily="49" charset="0"/>
            </a:endParaRPr>
          </a:p>
          <a:p>
            <a:pPr algn="l"/>
            <a:r>
              <a:rPr lang="en-US" sz="4400" b="0" dirty="0" smtClean="0">
                <a:latin typeface="Consolas" panose="020B0609020204030204" pitchFamily="49" charset="0"/>
              </a:rPr>
              <a:t>}</a:t>
            </a:r>
            <a:endParaRPr lang="en-US" sz="4400" b="0" dirty="0">
              <a:latin typeface="Consolas" panose="020B0609020204030204" pitchFamily="49" charset="0"/>
            </a:endParaRPr>
          </a:p>
          <a:p>
            <a:pPr algn="l"/>
            <a:r>
              <a:rPr lang="en-US" sz="4400" b="0" dirty="0" smtClean="0">
                <a:solidFill>
                  <a:srgbClr val="0000FF"/>
                </a:solidFill>
                <a:latin typeface="Consolas" panose="020B0609020204030204" pitchFamily="49" charset="0"/>
              </a:rPr>
              <a:t>catch</a:t>
            </a:r>
            <a:r>
              <a:rPr lang="en-US" sz="4400" b="0" dirty="0" smtClean="0">
                <a:latin typeface="Consolas" panose="020B0609020204030204" pitchFamily="49" charset="0"/>
              </a:rPr>
              <a:t>(</a:t>
            </a:r>
            <a:r>
              <a:rPr lang="en-US" sz="4400" b="0" dirty="0" err="1" smtClean="0">
                <a:latin typeface="Consolas" panose="020B0609020204030204" pitchFamily="49" charset="0"/>
              </a:rPr>
              <a:t>DivideByZeroException</a:t>
            </a:r>
            <a:r>
              <a:rPr lang="en-US" sz="4400" b="0" dirty="0" smtClean="0">
                <a:latin typeface="Consolas" panose="020B0609020204030204" pitchFamily="49" charset="0"/>
              </a:rPr>
              <a:t> </a:t>
            </a:r>
            <a:r>
              <a:rPr lang="en-US" sz="4400" b="0" dirty="0">
                <a:latin typeface="Consolas" panose="020B0609020204030204" pitchFamily="49" charset="0"/>
              </a:rPr>
              <a:t>e1)</a:t>
            </a:r>
          </a:p>
          <a:p>
            <a:pPr algn="l"/>
            <a:r>
              <a:rPr lang="en-US" sz="4400" b="0" dirty="0" smtClean="0">
                <a:latin typeface="Consolas" panose="020B0609020204030204" pitchFamily="49" charset="0"/>
              </a:rPr>
              <a:t>{</a:t>
            </a:r>
          </a:p>
          <a:p>
            <a:pPr algn="l"/>
            <a:r>
              <a:rPr lang="en-US" sz="4400" b="0" dirty="0" smtClean="0">
                <a:solidFill>
                  <a:srgbClr val="008000"/>
                </a:solidFill>
                <a:latin typeface="Consolas" panose="020B0609020204030204" pitchFamily="49" charset="0"/>
              </a:rPr>
              <a:t>	//</a:t>
            </a:r>
            <a:r>
              <a:rPr lang="en-US" sz="4400" b="0" dirty="0">
                <a:solidFill>
                  <a:srgbClr val="008000"/>
                </a:solidFill>
                <a:latin typeface="Consolas" panose="020B0609020204030204" pitchFamily="49" charset="0"/>
              </a:rPr>
              <a:t>error handling code</a:t>
            </a:r>
            <a:endParaRPr lang="en-US" sz="4400" b="0" dirty="0">
              <a:latin typeface="Consolas" panose="020B0609020204030204" pitchFamily="49" charset="0"/>
            </a:endParaRPr>
          </a:p>
          <a:p>
            <a:pPr algn="l"/>
            <a:r>
              <a:rPr lang="en-US" sz="4400" b="0" dirty="0" smtClean="0">
                <a:latin typeface="Consolas" panose="020B0609020204030204" pitchFamily="49" charset="0"/>
              </a:rPr>
              <a:t>}        </a:t>
            </a:r>
          </a:p>
          <a:p>
            <a:pPr algn="l"/>
            <a:r>
              <a:rPr lang="en-US" sz="4400" b="0" dirty="0" smtClean="0">
                <a:solidFill>
                  <a:srgbClr val="0000FF"/>
                </a:solidFill>
                <a:latin typeface="Consolas" panose="020B0609020204030204" pitchFamily="49" charset="0"/>
              </a:rPr>
              <a:t>catch</a:t>
            </a:r>
            <a:r>
              <a:rPr lang="en-US" sz="4400" b="0" dirty="0" smtClean="0">
                <a:latin typeface="Consolas" panose="020B0609020204030204" pitchFamily="49" charset="0"/>
              </a:rPr>
              <a:t>(</a:t>
            </a:r>
            <a:r>
              <a:rPr lang="en-US" sz="4400" b="0" dirty="0" err="1" smtClean="0">
                <a:latin typeface="Consolas" panose="020B0609020204030204" pitchFamily="49" charset="0"/>
              </a:rPr>
              <a:t>IndexOutOfRangeException</a:t>
            </a:r>
            <a:r>
              <a:rPr lang="en-US" sz="4400" b="0" dirty="0" smtClean="0">
                <a:latin typeface="Consolas" panose="020B0609020204030204" pitchFamily="49" charset="0"/>
              </a:rPr>
              <a:t> </a:t>
            </a:r>
            <a:r>
              <a:rPr lang="en-US" sz="4400" b="0" dirty="0">
                <a:latin typeface="Consolas" panose="020B0609020204030204" pitchFamily="49" charset="0"/>
              </a:rPr>
              <a:t>e2)</a:t>
            </a:r>
          </a:p>
          <a:p>
            <a:pPr algn="l"/>
            <a:r>
              <a:rPr lang="en-US" sz="4400" b="0" dirty="0" smtClean="0">
                <a:latin typeface="Consolas" panose="020B0609020204030204" pitchFamily="49" charset="0"/>
              </a:rPr>
              <a:t>{</a:t>
            </a:r>
          </a:p>
          <a:p>
            <a:pPr algn="l"/>
            <a:r>
              <a:rPr lang="en-US" sz="4400" b="0" dirty="0">
                <a:latin typeface="Consolas" panose="020B0609020204030204" pitchFamily="49" charset="0"/>
              </a:rPr>
              <a:t>	 </a:t>
            </a:r>
            <a:r>
              <a:rPr lang="en-US" sz="4400" b="0" dirty="0">
                <a:solidFill>
                  <a:srgbClr val="008000"/>
                </a:solidFill>
                <a:latin typeface="Consolas" panose="020B0609020204030204" pitchFamily="49" charset="0"/>
              </a:rPr>
              <a:t>//error handling code</a:t>
            </a:r>
            <a:endParaRPr lang="en-US" sz="4400" b="0" dirty="0" smtClean="0">
              <a:latin typeface="Consolas" panose="020B0609020204030204" pitchFamily="49" charset="0"/>
            </a:endParaRPr>
          </a:p>
          <a:p>
            <a:pPr algn="l"/>
            <a:r>
              <a:rPr lang="en-US" sz="4400" b="0" dirty="0" smtClean="0">
                <a:latin typeface="Consolas" panose="020B0609020204030204" pitchFamily="49" charset="0"/>
              </a:rPr>
              <a:t>}</a:t>
            </a:r>
            <a:endParaRPr lang="en-US" sz="4400" b="0" dirty="0">
              <a:latin typeface="Consolas" panose="020B0609020204030204" pitchFamily="49" charset="0"/>
            </a:endParaRPr>
          </a:p>
          <a:p>
            <a:pPr algn="l"/>
            <a:r>
              <a:rPr lang="en-US" sz="4400" b="0" dirty="0" smtClean="0">
                <a:solidFill>
                  <a:srgbClr val="0000FF"/>
                </a:solidFill>
                <a:latin typeface="Consolas" panose="020B0609020204030204" pitchFamily="49" charset="0"/>
              </a:rPr>
              <a:t>finally</a:t>
            </a:r>
            <a:endParaRPr lang="en-US" sz="4400" b="0" dirty="0">
              <a:latin typeface="Consolas" panose="020B0609020204030204" pitchFamily="49" charset="0"/>
            </a:endParaRPr>
          </a:p>
          <a:p>
            <a:pPr algn="l"/>
            <a:r>
              <a:rPr lang="en-US" sz="4400" b="0" dirty="0" smtClean="0">
                <a:latin typeface="Consolas" panose="020B0609020204030204" pitchFamily="49" charset="0"/>
              </a:rPr>
              <a:t>{</a:t>
            </a:r>
          </a:p>
          <a:p>
            <a:pPr algn="l"/>
            <a:r>
              <a:rPr lang="en-US" sz="4400" b="0" dirty="0">
                <a:latin typeface="Consolas" panose="020B0609020204030204" pitchFamily="49" charset="0"/>
              </a:rPr>
              <a:t>	 </a:t>
            </a:r>
            <a:r>
              <a:rPr lang="en-US" sz="4400" b="0" dirty="0">
                <a:solidFill>
                  <a:srgbClr val="008000"/>
                </a:solidFill>
                <a:latin typeface="Consolas" panose="020B0609020204030204" pitchFamily="49" charset="0"/>
              </a:rPr>
              <a:t>//statement to be executed</a:t>
            </a:r>
            <a:endParaRPr lang="en-US" sz="4400" b="0" dirty="0">
              <a:latin typeface="Consolas" panose="020B0609020204030204" pitchFamily="49" charset="0"/>
            </a:endParaRPr>
          </a:p>
          <a:p>
            <a:pPr algn="l"/>
            <a:r>
              <a:rPr lang="en-US" sz="4400" b="0" dirty="0" smtClean="0">
                <a:latin typeface="Consolas" panose="020B0609020204030204" pitchFamily="49" charset="0"/>
              </a:rPr>
              <a:t>}</a:t>
            </a:r>
            <a:endParaRPr lang="en-US" sz="4400" b="0" dirty="0"/>
          </a:p>
        </p:txBody>
      </p:sp>
    </p:spTree>
    <p:extLst>
      <p:ext uri="{BB962C8B-B14F-4D97-AF65-F5344CB8AC3E}">
        <p14:creationId xmlns:p14="http://schemas.microsoft.com/office/powerpoint/2010/main" val="217700318"/>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10681" y="1042306"/>
            <a:ext cx="1826141" cy="1200329"/>
          </a:xfrm>
          <a:prstGeom prst="rect">
            <a:avLst/>
          </a:prstGeom>
        </p:spPr>
        <p:txBody>
          <a:bodyPr wrap="none">
            <a:spAutoFit/>
          </a:bodyPr>
          <a:lstStyle/>
          <a:p>
            <a:pPr algn="l"/>
            <a:r>
              <a:rPr lang="en-US" sz="7200" dirty="0" smtClean="0"/>
              <a:t>List</a:t>
            </a:r>
            <a:endParaRPr lang="en-US" sz="7200" dirty="0"/>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9091" y="6047202"/>
            <a:ext cx="677749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Collections</a:t>
            </a:r>
            <a:endParaRPr lang="en-US" sz="9600" dirty="0">
              <a:solidFill>
                <a:schemeClr val="tx2"/>
              </a:solidFill>
            </a:endParaRPr>
          </a:p>
        </p:txBody>
      </p:sp>
      <p:sp>
        <p:nvSpPr>
          <p:cNvPr id="3" name="TextBox 2"/>
          <p:cNvSpPr txBox="1"/>
          <p:nvPr/>
        </p:nvSpPr>
        <p:spPr>
          <a:xfrm>
            <a:off x="7736729" y="3376920"/>
            <a:ext cx="671873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1" name="TextBox 10"/>
          <p:cNvSpPr txBox="1"/>
          <p:nvPr/>
        </p:nvSpPr>
        <p:spPr>
          <a:xfrm>
            <a:off x="4061013" y="3376920"/>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ArrayList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2" name="TextBox 11"/>
          <p:cNvSpPr txBox="1"/>
          <p:nvPr/>
        </p:nvSpPr>
        <p:spPr>
          <a:xfrm>
            <a:off x="4061013" y="4248078"/>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7736729" y="4248078"/>
            <a:ext cx="815769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System.Collections.Generics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Rectangle 3"/>
          <p:cNvSpPr/>
          <p:nvPr/>
        </p:nvSpPr>
        <p:spPr>
          <a:xfrm>
            <a:off x="3510677" y="5692477"/>
            <a:ext cx="21237388" cy="1201034"/>
          </a:xfrm>
          <a:prstGeom prst="rect">
            <a:avLst/>
          </a:prstGeom>
        </p:spPr>
        <p:txBody>
          <a:bodyPr wrap="square">
            <a:spAutoFit/>
          </a:bodyPr>
          <a:lstStyle/>
          <a:p>
            <a:pPr marL="685800" indent="-685800" algn="l">
              <a:lnSpc>
                <a:spcPct val="150000"/>
              </a:lnSpc>
              <a:buFont typeface="Arial" panose="020B0604020202020204" pitchFamily="34" charset="0"/>
              <a:buChar char="•"/>
            </a:pPr>
            <a:r>
              <a:rPr lang="en-US" sz="5400" b="0" dirty="0" smtClean="0">
                <a:latin typeface="Consolas" panose="020B0609020204030204" pitchFamily="49" charset="0"/>
              </a:rPr>
              <a:t>Collection Initializers:</a:t>
            </a:r>
            <a:endParaRPr lang="en-US" sz="5400" b="0" dirty="0"/>
          </a:p>
        </p:txBody>
      </p:sp>
      <p:sp>
        <p:nvSpPr>
          <p:cNvPr id="14" name="Rectangle 13"/>
          <p:cNvSpPr/>
          <p:nvPr/>
        </p:nvSpPr>
        <p:spPr>
          <a:xfrm>
            <a:off x="4423751" y="7548171"/>
            <a:ext cx="19960249" cy="2123658"/>
          </a:xfrm>
          <a:prstGeom prst="rect">
            <a:avLst/>
          </a:prstGeom>
        </p:spPr>
        <p:txBody>
          <a:bodyPr wrap="square">
            <a:spAutoFit/>
          </a:bodyPr>
          <a:lstStyle/>
          <a:p>
            <a:pPr algn="l"/>
            <a:r>
              <a:rPr lang="en-US" sz="4400" dirty="0" err="1" smtClean="0">
                <a:latin typeface="Consolas" panose="020B0609020204030204" pitchFamily="49" charset="0"/>
              </a:rPr>
              <a:t>ArrayList</a:t>
            </a:r>
            <a:r>
              <a:rPr lang="en-US" sz="4400" dirty="0" smtClean="0">
                <a:latin typeface="Consolas" panose="020B0609020204030204" pitchFamily="49" charset="0"/>
              </a:rPr>
              <a:t> </a:t>
            </a:r>
            <a:r>
              <a:rPr lang="en-US" sz="4400" dirty="0" err="1">
                <a:latin typeface="Consolas" panose="020B0609020204030204" pitchFamily="49" charset="0"/>
              </a:rPr>
              <a:t>objList</a:t>
            </a:r>
            <a:r>
              <a:rPr lang="en-US" sz="4400" dirty="0">
                <a:latin typeface="Consolas" panose="020B0609020204030204" pitchFamily="49" charset="0"/>
              </a:rPr>
              <a:t> = </a:t>
            </a:r>
            <a:r>
              <a:rPr lang="en-US" sz="4400" dirty="0">
                <a:solidFill>
                  <a:srgbClr val="0000FF"/>
                </a:solidFill>
                <a:latin typeface="Consolas" panose="020B0609020204030204" pitchFamily="49" charset="0"/>
              </a:rPr>
              <a:t>new</a:t>
            </a:r>
            <a:r>
              <a:rPr lang="en-US" sz="4400" dirty="0">
                <a:latin typeface="Consolas" panose="020B0609020204030204" pitchFamily="49" charset="0"/>
              </a:rPr>
              <a:t> </a:t>
            </a:r>
            <a:r>
              <a:rPr lang="en-US" sz="4400" dirty="0" err="1" smtClean="0">
                <a:latin typeface="Consolas" panose="020B0609020204030204" pitchFamily="49" charset="0"/>
              </a:rPr>
              <a:t>ArrayList</a:t>
            </a:r>
            <a:r>
              <a:rPr lang="en-US" sz="4400" dirty="0" smtClean="0">
                <a:latin typeface="Consolas" panose="020B0609020204030204" pitchFamily="49" charset="0"/>
              </a:rPr>
              <a:t>() </a:t>
            </a:r>
            <a:r>
              <a:rPr lang="en-US" sz="4400" dirty="0">
                <a:latin typeface="Consolas" panose="020B0609020204030204" pitchFamily="49" charset="0"/>
              </a:rPr>
              <a:t>{ 1, </a:t>
            </a:r>
            <a:r>
              <a:rPr lang="en-US" sz="4400" dirty="0">
                <a:solidFill>
                  <a:srgbClr val="A31515"/>
                </a:solidFill>
                <a:latin typeface="Consolas" panose="020B0609020204030204" pitchFamily="49" charset="0"/>
              </a:rPr>
              <a:t>"message"</a:t>
            </a:r>
            <a:r>
              <a:rPr lang="en-US" sz="4400" dirty="0">
                <a:latin typeface="Consolas" panose="020B0609020204030204" pitchFamily="49" charset="0"/>
              </a:rPr>
              <a:t>, 3.9};</a:t>
            </a:r>
          </a:p>
          <a:p>
            <a:pPr algn="l"/>
            <a:endParaRPr lang="en-US" sz="4400" dirty="0">
              <a:latin typeface="Consolas" panose="020B0609020204030204" pitchFamily="49" charset="0"/>
            </a:endParaRPr>
          </a:p>
          <a:p>
            <a:pPr algn="l"/>
            <a:r>
              <a:rPr lang="en-US" sz="4400" dirty="0" smtClean="0">
                <a:latin typeface="Consolas" panose="020B0609020204030204" pitchFamily="49" charset="0"/>
              </a:rPr>
              <a:t>List&lt;</a:t>
            </a:r>
            <a:r>
              <a:rPr lang="en-US" sz="4400" dirty="0" smtClean="0">
                <a:solidFill>
                  <a:srgbClr val="0000FF"/>
                </a:solidFill>
                <a:latin typeface="Consolas" panose="020B0609020204030204" pitchFamily="49" charset="0"/>
              </a:rPr>
              <a:t>int</a:t>
            </a:r>
            <a:r>
              <a:rPr lang="en-US" sz="4400" dirty="0">
                <a:latin typeface="Consolas" panose="020B0609020204030204" pitchFamily="49" charset="0"/>
              </a:rPr>
              <a:t>&gt; </a:t>
            </a:r>
            <a:r>
              <a:rPr lang="en-US" sz="4400" dirty="0" err="1">
                <a:latin typeface="Consolas" panose="020B0609020204030204" pitchFamily="49" charset="0"/>
              </a:rPr>
              <a:t>intList</a:t>
            </a:r>
            <a:r>
              <a:rPr lang="en-US" sz="4400" dirty="0">
                <a:latin typeface="Consolas" panose="020B0609020204030204" pitchFamily="49" charset="0"/>
              </a:rPr>
              <a:t> = </a:t>
            </a:r>
            <a:r>
              <a:rPr lang="en-US" sz="4400" dirty="0">
                <a:solidFill>
                  <a:srgbClr val="0000FF"/>
                </a:solidFill>
                <a:latin typeface="Consolas" panose="020B0609020204030204" pitchFamily="49" charset="0"/>
              </a:rPr>
              <a:t>new</a:t>
            </a:r>
            <a:r>
              <a:rPr lang="en-US" sz="4400" dirty="0">
                <a:latin typeface="Consolas" panose="020B0609020204030204" pitchFamily="49" charset="0"/>
              </a:rPr>
              <a:t> List&lt;</a:t>
            </a:r>
            <a:r>
              <a:rPr lang="en-US" sz="4400" dirty="0">
                <a:solidFill>
                  <a:srgbClr val="0000FF"/>
                </a:solidFill>
                <a:latin typeface="Consolas" panose="020B0609020204030204" pitchFamily="49" charset="0"/>
              </a:rPr>
              <a:t>int</a:t>
            </a:r>
            <a:r>
              <a:rPr lang="en-US" sz="4400" dirty="0">
                <a:latin typeface="Consolas" panose="020B0609020204030204" pitchFamily="49" charset="0"/>
              </a:rPr>
              <a:t>&gt;() { 1, 2 };</a:t>
            </a:r>
            <a:endParaRPr lang="en-US" sz="4400" b="0" dirty="0">
              <a:latin typeface="Consolas" panose="020B0609020204030204" pitchFamily="49" charset="0"/>
            </a:endParaRPr>
          </a:p>
        </p:txBody>
      </p:sp>
    </p:spTree>
    <p:extLst>
      <p:ext uri="{BB962C8B-B14F-4D97-AF65-F5344CB8AC3E}">
        <p14:creationId xmlns:p14="http://schemas.microsoft.com/office/powerpoint/2010/main" val="3467581207"/>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10681" y="1042306"/>
            <a:ext cx="1826141" cy="1200329"/>
          </a:xfrm>
          <a:prstGeom prst="rect">
            <a:avLst/>
          </a:prstGeom>
        </p:spPr>
        <p:txBody>
          <a:bodyPr wrap="none">
            <a:spAutoFit/>
          </a:bodyPr>
          <a:lstStyle/>
          <a:p>
            <a:pPr algn="l"/>
            <a:r>
              <a:rPr lang="en-US" sz="7200" dirty="0" smtClean="0"/>
              <a:t>List</a:t>
            </a:r>
            <a:endParaRPr lang="en-US" sz="7200" dirty="0"/>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9091" y="6047202"/>
            <a:ext cx="677749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Collections</a:t>
            </a:r>
            <a:endParaRPr lang="en-US" sz="9600" dirty="0">
              <a:solidFill>
                <a:schemeClr val="tx2"/>
              </a:solidFill>
            </a:endParaRPr>
          </a:p>
        </p:txBody>
      </p:sp>
      <p:sp>
        <p:nvSpPr>
          <p:cNvPr id="3" name="TextBox 2"/>
          <p:cNvSpPr txBox="1"/>
          <p:nvPr/>
        </p:nvSpPr>
        <p:spPr>
          <a:xfrm>
            <a:off x="7736729" y="3376920"/>
            <a:ext cx="671873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1" name="TextBox 10"/>
          <p:cNvSpPr txBox="1"/>
          <p:nvPr/>
        </p:nvSpPr>
        <p:spPr>
          <a:xfrm>
            <a:off x="4061013" y="3376920"/>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ArrayList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2" name="TextBox 11"/>
          <p:cNvSpPr txBox="1"/>
          <p:nvPr/>
        </p:nvSpPr>
        <p:spPr>
          <a:xfrm>
            <a:off x="4061013" y="4248078"/>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7736729" y="4248078"/>
            <a:ext cx="815769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System.Collections.Generics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Rectangle 3"/>
          <p:cNvSpPr/>
          <p:nvPr/>
        </p:nvSpPr>
        <p:spPr>
          <a:xfrm>
            <a:off x="3510677" y="5692477"/>
            <a:ext cx="21237388" cy="1201034"/>
          </a:xfrm>
          <a:prstGeom prst="rect">
            <a:avLst/>
          </a:prstGeom>
        </p:spPr>
        <p:txBody>
          <a:bodyPr wrap="square">
            <a:spAutoFit/>
          </a:bodyPr>
          <a:lstStyle/>
          <a:p>
            <a:pPr marL="685800" indent="-685800" algn="l">
              <a:lnSpc>
                <a:spcPct val="150000"/>
              </a:lnSpc>
              <a:buFont typeface="Arial" panose="020B0604020202020204" pitchFamily="34" charset="0"/>
              <a:buChar char="•"/>
            </a:pPr>
            <a:r>
              <a:rPr lang="en-US" sz="5400" b="0" dirty="0" smtClean="0">
                <a:latin typeface="Consolas" panose="020B0609020204030204" pitchFamily="49" charset="0"/>
              </a:rPr>
              <a:t>Adding Element:</a:t>
            </a:r>
            <a:endParaRPr lang="en-US" sz="5400" b="0" dirty="0"/>
          </a:p>
        </p:txBody>
      </p:sp>
      <p:sp>
        <p:nvSpPr>
          <p:cNvPr id="14" name="Rectangle 13"/>
          <p:cNvSpPr/>
          <p:nvPr/>
        </p:nvSpPr>
        <p:spPr>
          <a:xfrm>
            <a:off x="4423751" y="7548171"/>
            <a:ext cx="19960249" cy="3477875"/>
          </a:xfrm>
          <a:prstGeom prst="rect">
            <a:avLst/>
          </a:prstGeom>
        </p:spPr>
        <p:txBody>
          <a:bodyPr wrap="square">
            <a:spAutoFit/>
          </a:bodyPr>
          <a:lstStyle/>
          <a:p>
            <a:pPr algn="l"/>
            <a:r>
              <a:rPr lang="en-US" sz="4400" b="0" dirty="0">
                <a:latin typeface="Consolas" panose="020B0609020204030204" pitchFamily="49" charset="0"/>
              </a:rPr>
              <a:t>List&lt;</a:t>
            </a:r>
            <a:r>
              <a:rPr lang="en-US" sz="4400" b="0" dirty="0">
                <a:solidFill>
                  <a:srgbClr val="0000FF"/>
                </a:solidFill>
                <a:latin typeface="Consolas" panose="020B0609020204030204" pitchFamily="49" charset="0"/>
              </a:rPr>
              <a:t>int</a:t>
            </a:r>
            <a:r>
              <a:rPr lang="en-US" sz="4400" b="0" dirty="0">
                <a:latin typeface="Consolas" panose="020B0609020204030204" pitchFamily="49" charset="0"/>
              </a:rPr>
              <a:t>&gt; </a:t>
            </a:r>
            <a:r>
              <a:rPr lang="en-US" sz="4400" b="0" dirty="0" err="1">
                <a:latin typeface="Consolas" panose="020B0609020204030204" pitchFamily="49" charset="0"/>
              </a:rPr>
              <a:t>intList</a:t>
            </a:r>
            <a:r>
              <a:rPr lang="en-US" sz="4400" b="0" dirty="0">
                <a:latin typeface="Consolas" panose="020B0609020204030204" pitchFamily="49" charset="0"/>
              </a:rPr>
              <a:t> = </a:t>
            </a:r>
            <a:r>
              <a:rPr lang="en-US" sz="4400" b="0" dirty="0">
                <a:solidFill>
                  <a:srgbClr val="0000FF"/>
                </a:solidFill>
                <a:latin typeface="Consolas" panose="020B0609020204030204" pitchFamily="49" charset="0"/>
              </a:rPr>
              <a:t>new</a:t>
            </a:r>
            <a:r>
              <a:rPr lang="en-US" sz="4400" b="0" dirty="0">
                <a:latin typeface="Consolas" panose="020B0609020204030204" pitchFamily="49" charset="0"/>
              </a:rPr>
              <a:t> List&lt;</a:t>
            </a:r>
            <a:r>
              <a:rPr lang="en-US" sz="4400" b="0" dirty="0">
                <a:solidFill>
                  <a:srgbClr val="0000FF"/>
                </a:solidFill>
                <a:latin typeface="Consolas" panose="020B0609020204030204" pitchFamily="49" charset="0"/>
              </a:rPr>
              <a:t>int</a:t>
            </a:r>
            <a:r>
              <a:rPr lang="en-US" sz="4400" b="0" dirty="0" smtClean="0">
                <a:latin typeface="Consolas" panose="020B0609020204030204" pitchFamily="49" charset="0"/>
              </a:rPr>
              <a:t>&gt;();</a:t>
            </a:r>
          </a:p>
          <a:p>
            <a:pPr algn="l"/>
            <a:r>
              <a:rPr lang="en-US" sz="4400" b="0" dirty="0" err="1" smtClean="0">
                <a:latin typeface="Consolas" panose="020B0609020204030204" pitchFamily="49" charset="0"/>
              </a:rPr>
              <a:t>intList.Add</a:t>
            </a:r>
            <a:r>
              <a:rPr lang="en-US" sz="4400" b="0" dirty="0" smtClean="0">
                <a:latin typeface="Consolas" panose="020B0609020204030204" pitchFamily="49" charset="0"/>
              </a:rPr>
              <a:t>(1</a:t>
            </a:r>
            <a:r>
              <a:rPr lang="en-US" sz="4400" b="0" dirty="0">
                <a:latin typeface="Consolas" panose="020B0609020204030204" pitchFamily="49" charset="0"/>
              </a:rPr>
              <a:t>);</a:t>
            </a:r>
          </a:p>
          <a:p>
            <a:pPr algn="l"/>
            <a:r>
              <a:rPr lang="en-US" sz="4400" b="0" dirty="0" err="1" smtClean="0">
                <a:latin typeface="Consolas" panose="020B0609020204030204" pitchFamily="49" charset="0"/>
              </a:rPr>
              <a:t>intList.Add</a:t>
            </a:r>
            <a:r>
              <a:rPr lang="en-US" sz="4400" b="0" dirty="0" smtClean="0">
                <a:latin typeface="Consolas" panose="020B0609020204030204" pitchFamily="49" charset="0"/>
              </a:rPr>
              <a:t>(23);</a:t>
            </a:r>
          </a:p>
          <a:p>
            <a:pPr algn="l"/>
            <a:endParaRPr lang="en-US" sz="4400" b="0" dirty="0">
              <a:latin typeface="Consolas" panose="020B0609020204030204" pitchFamily="49" charset="0"/>
            </a:endParaRPr>
          </a:p>
          <a:p>
            <a:pPr algn="l"/>
            <a:endParaRPr lang="en-US" sz="4400" b="0" dirty="0">
              <a:latin typeface="Consolas" panose="020B0609020204030204" pitchFamily="49" charset="0"/>
            </a:endParaRPr>
          </a:p>
        </p:txBody>
      </p:sp>
    </p:spTree>
    <p:extLst>
      <p:ext uri="{BB962C8B-B14F-4D97-AF65-F5344CB8AC3E}">
        <p14:creationId xmlns:p14="http://schemas.microsoft.com/office/powerpoint/2010/main" val="3534540767"/>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10681" y="1042306"/>
            <a:ext cx="1826141" cy="1200329"/>
          </a:xfrm>
          <a:prstGeom prst="rect">
            <a:avLst/>
          </a:prstGeom>
        </p:spPr>
        <p:txBody>
          <a:bodyPr wrap="none">
            <a:spAutoFit/>
          </a:bodyPr>
          <a:lstStyle/>
          <a:p>
            <a:pPr algn="l"/>
            <a:r>
              <a:rPr lang="en-US" sz="7200" dirty="0" smtClean="0"/>
              <a:t>List</a:t>
            </a:r>
            <a:endParaRPr lang="en-US" sz="7200" dirty="0"/>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9091" y="6047202"/>
            <a:ext cx="677749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Collections</a:t>
            </a:r>
            <a:endParaRPr lang="en-US" sz="9600" dirty="0">
              <a:solidFill>
                <a:schemeClr val="tx2"/>
              </a:solidFill>
            </a:endParaRPr>
          </a:p>
        </p:txBody>
      </p:sp>
      <p:sp>
        <p:nvSpPr>
          <p:cNvPr id="3" name="TextBox 2"/>
          <p:cNvSpPr txBox="1"/>
          <p:nvPr/>
        </p:nvSpPr>
        <p:spPr>
          <a:xfrm>
            <a:off x="7736729" y="3376920"/>
            <a:ext cx="671873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1" name="TextBox 10"/>
          <p:cNvSpPr txBox="1"/>
          <p:nvPr/>
        </p:nvSpPr>
        <p:spPr>
          <a:xfrm>
            <a:off x="4061013" y="3376920"/>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ArrayList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2" name="TextBox 11"/>
          <p:cNvSpPr txBox="1"/>
          <p:nvPr/>
        </p:nvSpPr>
        <p:spPr>
          <a:xfrm>
            <a:off x="4061013" y="4248078"/>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7736729" y="4248078"/>
            <a:ext cx="815769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System.Collections.Generics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Rectangle 3"/>
          <p:cNvSpPr/>
          <p:nvPr/>
        </p:nvSpPr>
        <p:spPr>
          <a:xfrm>
            <a:off x="3510677" y="5692477"/>
            <a:ext cx="21237388" cy="1201034"/>
          </a:xfrm>
          <a:prstGeom prst="rect">
            <a:avLst/>
          </a:prstGeom>
        </p:spPr>
        <p:txBody>
          <a:bodyPr wrap="square">
            <a:spAutoFit/>
          </a:bodyPr>
          <a:lstStyle/>
          <a:p>
            <a:pPr marL="685800" indent="-685800" algn="l">
              <a:lnSpc>
                <a:spcPct val="150000"/>
              </a:lnSpc>
              <a:buFont typeface="Arial" panose="020B0604020202020204" pitchFamily="34" charset="0"/>
              <a:buChar char="•"/>
            </a:pPr>
            <a:r>
              <a:rPr lang="en-US" sz="5400" b="0" dirty="0" smtClean="0">
                <a:latin typeface="Consolas" panose="020B0609020204030204" pitchFamily="49" charset="0"/>
              </a:rPr>
              <a:t>Adding Element:</a:t>
            </a:r>
            <a:endParaRPr lang="en-US" sz="5400" b="0" dirty="0"/>
          </a:p>
        </p:txBody>
      </p:sp>
      <p:sp>
        <p:nvSpPr>
          <p:cNvPr id="14" name="Rectangle 13"/>
          <p:cNvSpPr/>
          <p:nvPr/>
        </p:nvSpPr>
        <p:spPr>
          <a:xfrm>
            <a:off x="4423751" y="7548171"/>
            <a:ext cx="19960249" cy="3477875"/>
          </a:xfrm>
          <a:prstGeom prst="rect">
            <a:avLst/>
          </a:prstGeom>
        </p:spPr>
        <p:txBody>
          <a:bodyPr wrap="square">
            <a:spAutoFit/>
          </a:bodyPr>
          <a:lstStyle/>
          <a:p>
            <a:pPr algn="l"/>
            <a:r>
              <a:rPr lang="en-US" sz="4400" b="0" dirty="0" smtClean="0">
                <a:latin typeface="Consolas" panose="020B0609020204030204" pitchFamily="49" charset="0"/>
              </a:rPr>
              <a:t>List&lt;</a:t>
            </a:r>
            <a:r>
              <a:rPr lang="en-US" sz="4400" b="0" dirty="0" smtClean="0">
                <a:solidFill>
                  <a:srgbClr val="0000FF"/>
                </a:solidFill>
                <a:latin typeface="Consolas" panose="020B0609020204030204" pitchFamily="49" charset="0"/>
              </a:rPr>
              <a:t>string</a:t>
            </a:r>
            <a:r>
              <a:rPr lang="en-US" sz="4400" b="0" dirty="0" smtClean="0">
                <a:latin typeface="Consolas" panose="020B0609020204030204" pitchFamily="49" charset="0"/>
              </a:rPr>
              <a:t>&gt; </a:t>
            </a:r>
            <a:r>
              <a:rPr lang="en-US" sz="4400" b="0" dirty="0" err="1" smtClean="0">
                <a:latin typeface="Consolas" panose="020B0609020204030204" pitchFamily="49" charset="0"/>
              </a:rPr>
              <a:t>strList</a:t>
            </a:r>
            <a:r>
              <a:rPr lang="en-US" sz="4400" b="0" dirty="0" smtClean="0">
                <a:latin typeface="Consolas" panose="020B0609020204030204" pitchFamily="49" charset="0"/>
              </a:rPr>
              <a:t> </a:t>
            </a:r>
            <a:r>
              <a:rPr lang="en-US" sz="4400" b="0" dirty="0">
                <a:latin typeface="Consolas" panose="020B0609020204030204" pitchFamily="49" charset="0"/>
              </a:rPr>
              <a:t>= </a:t>
            </a:r>
            <a:r>
              <a:rPr lang="en-US" sz="4400" b="0" dirty="0">
                <a:solidFill>
                  <a:srgbClr val="0000FF"/>
                </a:solidFill>
                <a:latin typeface="Consolas" panose="020B0609020204030204" pitchFamily="49" charset="0"/>
              </a:rPr>
              <a:t>new</a:t>
            </a:r>
            <a:r>
              <a:rPr lang="en-US" sz="4400" b="0" dirty="0">
                <a:latin typeface="Consolas" panose="020B0609020204030204" pitchFamily="49" charset="0"/>
              </a:rPr>
              <a:t> </a:t>
            </a:r>
            <a:r>
              <a:rPr lang="en-US" sz="4400" b="0" dirty="0" smtClean="0">
                <a:latin typeface="Consolas" panose="020B0609020204030204" pitchFamily="49" charset="0"/>
              </a:rPr>
              <a:t>List&lt;</a:t>
            </a:r>
            <a:r>
              <a:rPr lang="en-US" sz="4400" b="0" dirty="0" smtClean="0">
                <a:solidFill>
                  <a:srgbClr val="0000FF"/>
                </a:solidFill>
                <a:latin typeface="Consolas" panose="020B0609020204030204" pitchFamily="49" charset="0"/>
              </a:rPr>
              <a:t>string</a:t>
            </a:r>
            <a:r>
              <a:rPr lang="en-US" sz="4400" b="0" dirty="0" smtClean="0">
                <a:latin typeface="Consolas" panose="020B0609020204030204" pitchFamily="49" charset="0"/>
              </a:rPr>
              <a:t>&gt;();</a:t>
            </a:r>
          </a:p>
          <a:p>
            <a:pPr algn="l"/>
            <a:r>
              <a:rPr lang="en-US" sz="4400" b="0" dirty="0" err="1" smtClean="0">
                <a:latin typeface="Consolas" panose="020B0609020204030204" pitchFamily="49" charset="0"/>
              </a:rPr>
              <a:t>strList.Add</a:t>
            </a:r>
            <a:r>
              <a:rPr lang="en-US" sz="4400" b="0" dirty="0" smtClean="0">
                <a:latin typeface="Consolas" panose="020B0609020204030204" pitchFamily="49" charset="0"/>
              </a:rPr>
              <a:t>(“One”);</a:t>
            </a:r>
            <a:endParaRPr lang="en-US" sz="4400" b="0" dirty="0">
              <a:latin typeface="Consolas" panose="020B0609020204030204" pitchFamily="49" charset="0"/>
            </a:endParaRPr>
          </a:p>
          <a:p>
            <a:pPr algn="l"/>
            <a:r>
              <a:rPr lang="en-US" sz="4400" b="0" dirty="0" err="1" smtClean="0">
                <a:latin typeface="Consolas" panose="020B0609020204030204" pitchFamily="49" charset="0"/>
              </a:rPr>
              <a:t>strList.Add</a:t>
            </a:r>
            <a:r>
              <a:rPr lang="en-US" sz="4400" b="0" dirty="0" smtClean="0">
                <a:latin typeface="Consolas" panose="020B0609020204030204" pitchFamily="49" charset="0"/>
              </a:rPr>
              <a:t>(“Two”);</a:t>
            </a:r>
          </a:p>
          <a:p>
            <a:pPr algn="l"/>
            <a:endParaRPr lang="en-US" sz="4400" b="0" dirty="0">
              <a:latin typeface="Consolas" panose="020B0609020204030204" pitchFamily="49" charset="0"/>
            </a:endParaRPr>
          </a:p>
          <a:p>
            <a:pPr algn="l"/>
            <a:endParaRPr lang="en-US" sz="4400" b="0" dirty="0">
              <a:latin typeface="Consolas" panose="020B0609020204030204" pitchFamily="49" charset="0"/>
            </a:endParaRPr>
          </a:p>
        </p:txBody>
      </p:sp>
    </p:spTree>
    <p:extLst>
      <p:ext uri="{BB962C8B-B14F-4D97-AF65-F5344CB8AC3E}">
        <p14:creationId xmlns:p14="http://schemas.microsoft.com/office/powerpoint/2010/main" val="77893369"/>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10681" y="1042306"/>
            <a:ext cx="1826141" cy="1200329"/>
          </a:xfrm>
          <a:prstGeom prst="rect">
            <a:avLst/>
          </a:prstGeom>
        </p:spPr>
        <p:txBody>
          <a:bodyPr wrap="none">
            <a:spAutoFit/>
          </a:bodyPr>
          <a:lstStyle/>
          <a:p>
            <a:pPr algn="l"/>
            <a:r>
              <a:rPr lang="en-US" sz="7200" dirty="0" smtClean="0"/>
              <a:t>List</a:t>
            </a:r>
            <a:endParaRPr lang="en-US" sz="7200" dirty="0"/>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9091" y="6047202"/>
            <a:ext cx="677749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Collections</a:t>
            </a:r>
            <a:endParaRPr lang="en-US" sz="9600" dirty="0">
              <a:solidFill>
                <a:schemeClr val="tx2"/>
              </a:solidFill>
            </a:endParaRPr>
          </a:p>
        </p:txBody>
      </p:sp>
      <p:sp>
        <p:nvSpPr>
          <p:cNvPr id="3" name="TextBox 2"/>
          <p:cNvSpPr txBox="1"/>
          <p:nvPr/>
        </p:nvSpPr>
        <p:spPr>
          <a:xfrm>
            <a:off x="7736729" y="3376920"/>
            <a:ext cx="671873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1" name="TextBox 10"/>
          <p:cNvSpPr txBox="1"/>
          <p:nvPr/>
        </p:nvSpPr>
        <p:spPr>
          <a:xfrm>
            <a:off x="4061013" y="3376920"/>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ArrayList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2" name="TextBox 11"/>
          <p:cNvSpPr txBox="1"/>
          <p:nvPr/>
        </p:nvSpPr>
        <p:spPr>
          <a:xfrm>
            <a:off x="4061013" y="4248078"/>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7736729" y="4248078"/>
            <a:ext cx="815769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System.Collections.Generics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Rectangle 3"/>
          <p:cNvSpPr/>
          <p:nvPr/>
        </p:nvSpPr>
        <p:spPr>
          <a:xfrm>
            <a:off x="3510677" y="5692477"/>
            <a:ext cx="21237388" cy="1201034"/>
          </a:xfrm>
          <a:prstGeom prst="rect">
            <a:avLst/>
          </a:prstGeom>
        </p:spPr>
        <p:txBody>
          <a:bodyPr wrap="square">
            <a:spAutoFit/>
          </a:bodyPr>
          <a:lstStyle/>
          <a:p>
            <a:pPr marL="685800" indent="-685800" algn="l">
              <a:lnSpc>
                <a:spcPct val="150000"/>
              </a:lnSpc>
              <a:buFont typeface="Arial" panose="020B0604020202020204" pitchFamily="34" charset="0"/>
              <a:buChar char="•"/>
            </a:pPr>
            <a:r>
              <a:rPr lang="en-US" sz="5400" b="0" dirty="0" smtClean="0">
                <a:latin typeface="Consolas" panose="020B0609020204030204" pitchFamily="49" charset="0"/>
              </a:rPr>
              <a:t>Adding Element:</a:t>
            </a:r>
            <a:endParaRPr lang="en-US" sz="5400" b="0" dirty="0"/>
          </a:p>
        </p:txBody>
      </p:sp>
      <p:sp>
        <p:nvSpPr>
          <p:cNvPr id="14" name="Rectangle 13"/>
          <p:cNvSpPr/>
          <p:nvPr/>
        </p:nvSpPr>
        <p:spPr>
          <a:xfrm>
            <a:off x="4423751" y="7548171"/>
            <a:ext cx="19960249" cy="5509200"/>
          </a:xfrm>
          <a:prstGeom prst="rect">
            <a:avLst/>
          </a:prstGeom>
        </p:spPr>
        <p:txBody>
          <a:bodyPr wrap="square">
            <a:spAutoFit/>
          </a:bodyPr>
          <a:lstStyle/>
          <a:p>
            <a:pPr algn="l"/>
            <a:r>
              <a:rPr lang="en-US" sz="4400" b="0" dirty="0" smtClean="0">
                <a:latin typeface="Consolas" panose="020B0609020204030204" pitchFamily="49" charset="0"/>
              </a:rPr>
              <a:t>Vector v1 = new Vector(1,2,3);</a:t>
            </a:r>
          </a:p>
          <a:p>
            <a:pPr algn="l"/>
            <a:r>
              <a:rPr lang="en-US" sz="4400" b="0" dirty="0" smtClean="0">
                <a:latin typeface="Consolas" panose="020B0609020204030204" pitchFamily="49" charset="0"/>
              </a:rPr>
              <a:t>Vector v2 = new Vector(2,4,1);</a:t>
            </a:r>
          </a:p>
          <a:p>
            <a:pPr algn="l"/>
            <a:r>
              <a:rPr lang="en-US" sz="4400" b="0" dirty="0">
                <a:latin typeface="Consolas" panose="020B0609020204030204" pitchFamily="49" charset="0"/>
              </a:rPr>
              <a:t>List&lt;</a:t>
            </a:r>
            <a:r>
              <a:rPr lang="en-US" sz="4400" b="0" dirty="0">
                <a:solidFill>
                  <a:srgbClr val="0000FF"/>
                </a:solidFill>
                <a:latin typeface="Consolas" panose="020B0609020204030204" pitchFamily="49" charset="0"/>
              </a:rPr>
              <a:t>Vector</a:t>
            </a:r>
            <a:r>
              <a:rPr lang="en-US" sz="4400" b="0" dirty="0">
                <a:latin typeface="Consolas" panose="020B0609020204030204" pitchFamily="49" charset="0"/>
              </a:rPr>
              <a:t>&gt; </a:t>
            </a:r>
            <a:r>
              <a:rPr lang="en-US" sz="4400" b="0" dirty="0" err="1">
                <a:latin typeface="Consolas" panose="020B0609020204030204" pitchFamily="49" charset="0"/>
              </a:rPr>
              <a:t>vectorList</a:t>
            </a:r>
            <a:r>
              <a:rPr lang="en-US" sz="4400" b="0" dirty="0">
                <a:latin typeface="Consolas" panose="020B0609020204030204" pitchFamily="49" charset="0"/>
              </a:rPr>
              <a:t> = </a:t>
            </a:r>
            <a:r>
              <a:rPr lang="en-US" sz="4400" b="0" dirty="0">
                <a:solidFill>
                  <a:srgbClr val="0000FF"/>
                </a:solidFill>
                <a:latin typeface="Consolas" panose="020B0609020204030204" pitchFamily="49" charset="0"/>
              </a:rPr>
              <a:t>new</a:t>
            </a:r>
            <a:r>
              <a:rPr lang="en-US" sz="4400" b="0" dirty="0">
                <a:latin typeface="Consolas" panose="020B0609020204030204" pitchFamily="49" charset="0"/>
              </a:rPr>
              <a:t> List&lt;</a:t>
            </a:r>
            <a:r>
              <a:rPr lang="en-US" sz="4400" b="0" dirty="0">
                <a:solidFill>
                  <a:srgbClr val="0000FF"/>
                </a:solidFill>
                <a:latin typeface="Consolas" panose="020B0609020204030204" pitchFamily="49" charset="0"/>
              </a:rPr>
              <a:t>Vector</a:t>
            </a:r>
            <a:r>
              <a:rPr lang="en-US" sz="4400" b="0" dirty="0">
                <a:latin typeface="Consolas" panose="020B0609020204030204" pitchFamily="49" charset="0"/>
              </a:rPr>
              <a:t>&gt;();</a:t>
            </a:r>
            <a:endParaRPr lang="en-US" sz="4400" b="0" dirty="0" smtClean="0">
              <a:latin typeface="Consolas" panose="020B0609020204030204" pitchFamily="49" charset="0"/>
            </a:endParaRPr>
          </a:p>
          <a:p>
            <a:pPr algn="l"/>
            <a:r>
              <a:rPr lang="en-US" sz="4400" b="0" dirty="0" err="1" smtClean="0">
                <a:latin typeface="Consolas" panose="020B0609020204030204" pitchFamily="49" charset="0"/>
              </a:rPr>
              <a:t>vectorList.Add</a:t>
            </a:r>
            <a:r>
              <a:rPr lang="en-US" sz="4400" b="0" dirty="0" smtClean="0">
                <a:latin typeface="Consolas" panose="020B0609020204030204" pitchFamily="49" charset="0"/>
              </a:rPr>
              <a:t>(v1);</a:t>
            </a:r>
            <a:endParaRPr lang="en-US" sz="4400" b="0" dirty="0">
              <a:latin typeface="Consolas" panose="020B0609020204030204" pitchFamily="49" charset="0"/>
            </a:endParaRPr>
          </a:p>
          <a:p>
            <a:pPr algn="l"/>
            <a:r>
              <a:rPr lang="en-US" sz="4400" b="0" dirty="0" err="1" smtClean="0">
                <a:latin typeface="Consolas" panose="020B0609020204030204" pitchFamily="49" charset="0"/>
              </a:rPr>
              <a:t>vectorList.Add</a:t>
            </a:r>
            <a:r>
              <a:rPr lang="en-US" sz="4400" b="0" dirty="0" smtClean="0">
                <a:latin typeface="Consolas" panose="020B0609020204030204" pitchFamily="49" charset="0"/>
              </a:rPr>
              <a:t>(v2);</a:t>
            </a:r>
          </a:p>
          <a:p>
            <a:pPr algn="l"/>
            <a:r>
              <a:rPr lang="en-US" sz="4400" b="0" dirty="0" err="1" smtClean="0">
                <a:latin typeface="Consolas" panose="020B0609020204030204" pitchFamily="49" charset="0"/>
              </a:rPr>
              <a:t>vectorList.Add</a:t>
            </a:r>
            <a:r>
              <a:rPr lang="en-US" sz="4400" b="0" dirty="0" smtClean="0">
                <a:latin typeface="Consolas" panose="020B0609020204030204" pitchFamily="49" charset="0"/>
              </a:rPr>
              <a:t>(new Vector(5,4,7));</a:t>
            </a:r>
          </a:p>
          <a:p>
            <a:pPr algn="l"/>
            <a:endParaRPr lang="en-US" sz="4400" b="0" dirty="0">
              <a:latin typeface="Consolas" panose="020B0609020204030204" pitchFamily="49" charset="0"/>
            </a:endParaRPr>
          </a:p>
          <a:p>
            <a:pPr algn="l"/>
            <a:endParaRPr lang="en-US" sz="4400" b="0" dirty="0">
              <a:latin typeface="Consolas" panose="020B0609020204030204" pitchFamily="49" charset="0"/>
            </a:endParaRPr>
          </a:p>
        </p:txBody>
      </p:sp>
    </p:spTree>
    <p:extLst>
      <p:ext uri="{BB962C8B-B14F-4D97-AF65-F5344CB8AC3E}">
        <p14:creationId xmlns:p14="http://schemas.microsoft.com/office/powerpoint/2010/main" val="2920353185"/>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10681" y="1042306"/>
            <a:ext cx="1826141" cy="1200329"/>
          </a:xfrm>
          <a:prstGeom prst="rect">
            <a:avLst/>
          </a:prstGeom>
        </p:spPr>
        <p:txBody>
          <a:bodyPr wrap="none">
            <a:spAutoFit/>
          </a:bodyPr>
          <a:lstStyle/>
          <a:p>
            <a:pPr algn="l"/>
            <a:r>
              <a:rPr lang="en-US" sz="7200" dirty="0" smtClean="0"/>
              <a:t>List</a:t>
            </a:r>
            <a:endParaRPr lang="en-US" sz="7200" dirty="0"/>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9091" y="6047202"/>
            <a:ext cx="677749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Collections</a:t>
            </a:r>
            <a:endParaRPr lang="en-US" sz="9600" dirty="0">
              <a:solidFill>
                <a:schemeClr val="tx2"/>
              </a:solidFill>
            </a:endParaRPr>
          </a:p>
        </p:txBody>
      </p:sp>
      <p:sp>
        <p:nvSpPr>
          <p:cNvPr id="3" name="TextBox 2"/>
          <p:cNvSpPr txBox="1"/>
          <p:nvPr/>
        </p:nvSpPr>
        <p:spPr>
          <a:xfrm>
            <a:off x="7736729" y="3376920"/>
            <a:ext cx="671873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1" name="TextBox 10"/>
          <p:cNvSpPr txBox="1"/>
          <p:nvPr/>
        </p:nvSpPr>
        <p:spPr>
          <a:xfrm>
            <a:off x="4061013" y="3376920"/>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ArrayList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2" name="TextBox 11"/>
          <p:cNvSpPr txBox="1"/>
          <p:nvPr/>
        </p:nvSpPr>
        <p:spPr>
          <a:xfrm>
            <a:off x="4061013" y="4248078"/>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7736729" y="4248078"/>
            <a:ext cx="815769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System.Collections.Generics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Rectangle 3"/>
          <p:cNvSpPr/>
          <p:nvPr/>
        </p:nvSpPr>
        <p:spPr>
          <a:xfrm>
            <a:off x="3510677" y="5692477"/>
            <a:ext cx="21237388" cy="1201034"/>
          </a:xfrm>
          <a:prstGeom prst="rect">
            <a:avLst/>
          </a:prstGeom>
        </p:spPr>
        <p:txBody>
          <a:bodyPr wrap="square">
            <a:spAutoFit/>
          </a:bodyPr>
          <a:lstStyle/>
          <a:p>
            <a:pPr marL="685800" indent="-685800" algn="l">
              <a:lnSpc>
                <a:spcPct val="150000"/>
              </a:lnSpc>
              <a:buFont typeface="Arial" panose="020B0604020202020204" pitchFamily="34" charset="0"/>
              <a:buChar char="•"/>
            </a:pPr>
            <a:r>
              <a:rPr lang="en-US" sz="5400" b="0" dirty="0" smtClean="0">
                <a:latin typeface="Consolas" panose="020B0609020204030204" pitchFamily="49" charset="0"/>
              </a:rPr>
              <a:t>Adding Element:</a:t>
            </a:r>
            <a:endParaRPr lang="en-US" sz="5400" b="0" dirty="0"/>
          </a:p>
        </p:txBody>
      </p:sp>
      <p:sp>
        <p:nvSpPr>
          <p:cNvPr id="14" name="Rectangle 13"/>
          <p:cNvSpPr/>
          <p:nvPr/>
        </p:nvSpPr>
        <p:spPr>
          <a:xfrm>
            <a:off x="4423751" y="7548171"/>
            <a:ext cx="19960249" cy="5509200"/>
          </a:xfrm>
          <a:prstGeom prst="rect">
            <a:avLst/>
          </a:prstGeom>
        </p:spPr>
        <p:txBody>
          <a:bodyPr wrap="square">
            <a:spAutoFit/>
          </a:bodyPr>
          <a:lstStyle/>
          <a:p>
            <a:pPr algn="l"/>
            <a:r>
              <a:rPr lang="en-US" sz="4400" b="0" dirty="0" smtClean="0">
                <a:latin typeface="Consolas" panose="020B0609020204030204" pitchFamily="49" charset="0"/>
              </a:rPr>
              <a:t>Vector v1 = new Vector(1,2,3);</a:t>
            </a:r>
          </a:p>
          <a:p>
            <a:pPr algn="l"/>
            <a:r>
              <a:rPr lang="en-US" sz="4400" b="0" dirty="0" smtClean="0">
                <a:latin typeface="Consolas" panose="020B0609020204030204" pitchFamily="49" charset="0"/>
              </a:rPr>
              <a:t>Vector v2 = new Vector(2,4,1);</a:t>
            </a:r>
          </a:p>
          <a:p>
            <a:pPr algn="l"/>
            <a:r>
              <a:rPr lang="en-US" sz="4400" b="0" dirty="0">
                <a:latin typeface="Consolas" panose="020B0609020204030204" pitchFamily="49" charset="0"/>
              </a:rPr>
              <a:t>List&lt;</a:t>
            </a:r>
            <a:r>
              <a:rPr lang="en-US" sz="4400" b="0" dirty="0">
                <a:solidFill>
                  <a:srgbClr val="0000FF"/>
                </a:solidFill>
                <a:latin typeface="Consolas" panose="020B0609020204030204" pitchFamily="49" charset="0"/>
              </a:rPr>
              <a:t>Vector</a:t>
            </a:r>
            <a:r>
              <a:rPr lang="en-US" sz="4400" b="0" dirty="0">
                <a:latin typeface="Consolas" panose="020B0609020204030204" pitchFamily="49" charset="0"/>
              </a:rPr>
              <a:t>&gt; </a:t>
            </a:r>
            <a:r>
              <a:rPr lang="en-US" sz="4400" b="0" dirty="0" err="1">
                <a:latin typeface="Consolas" panose="020B0609020204030204" pitchFamily="49" charset="0"/>
              </a:rPr>
              <a:t>vectorList</a:t>
            </a:r>
            <a:r>
              <a:rPr lang="en-US" sz="4400" b="0" dirty="0">
                <a:latin typeface="Consolas" panose="020B0609020204030204" pitchFamily="49" charset="0"/>
              </a:rPr>
              <a:t> = </a:t>
            </a:r>
            <a:r>
              <a:rPr lang="en-US" sz="4400" b="0" dirty="0">
                <a:solidFill>
                  <a:srgbClr val="0000FF"/>
                </a:solidFill>
                <a:latin typeface="Consolas" panose="020B0609020204030204" pitchFamily="49" charset="0"/>
              </a:rPr>
              <a:t>new</a:t>
            </a:r>
            <a:r>
              <a:rPr lang="en-US" sz="4400" b="0" dirty="0">
                <a:latin typeface="Consolas" panose="020B0609020204030204" pitchFamily="49" charset="0"/>
              </a:rPr>
              <a:t> List&lt;</a:t>
            </a:r>
            <a:r>
              <a:rPr lang="en-US" sz="4400" b="0" dirty="0">
                <a:solidFill>
                  <a:srgbClr val="0000FF"/>
                </a:solidFill>
                <a:latin typeface="Consolas" panose="020B0609020204030204" pitchFamily="49" charset="0"/>
              </a:rPr>
              <a:t>Vector</a:t>
            </a:r>
            <a:r>
              <a:rPr lang="en-US" sz="4400" b="0" dirty="0" smtClean="0">
                <a:latin typeface="Consolas" panose="020B0609020204030204" pitchFamily="49" charset="0"/>
              </a:rPr>
              <a:t>&gt;() {v1, v2};</a:t>
            </a:r>
          </a:p>
          <a:p>
            <a:pPr algn="l"/>
            <a:r>
              <a:rPr lang="en-US" sz="4400" b="0" dirty="0" smtClean="0">
                <a:latin typeface="Consolas" panose="020B0609020204030204" pitchFamily="49" charset="0"/>
              </a:rPr>
              <a:t>//</a:t>
            </a:r>
            <a:r>
              <a:rPr lang="en-US" sz="4400" b="0" dirty="0" err="1" smtClean="0">
                <a:latin typeface="Consolas" panose="020B0609020204030204" pitchFamily="49" charset="0"/>
              </a:rPr>
              <a:t>vectorList.Add</a:t>
            </a:r>
            <a:r>
              <a:rPr lang="en-US" sz="4400" b="0" dirty="0" smtClean="0">
                <a:latin typeface="Consolas" panose="020B0609020204030204" pitchFamily="49" charset="0"/>
              </a:rPr>
              <a:t>(v1);</a:t>
            </a:r>
            <a:endParaRPr lang="en-US" sz="4400" b="0" dirty="0">
              <a:latin typeface="Consolas" panose="020B0609020204030204" pitchFamily="49" charset="0"/>
            </a:endParaRPr>
          </a:p>
          <a:p>
            <a:pPr algn="l"/>
            <a:r>
              <a:rPr lang="en-US" sz="4400" b="0" dirty="0" smtClean="0">
                <a:latin typeface="Consolas" panose="020B0609020204030204" pitchFamily="49" charset="0"/>
              </a:rPr>
              <a:t>//</a:t>
            </a:r>
            <a:r>
              <a:rPr lang="en-US" sz="4400" b="0" dirty="0" err="1" smtClean="0">
                <a:latin typeface="Consolas" panose="020B0609020204030204" pitchFamily="49" charset="0"/>
              </a:rPr>
              <a:t>vectorList.Add</a:t>
            </a:r>
            <a:r>
              <a:rPr lang="en-US" sz="4400" b="0" dirty="0" smtClean="0">
                <a:latin typeface="Consolas" panose="020B0609020204030204" pitchFamily="49" charset="0"/>
              </a:rPr>
              <a:t>(v2);</a:t>
            </a:r>
          </a:p>
          <a:p>
            <a:pPr algn="l"/>
            <a:r>
              <a:rPr lang="en-US" sz="4400" b="0" dirty="0" err="1" smtClean="0">
                <a:latin typeface="Consolas" panose="020B0609020204030204" pitchFamily="49" charset="0"/>
              </a:rPr>
              <a:t>vectorList.Add</a:t>
            </a:r>
            <a:r>
              <a:rPr lang="en-US" sz="4400" b="0" dirty="0" smtClean="0">
                <a:latin typeface="Consolas" panose="020B0609020204030204" pitchFamily="49" charset="0"/>
              </a:rPr>
              <a:t>(new Vector(5,4,7));</a:t>
            </a:r>
          </a:p>
          <a:p>
            <a:pPr algn="l"/>
            <a:endParaRPr lang="en-US" sz="4400" b="0" dirty="0">
              <a:latin typeface="Consolas" panose="020B0609020204030204" pitchFamily="49" charset="0"/>
            </a:endParaRPr>
          </a:p>
          <a:p>
            <a:pPr algn="l"/>
            <a:endParaRPr lang="en-US" sz="4400" b="0" dirty="0">
              <a:latin typeface="Consolas" panose="020B0609020204030204" pitchFamily="49" charset="0"/>
            </a:endParaRPr>
          </a:p>
        </p:txBody>
      </p:sp>
    </p:spTree>
    <p:extLst>
      <p:ext uri="{BB962C8B-B14F-4D97-AF65-F5344CB8AC3E}">
        <p14:creationId xmlns:p14="http://schemas.microsoft.com/office/powerpoint/2010/main" val="3727895928"/>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10681" y="1042306"/>
            <a:ext cx="1826141" cy="1200329"/>
          </a:xfrm>
          <a:prstGeom prst="rect">
            <a:avLst/>
          </a:prstGeom>
        </p:spPr>
        <p:txBody>
          <a:bodyPr wrap="none">
            <a:spAutoFit/>
          </a:bodyPr>
          <a:lstStyle/>
          <a:p>
            <a:pPr algn="l"/>
            <a:r>
              <a:rPr lang="en-US" sz="7200" dirty="0" smtClean="0"/>
              <a:t>List</a:t>
            </a:r>
            <a:endParaRPr lang="en-US" sz="7200" dirty="0"/>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9091" y="6047202"/>
            <a:ext cx="677749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Collections</a:t>
            </a:r>
            <a:endParaRPr lang="en-US" sz="9600" dirty="0">
              <a:solidFill>
                <a:schemeClr val="tx2"/>
              </a:solidFill>
            </a:endParaRPr>
          </a:p>
        </p:txBody>
      </p:sp>
      <p:sp>
        <p:nvSpPr>
          <p:cNvPr id="3" name="TextBox 2"/>
          <p:cNvSpPr txBox="1"/>
          <p:nvPr/>
        </p:nvSpPr>
        <p:spPr>
          <a:xfrm>
            <a:off x="7736729" y="3376920"/>
            <a:ext cx="671873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1" name="TextBox 10"/>
          <p:cNvSpPr txBox="1"/>
          <p:nvPr/>
        </p:nvSpPr>
        <p:spPr>
          <a:xfrm>
            <a:off x="4061013" y="3376920"/>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ArrayList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2" name="TextBox 11"/>
          <p:cNvSpPr txBox="1"/>
          <p:nvPr/>
        </p:nvSpPr>
        <p:spPr>
          <a:xfrm>
            <a:off x="4061013" y="4248078"/>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7736729" y="4248078"/>
            <a:ext cx="815769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System.Collections.Generics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Rectangle 3"/>
          <p:cNvSpPr/>
          <p:nvPr/>
        </p:nvSpPr>
        <p:spPr>
          <a:xfrm>
            <a:off x="3510677" y="5692477"/>
            <a:ext cx="21237388" cy="1201034"/>
          </a:xfrm>
          <a:prstGeom prst="rect">
            <a:avLst/>
          </a:prstGeom>
        </p:spPr>
        <p:txBody>
          <a:bodyPr wrap="square">
            <a:spAutoFit/>
          </a:bodyPr>
          <a:lstStyle/>
          <a:p>
            <a:pPr marL="685800" indent="-685800" algn="l">
              <a:lnSpc>
                <a:spcPct val="150000"/>
              </a:lnSpc>
              <a:buFont typeface="Arial" panose="020B0604020202020204" pitchFamily="34" charset="0"/>
              <a:buChar char="•"/>
            </a:pPr>
            <a:r>
              <a:rPr lang="en-US" sz="5400" b="0" dirty="0" smtClean="0">
                <a:latin typeface="Consolas" panose="020B0609020204030204" pitchFamily="49" charset="0"/>
              </a:rPr>
              <a:t>Adding Element Range:</a:t>
            </a:r>
            <a:endParaRPr lang="en-US" sz="5400" b="0" dirty="0"/>
          </a:p>
        </p:txBody>
      </p:sp>
      <p:sp>
        <p:nvSpPr>
          <p:cNvPr id="14" name="Rectangle 13"/>
          <p:cNvSpPr/>
          <p:nvPr/>
        </p:nvSpPr>
        <p:spPr>
          <a:xfrm>
            <a:off x="4423751" y="7548171"/>
            <a:ext cx="19960249" cy="4154984"/>
          </a:xfrm>
          <a:prstGeom prst="rect">
            <a:avLst/>
          </a:prstGeom>
        </p:spPr>
        <p:txBody>
          <a:bodyPr wrap="square">
            <a:spAutoFit/>
          </a:bodyPr>
          <a:lstStyle/>
          <a:p>
            <a:pPr algn="l"/>
            <a:r>
              <a:rPr lang="en-US" sz="4400" b="0" dirty="0" smtClean="0">
                <a:latin typeface="Consolas" panose="020B0609020204030204" pitchFamily="49" charset="0"/>
              </a:rPr>
              <a:t>List&lt;</a:t>
            </a:r>
            <a:r>
              <a:rPr lang="en-US" sz="4400" b="0" dirty="0" smtClean="0">
                <a:solidFill>
                  <a:srgbClr val="0000FF"/>
                </a:solidFill>
                <a:latin typeface="Consolas" panose="020B0609020204030204" pitchFamily="49" charset="0"/>
              </a:rPr>
              <a:t>Vector</a:t>
            </a:r>
            <a:r>
              <a:rPr lang="en-US" sz="4400" b="0" dirty="0">
                <a:latin typeface="Consolas" panose="020B0609020204030204" pitchFamily="49" charset="0"/>
              </a:rPr>
              <a:t>&gt; </a:t>
            </a:r>
            <a:r>
              <a:rPr lang="en-US" sz="4400" b="0" dirty="0" err="1">
                <a:latin typeface="Consolas" panose="020B0609020204030204" pitchFamily="49" charset="0"/>
              </a:rPr>
              <a:t>vectorList</a:t>
            </a:r>
            <a:r>
              <a:rPr lang="en-US" sz="4400" b="0" dirty="0">
                <a:latin typeface="Consolas" panose="020B0609020204030204" pitchFamily="49" charset="0"/>
              </a:rPr>
              <a:t> = </a:t>
            </a:r>
            <a:r>
              <a:rPr lang="en-US" sz="4400" b="0" dirty="0">
                <a:solidFill>
                  <a:srgbClr val="0000FF"/>
                </a:solidFill>
                <a:latin typeface="Consolas" panose="020B0609020204030204" pitchFamily="49" charset="0"/>
              </a:rPr>
              <a:t>new</a:t>
            </a:r>
            <a:r>
              <a:rPr lang="en-US" sz="4400" b="0" dirty="0">
                <a:latin typeface="Consolas" panose="020B0609020204030204" pitchFamily="49" charset="0"/>
              </a:rPr>
              <a:t> List&lt;</a:t>
            </a:r>
            <a:r>
              <a:rPr lang="en-US" sz="4400" b="0" dirty="0">
                <a:solidFill>
                  <a:srgbClr val="0000FF"/>
                </a:solidFill>
                <a:latin typeface="Consolas" panose="020B0609020204030204" pitchFamily="49" charset="0"/>
              </a:rPr>
              <a:t>Vector</a:t>
            </a:r>
            <a:r>
              <a:rPr lang="en-US" sz="4400" b="0" dirty="0" smtClean="0">
                <a:latin typeface="Consolas" panose="020B0609020204030204" pitchFamily="49" charset="0"/>
              </a:rPr>
              <a:t>&gt;() {v1, v2};</a:t>
            </a:r>
          </a:p>
          <a:p>
            <a:pPr algn="l"/>
            <a:r>
              <a:rPr lang="en-US" sz="4400" b="0" dirty="0" err="1" smtClean="0">
                <a:latin typeface="Consolas" panose="020B0609020204030204" pitchFamily="49" charset="0"/>
              </a:rPr>
              <a:t>vectorList.AddRange</a:t>
            </a:r>
            <a:r>
              <a:rPr lang="en-US" sz="4400" b="0" dirty="0" smtClean="0">
                <a:latin typeface="Consolas" panose="020B0609020204030204" pitchFamily="49" charset="0"/>
              </a:rPr>
              <a:t>(new Vector[]{</a:t>
            </a:r>
          </a:p>
          <a:p>
            <a:pPr algn="l"/>
            <a:r>
              <a:rPr lang="en-US" sz="4400" b="0" dirty="0">
                <a:latin typeface="Consolas" panose="020B0609020204030204" pitchFamily="49" charset="0"/>
              </a:rPr>
              <a:t>	</a:t>
            </a:r>
            <a:r>
              <a:rPr lang="en-US" sz="4400" b="0" dirty="0" smtClean="0">
                <a:latin typeface="Consolas" panose="020B0609020204030204" pitchFamily="49" charset="0"/>
              </a:rPr>
              <a:t>											new Vector(2,1,3),</a:t>
            </a:r>
          </a:p>
          <a:p>
            <a:pPr algn="l"/>
            <a:r>
              <a:rPr lang="en-US" sz="4400" b="0" dirty="0">
                <a:latin typeface="Consolas" panose="020B0609020204030204" pitchFamily="49" charset="0"/>
              </a:rPr>
              <a:t>	</a:t>
            </a:r>
            <a:r>
              <a:rPr lang="en-US" sz="4400" b="0" dirty="0" smtClean="0">
                <a:latin typeface="Consolas" panose="020B0609020204030204" pitchFamily="49" charset="0"/>
              </a:rPr>
              <a:t>											new Vector(3,4,6)</a:t>
            </a:r>
          </a:p>
          <a:p>
            <a:pPr algn="l"/>
            <a:r>
              <a:rPr lang="en-US" sz="4400" b="0" dirty="0">
                <a:latin typeface="Consolas" panose="020B0609020204030204" pitchFamily="49" charset="0"/>
              </a:rPr>
              <a:t>	</a:t>
            </a:r>
            <a:r>
              <a:rPr lang="en-US" sz="4400" b="0" dirty="0" smtClean="0">
                <a:latin typeface="Consolas" panose="020B0609020204030204" pitchFamily="49" charset="0"/>
              </a:rPr>
              <a:t>											})</a:t>
            </a:r>
            <a:endParaRPr lang="en-US" sz="4400" b="0" dirty="0">
              <a:latin typeface="Consolas" panose="020B0609020204030204" pitchFamily="49" charset="0"/>
            </a:endParaRPr>
          </a:p>
          <a:p>
            <a:pPr algn="l"/>
            <a:endParaRPr lang="en-US" sz="4400" b="0" dirty="0">
              <a:latin typeface="Consolas" panose="020B0609020204030204" pitchFamily="49" charset="0"/>
            </a:endParaRPr>
          </a:p>
        </p:txBody>
      </p:sp>
    </p:spTree>
    <p:extLst>
      <p:ext uri="{BB962C8B-B14F-4D97-AF65-F5344CB8AC3E}">
        <p14:creationId xmlns:p14="http://schemas.microsoft.com/office/powerpoint/2010/main" val="1907376932"/>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10681" y="1042306"/>
            <a:ext cx="1826141" cy="1200329"/>
          </a:xfrm>
          <a:prstGeom prst="rect">
            <a:avLst/>
          </a:prstGeom>
        </p:spPr>
        <p:txBody>
          <a:bodyPr wrap="none">
            <a:spAutoFit/>
          </a:bodyPr>
          <a:lstStyle/>
          <a:p>
            <a:pPr algn="l"/>
            <a:r>
              <a:rPr lang="en-US" sz="7200" dirty="0" smtClean="0"/>
              <a:t>List</a:t>
            </a:r>
            <a:endParaRPr lang="en-US" sz="7200" dirty="0"/>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9091" y="6047202"/>
            <a:ext cx="677749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Collections</a:t>
            </a:r>
            <a:endParaRPr lang="en-US" sz="9600" dirty="0">
              <a:solidFill>
                <a:schemeClr val="tx2"/>
              </a:solidFill>
            </a:endParaRPr>
          </a:p>
        </p:txBody>
      </p:sp>
      <p:sp>
        <p:nvSpPr>
          <p:cNvPr id="3" name="TextBox 2"/>
          <p:cNvSpPr txBox="1"/>
          <p:nvPr/>
        </p:nvSpPr>
        <p:spPr>
          <a:xfrm>
            <a:off x="7736729" y="3376920"/>
            <a:ext cx="671873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1" name="TextBox 10"/>
          <p:cNvSpPr txBox="1"/>
          <p:nvPr/>
        </p:nvSpPr>
        <p:spPr>
          <a:xfrm>
            <a:off x="4061013" y="3376920"/>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ArrayList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2" name="TextBox 11"/>
          <p:cNvSpPr txBox="1"/>
          <p:nvPr/>
        </p:nvSpPr>
        <p:spPr>
          <a:xfrm>
            <a:off x="4061013" y="4248078"/>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7736729" y="4248078"/>
            <a:ext cx="815769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System.Collections.Generics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Rectangle 3"/>
          <p:cNvSpPr/>
          <p:nvPr/>
        </p:nvSpPr>
        <p:spPr>
          <a:xfrm>
            <a:off x="3510677" y="5692477"/>
            <a:ext cx="21237388" cy="1201034"/>
          </a:xfrm>
          <a:prstGeom prst="rect">
            <a:avLst/>
          </a:prstGeom>
        </p:spPr>
        <p:txBody>
          <a:bodyPr wrap="square">
            <a:spAutoFit/>
          </a:bodyPr>
          <a:lstStyle/>
          <a:p>
            <a:pPr marL="685800" indent="-685800" algn="l">
              <a:lnSpc>
                <a:spcPct val="150000"/>
              </a:lnSpc>
              <a:buFont typeface="Arial" panose="020B0604020202020204" pitchFamily="34" charset="0"/>
              <a:buChar char="•"/>
            </a:pPr>
            <a:r>
              <a:rPr lang="en-US" sz="5400" b="0" dirty="0" smtClean="0">
                <a:latin typeface="Consolas" panose="020B0609020204030204" pitchFamily="49" charset="0"/>
              </a:rPr>
              <a:t>Inserting Element:</a:t>
            </a:r>
            <a:endParaRPr lang="en-US" sz="5400" b="0" dirty="0"/>
          </a:p>
        </p:txBody>
      </p:sp>
      <p:sp>
        <p:nvSpPr>
          <p:cNvPr id="14" name="Rectangle 13"/>
          <p:cNvSpPr/>
          <p:nvPr/>
        </p:nvSpPr>
        <p:spPr>
          <a:xfrm>
            <a:off x="4423751" y="7548171"/>
            <a:ext cx="19960249" cy="769441"/>
          </a:xfrm>
          <a:prstGeom prst="rect">
            <a:avLst/>
          </a:prstGeom>
        </p:spPr>
        <p:txBody>
          <a:bodyPr wrap="square">
            <a:spAutoFit/>
          </a:bodyPr>
          <a:lstStyle/>
          <a:p>
            <a:pPr algn="l"/>
            <a:r>
              <a:rPr lang="en-US" sz="4400" b="0" dirty="0" err="1" smtClean="0">
                <a:latin typeface="Consolas" panose="020B0609020204030204" pitchFamily="49" charset="0"/>
              </a:rPr>
              <a:t>vectorList.Insert</a:t>
            </a:r>
            <a:r>
              <a:rPr lang="en-US" sz="4400" b="0" dirty="0" smtClean="0">
                <a:latin typeface="Consolas" panose="020B0609020204030204" pitchFamily="49" charset="0"/>
              </a:rPr>
              <a:t>(2, new Vector(6,3,6));</a:t>
            </a:r>
            <a:endParaRPr lang="en-US" sz="4400" b="0" dirty="0">
              <a:latin typeface="Consolas" panose="020B0609020204030204" pitchFamily="49" charset="0"/>
            </a:endParaRPr>
          </a:p>
        </p:txBody>
      </p:sp>
    </p:spTree>
    <p:extLst>
      <p:ext uri="{BB962C8B-B14F-4D97-AF65-F5344CB8AC3E}">
        <p14:creationId xmlns:p14="http://schemas.microsoft.com/office/powerpoint/2010/main" val="675175383"/>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10681" y="1042306"/>
            <a:ext cx="1826141" cy="1200329"/>
          </a:xfrm>
          <a:prstGeom prst="rect">
            <a:avLst/>
          </a:prstGeom>
        </p:spPr>
        <p:txBody>
          <a:bodyPr wrap="none">
            <a:spAutoFit/>
          </a:bodyPr>
          <a:lstStyle/>
          <a:p>
            <a:pPr algn="l"/>
            <a:r>
              <a:rPr lang="en-US" sz="7200" dirty="0" smtClean="0"/>
              <a:t>List</a:t>
            </a:r>
            <a:endParaRPr lang="en-US" sz="7200" dirty="0"/>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9091" y="6047202"/>
            <a:ext cx="677749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Collections</a:t>
            </a:r>
            <a:endParaRPr lang="en-US" sz="9600" dirty="0">
              <a:solidFill>
                <a:schemeClr val="tx2"/>
              </a:solidFill>
            </a:endParaRPr>
          </a:p>
        </p:txBody>
      </p:sp>
      <p:sp>
        <p:nvSpPr>
          <p:cNvPr id="3" name="TextBox 2"/>
          <p:cNvSpPr txBox="1"/>
          <p:nvPr/>
        </p:nvSpPr>
        <p:spPr>
          <a:xfrm>
            <a:off x="7736729" y="3376920"/>
            <a:ext cx="671873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1" name="TextBox 10"/>
          <p:cNvSpPr txBox="1"/>
          <p:nvPr/>
        </p:nvSpPr>
        <p:spPr>
          <a:xfrm>
            <a:off x="4061013" y="3376920"/>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ArrayList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2" name="TextBox 11"/>
          <p:cNvSpPr txBox="1"/>
          <p:nvPr/>
        </p:nvSpPr>
        <p:spPr>
          <a:xfrm>
            <a:off x="4061013" y="4248078"/>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7736729" y="4248078"/>
            <a:ext cx="815769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System.Collections.Generics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Rectangle 3"/>
          <p:cNvSpPr/>
          <p:nvPr/>
        </p:nvSpPr>
        <p:spPr>
          <a:xfrm>
            <a:off x="3510677" y="5692477"/>
            <a:ext cx="21237388" cy="1338828"/>
          </a:xfrm>
          <a:prstGeom prst="rect">
            <a:avLst/>
          </a:prstGeom>
        </p:spPr>
        <p:txBody>
          <a:bodyPr wrap="square">
            <a:spAutoFit/>
          </a:bodyPr>
          <a:lstStyle/>
          <a:p>
            <a:pPr marL="685800" indent="-685800" algn="l">
              <a:lnSpc>
                <a:spcPct val="150000"/>
              </a:lnSpc>
              <a:buFont typeface="Arial" panose="020B0604020202020204" pitchFamily="34" charset="0"/>
              <a:buChar char="•"/>
            </a:pPr>
            <a:r>
              <a:rPr lang="en-US" sz="5400" b="0" dirty="0" smtClean="0">
                <a:latin typeface="Consolas" panose="020B0609020204030204" pitchFamily="49" charset="0"/>
              </a:rPr>
              <a:t>Accessing Element:</a:t>
            </a:r>
            <a:endParaRPr lang="en-US" sz="5400" b="0" dirty="0"/>
          </a:p>
        </p:txBody>
      </p:sp>
      <p:sp>
        <p:nvSpPr>
          <p:cNvPr id="14" name="Rectangle 13"/>
          <p:cNvSpPr/>
          <p:nvPr/>
        </p:nvSpPr>
        <p:spPr>
          <a:xfrm>
            <a:off x="4423751" y="7548171"/>
            <a:ext cx="19960249" cy="4154984"/>
          </a:xfrm>
          <a:prstGeom prst="rect">
            <a:avLst/>
          </a:prstGeom>
        </p:spPr>
        <p:txBody>
          <a:bodyPr wrap="square">
            <a:spAutoFit/>
          </a:bodyPr>
          <a:lstStyle/>
          <a:p>
            <a:pPr algn="l"/>
            <a:r>
              <a:rPr lang="en-US" sz="4400" b="0" dirty="0" smtClean="0">
                <a:latin typeface="Consolas" panose="020B0609020204030204" pitchFamily="49" charset="0"/>
              </a:rPr>
              <a:t>Vector v3 = </a:t>
            </a:r>
            <a:r>
              <a:rPr lang="en-US" sz="4400" b="0" dirty="0" err="1" smtClean="0">
                <a:latin typeface="Consolas" panose="020B0609020204030204" pitchFamily="49" charset="0"/>
              </a:rPr>
              <a:t>vectorList</a:t>
            </a:r>
            <a:r>
              <a:rPr lang="en-US" sz="4400" b="0" dirty="0" smtClean="0">
                <a:latin typeface="Consolas" panose="020B0609020204030204" pitchFamily="49" charset="0"/>
              </a:rPr>
              <a:t>[1];</a:t>
            </a:r>
          </a:p>
          <a:p>
            <a:pPr algn="l"/>
            <a:endParaRPr lang="en-US" sz="4400" b="0" dirty="0">
              <a:latin typeface="Consolas" panose="020B0609020204030204" pitchFamily="49" charset="0"/>
            </a:endParaRPr>
          </a:p>
          <a:p>
            <a:pPr algn="l"/>
            <a:r>
              <a:rPr lang="en-US" sz="4400" b="0" dirty="0" smtClean="0">
                <a:latin typeface="Consolas" panose="020B0609020204030204" pitchFamily="49" charset="0"/>
              </a:rPr>
              <a:t>for(int </a:t>
            </a:r>
            <a:r>
              <a:rPr lang="en-US" sz="4400" b="0" dirty="0" err="1" smtClean="0">
                <a:latin typeface="Consolas" panose="020B0609020204030204" pitchFamily="49" charset="0"/>
              </a:rPr>
              <a:t>i</a:t>
            </a:r>
            <a:r>
              <a:rPr lang="en-US" sz="4400" b="0" dirty="0" smtClean="0">
                <a:latin typeface="Consolas" panose="020B0609020204030204" pitchFamily="49" charset="0"/>
              </a:rPr>
              <a:t> = 0;i&lt;</a:t>
            </a:r>
            <a:r>
              <a:rPr lang="en-US" sz="4400" b="0" dirty="0" err="1" smtClean="0">
                <a:latin typeface="Consolas" panose="020B0609020204030204" pitchFamily="49" charset="0"/>
              </a:rPr>
              <a:t>vectorList.Count;i</a:t>
            </a:r>
            <a:r>
              <a:rPr lang="en-US" sz="4400" b="0" dirty="0" smtClean="0">
                <a:latin typeface="Consolas" panose="020B0609020204030204" pitchFamily="49" charset="0"/>
              </a:rPr>
              <a:t>++)</a:t>
            </a:r>
          </a:p>
          <a:p>
            <a:pPr algn="l"/>
            <a:r>
              <a:rPr lang="en-US" sz="4400" b="0" dirty="0" smtClean="0">
                <a:latin typeface="Consolas" panose="020B0609020204030204" pitchFamily="49" charset="0"/>
              </a:rPr>
              <a:t>{</a:t>
            </a:r>
          </a:p>
          <a:p>
            <a:pPr algn="l"/>
            <a:r>
              <a:rPr lang="en-US" sz="4400" b="0" dirty="0" smtClean="0">
                <a:latin typeface="Consolas" panose="020B0609020204030204" pitchFamily="49" charset="0"/>
              </a:rPr>
              <a:t>	</a:t>
            </a:r>
            <a:r>
              <a:rPr lang="en-US" sz="4400" b="0" dirty="0" err="1" smtClean="0">
                <a:latin typeface="Consolas" panose="020B0609020204030204" pitchFamily="49" charset="0"/>
              </a:rPr>
              <a:t>Console.WriteList</a:t>
            </a:r>
            <a:r>
              <a:rPr lang="en-US" sz="4400" b="0" dirty="0" smtClean="0">
                <a:latin typeface="Consolas" panose="020B0609020204030204" pitchFamily="49" charset="0"/>
              </a:rPr>
              <a:t>(</a:t>
            </a:r>
            <a:r>
              <a:rPr lang="en-US" sz="4400" b="0" dirty="0" err="1" smtClean="0">
                <a:latin typeface="Consolas" panose="020B0609020204030204" pitchFamily="49" charset="0"/>
              </a:rPr>
              <a:t>vectorList</a:t>
            </a:r>
            <a:r>
              <a:rPr lang="en-US" sz="4400" b="0" dirty="0" smtClean="0">
                <a:latin typeface="Consolas" panose="020B0609020204030204" pitchFamily="49" charset="0"/>
              </a:rPr>
              <a:t>[</a:t>
            </a:r>
            <a:r>
              <a:rPr lang="en-US" sz="4400" b="0" dirty="0" err="1" smtClean="0">
                <a:latin typeface="Consolas" panose="020B0609020204030204" pitchFamily="49" charset="0"/>
              </a:rPr>
              <a:t>i</a:t>
            </a:r>
            <a:r>
              <a:rPr lang="en-US" sz="4400" b="0" dirty="0" smtClean="0">
                <a:latin typeface="Consolas" panose="020B0609020204030204" pitchFamily="49" charset="0"/>
              </a:rPr>
              <a:t>]);</a:t>
            </a:r>
            <a:endParaRPr lang="en-US" sz="4400" b="0" dirty="0">
              <a:latin typeface="Consolas" panose="020B0609020204030204" pitchFamily="49" charset="0"/>
            </a:endParaRPr>
          </a:p>
          <a:p>
            <a:pPr algn="l"/>
            <a:r>
              <a:rPr lang="en-US" sz="4400" b="0" dirty="0" smtClean="0">
                <a:latin typeface="Consolas" panose="020B0609020204030204" pitchFamily="49" charset="0"/>
              </a:rPr>
              <a:t>} </a:t>
            </a:r>
            <a:endParaRPr lang="en-US" sz="4400" b="0" dirty="0">
              <a:latin typeface="Consolas" panose="020B0609020204030204" pitchFamily="49" charset="0"/>
            </a:endParaRPr>
          </a:p>
        </p:txBody>
      </p:sp>
    </p:spTree>
    <p:extLst>
      <p:ext uri="{BB962C8B-B14F-4D97-AF65-F5344CB8AC3E}">
        <p14:creationId xmlns:p14="http://schemas.microsoft.com/office/powerpoint/2010/main" val="205049664"/>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10681" y="1042306"/>
            <a:ext cx="1826141" cy="1200329"/>
          </a:xfrm>
          <a:prstGeom prst="rect">
            <a:avLst/>
          </a:prstGeom>
        </p:spPr>
        <p:txBody>
          <a:bodyPr wrap="none">
            <a:spAutoFit/>
          </a:bodyPr>
          <a:lstStyle/>
          <a:p>
            <a:pPr algn="l"/>
            <a:r>
              <a:rPr lang="en-US" sz="7200" dirty="0" smtClean="0"/>
              <a:t>List</a:t>
            </a:r>
            <a:endParaRPr lang="en-US" sz="7200" dirty="0"/>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9091" y="6047202"/>
            <a:ext cx="677749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Collections</a:t>
            </a:r>
            <a:endParaRPr lang="en-US" sz="9600" dirty="0">
              <a:solidFill>
                <a:schemeClr val="tx2"/>
              </a:solidFill>
            </a:endParaRPr>
          </a:p>
        </p:txBody>
      </p:sp>
      <p:sp>
        <p:nvSpPr>
          <p:cNvPr id="3" name="TextBox 2"/>
          <p:cNvSpPr txBox="1"/>
          <p:nvPr/>
        </p:nvSpPr>
        <p:spPr>
          <a:xfrm>
            <a:off x="7736729" y="3376920"/>
            <a:ext cx="671873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1" name="TextBox 10"/>
          <p:cNvSpPr txBox="1"/>
          <p:nvPr/>
        </p:nvSpPr>
        <p:spPr>
          <a:xfrm>
            <a:off x="4061013" y="3376920"/>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ArrayList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2" name="TextBox 11"/>
          <p:cNvSpPr txBox="1"/>
          <p:nvPr/>
        </p:nvSpPr>
        <p:spPr>
          <a:xfrm>
            <a:off x="4061013" y="4248078"/>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7736729" y="4248078"/>
            <a:ext cx="815769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System.Collections.Generics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Rectangle 3"/>
          <p:cNvSpPr/>
          <p:nvPr/>
        </p:nvSpPr>
        <p:spPr>
          <a:xfrm>
            <a:off x="3510677" y="5692477"/>
            <a:ext cx="21237388" cy="1338828"/>
          </a:xfrm>
          <a:prstGeom prst="rect">
            <a:avLst/>
          </a:prstGeom>
        </p:spPr>
        <p:txBody>
          <a:bodyPr wrap="square">
            <a:spAutoFit/>
          </a:bodyPr>
          <a:lstStyle/>
          <a:p>
            <a:pPr marL="685800" indent="-685800" algn="l">
              <a:lnSpc>
                <a:spcPct val="150000"/>
              </a:lnSpc>
              <a:buFont typeface="Arial" panose="020B0604020202020204" pitchFamily="34" charset="0"/>
              <a:buChar char="•"/>
            </a:pPr>
            <a:r>
              <a:rPr lang="en-US" sz="5400" b="0" dirty="0" smtClean="0">
                <a:latin typeface="Consolas" panose="020B0609020204030204" pitchFamily="49" charset="0"/>
              </a:rPr>
              <a:t>Accessing Element:</a:t>
            </a:r>
            <a:endParaRPr lang="en-US" sz="5400" b="0" dirty="0"/>
          </a:p>
        </p:txBody>
      </p:sp>
      <p:sp>
        <p:nvSpPr>
          <p:cNvPr id="14" name="Rectangle 13"/>
          <p:cNvSpPr/>
          <p:nvPr/>
        </p:nvSpPr>
        <p:spPr>
          <a:xfrm>
            <a:off x="4423751" y="7548171"/>
            <a:ext cx="19960249" cy="2800767"/>
          </a:xfrm>
          <a:prstGeom prst="rect">
            <a:avLst/>
          </a:prstGeom>
        </p:spPr>
        <p:txBody>
          <a:bodyPr wrap="square">
            <a:spAutoFit/>
          </a:bodyPr>
          <a:lstStyle/>
          <a:p>
            <a:pPr algn="l"/>
            <a:r>
              <a:rPr lang="en-US" sz="4400" b="0" dirty="0" err="1" smtClean="0">
                <a:latin typeface="Consolas" panose="020B0609020204030204" pitchFamily="49" charset="0"/>
              </a:rPr>
              <a:t>foreach</a:t>
            </a:r>
            <a:r>
              <a:rPr lang="en-US" sz="4400" b="0" dirty="0" smtClean="0">
                <a:latin typeface="Consolas" panose="020B0609020204030204" pitchFamily="49" charset="0"/>
              </a:rPr>
              <a:t>(Vector v in </a:t>
            </a:r>
            <a:r>
              <a:rPr lang="en-US" sz="4400" b="0" dirty="0" err="1" smtClean="0">
                <a:latin typeface="Consolas" panose="020B0609020204030204" pitchFamily="49" charset="0"/>
              </a:rPr>
              <a:t>vectorList</a:t>
            </a:r>
            <a:r>
              <a:rPr lang="en-US" sz="4400" b="0" dirty="0" smtClean="0">
                <a:latin typeface="Consolas" panose="020B0609020204030204" pitchFamily="49" charset="0"/>
              </a:rPr>
              <a:t>)</a:t>
            </a:r>
          </a:p>
          <a:p>
            <a:pPr algn="l"/>
            <a:r>
              <a:rPr lang="en-US" sz="4400" b="0" dirty="0" smtClean="0">
                <a:latin typeface="Consolas" panose="020B0609020204030204" pitchFamily="49" charset="0"/>
              </a:rPr>
              <a:t>{</a:t>
            </a:r>
          </a:p>
          <a:p>
            <a:pPr algn="l"/>
            <a:r>
              <a:rPr lang="en-US" sz="4400" b="0" dirty="0" smtClean="0">
                <a:latin typeface="Consolas" panose="020B0609020204030204" pitchFamily="49" charset="0"/>
              </a:rPr>
              <a:t>	</a:t>
            </a:r>
            <a:r>
              <a:rPr lang="en-US" sz="4400" b="0" dirty="0" err="1" smtClean="0">
                <a:latin typeface="Consolas" panose="020B0609020204030204" pitchFamily="49" charset="0"/>
              </a:rPr>
              <a:t>console.WriteLine</a:t>
            </a:r>
            <a:r>
              <a:rPr lang="en-US" sz="4400" b="0" dirty="0" smtClean="0">
                <a:latin typeface="Consolas" panose="020B0609020204030204" pitchFamily="49" charset="0"/>
              </a:rPr>
              <a:t>(</a:t>
            </a:r>
            <a:r>
              <a:rPr lang="en-US" sz="4400" b="0" dirty="0" err="1" smtClean="0">
                <a:latin typeface="Consolas" panose="020B0609020204030204" pitchFamily="49" charset="0"/>
              </a:rPr>
              <a:t>v.ToString</a:t>
            </a:r>
            <a:r>
              <a:rPr lang="en-US" sz="4400" b="0" dirty="0" smtClean="0">
                <a:latin typeface="Consolas" panose="020B0609020204030204" pitchFamily="49" charset="0"/>
              </a:rPr>
              <a:t>());</a:t>
            </a:r>
            <a:endParaRPr lang="en-US" sz="4400" b="0" dirty="0">
              <a:latin typeface="Consolas" panose="020B0609020204030204" pitchFamily="49" charset="0"/>
            </a:endParaRPr>
          </a:p>
          <a:p>
            <a:pPr algn="l"/>
            <a:r>
              <a:rPr lang="en-US" sz="4400" b="0" dirty="0" smtClean="0">
                <a:latin typeface="Consolas" panose="020B0609020204030204" pitchFamily="49" charset="0"/>
              </a:rPr>
              <a:t>}</a:t>
            </a:r>
            <a:endParaRPr lang="en-US" sz="4400" b="0" dirty="0">
              <a:latin typeface="Consolas" panose="020B0609020204030204" pitchFamily="49" charset="0"/>
            </a:endParaRPr>
          </a:p>
        </p:txBody>
      </p:sp>
    </p:spTree>
    <p:extLst>
      <p:ext uri="{BB962C8B-B14F-4D97-AF65-F5344CB8AC3E}">
        <p14:creationId xmlns:p14="http://schemas.microsoft.com/office/powerpoint/2010/main" val="3519820590"/>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10681" y="1042306"/>
            <a:ext cx="1826141" cy="1200329"/>
          </a:xfrm>
          <a:prstGeom prst="rect">
            <a:avLst/>
          </a:prstGeom>
        </p:spPr>
        <p:txBody>
          <a:bodyPr wrap="none">
            <a:spAutoFit/>
          </a:bodyPr>
          <a:lstStyle/>
          <a:p>
            <a:pPr algn="l"/>
            <a:r>
              <a:rPr lang="en-US" sz="7200" dirty="0" smtClean="0"/>
              <a:t>List</a:t>
            </a:r>
            <a:endParaRPr lang="en-US" sz="7200" dirty="0"/>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9091" y="6047202"/>
            <a:ext cx="677749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Collections</a:t>
            </a:r>
            <a:endParaRPr lang="en-US" sz="9600" dirty="0">
              <a:solidFill>
                <a:schemeClr val="tx2"/>
              </a:solidFill>
            </a:endParaRPr>
          </a:p>
        </p:txBody>
      </p:sp>
      <p:sp>
        <p:nvSpPr>
          <p:cNvPr id="3" name="TextBox 2"/>
          <p:cNvSpPr txBox="1"/>
          <p:nvPr/>
        </p:nvSpPr>
        <p:spPr>
          <a:xfrm>
            <a:off x="7736729" y="3376920"/>
            <a:ext cx="671873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1" name="TextBox 10"/>
          <p:cNvSpPr txBox="1"/>
          <p:nvPr/>
        </p:nvSpPr>
        <p:spPr>
          <a:xfrm>
            <a:off x="4061013" y="3376920"/>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ArrayList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2" name="TextBox 11"/>
          <p:cNvSpPr txBox="1"/>
          <p:nvPr/>
        </p:nvSpPr>
        <p:spPr>
          <a:xfrm>
            <a:off x="4061013" y="4248078"/>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List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7736729" y="4248078"/>
            <a:ext cx="815769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System.Collections.Generics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Rectangle 3"/>
          <p:cNvSpPr/>
          <p:nvPr/>
        </p:nvSpPr>
        <p:spPr>
          <a:xfrm>
            <a:off x="3510677" y="5692477"/>
            <a:ext cx="21237388" cy="1201034"/>
          </a:xfrm>
          <a:prstGeom prst="rect">
            <a:avLst/>
          </a:prstGeom>
        </p:spPr>
        <p:txBody>
          <a:bodyPr wrap="square">
            <a:spAutoFit/>
          </a:bodyPr>
          <a:lstStyle/>
          <a:p>
            <a:pPr marL="685800" indent="-685800" algn="l">
              <a:lnSpc>
                <a:spcPct val="150000"/>
              </a:lnSpc>
              <a:buFont typeface="Arial" panose="020B0604020202020204" pitchFamily="34" charset="0"/>
              <a:buChar char="•"/>
            </a:pPr>
            <a:r>
              <a:rPr lang="en-US" sz="5400" b="0" dirty="0" smtClean="0">
                <a:latin typeface="Consolas" panose="020B0609020204030204" pitchFamily="49" charset="0"/>
              </a:rPr>
              <a:t>Removing Element:</a:t>
            </a:r>
            <a:endParaRPr lang="en-US" sz="5400" b="0" dirty="0"/>
          </a:p>
        </p:txBody>
      </p:sp>
      <p:sp>
        <p:nvSpPr>
          <p:cNvPr id="14" name="Rectangle 13"/>
          <p:cNvSpPr/>
          <p:nvPr/>
        </p:nvSpPr>
        <p:spPr>
          <a:xfrm>
            <a:off x="4423751" y="7548171"/>
            <a:ext cx="19960249" cy="2800767"/>
          </a:xfrm>
          <a:prstGeom prst="rect">
            <a:avLst/>
          </a:prstGeom>
        </p:spPr>
        <p:txBody>
          <a:bodyPr wrap="square">
            <a:spAutoFit/>
          </a:bodyPr>
          <a:lstStyle/>
          <a:p>
            <a:pPr algn="l"/>
            <a:r>
              <a:rPr lang="en-US" sz="4400" b="0" dirty="0" err="1" smtClean="0">
                <a:latin typeface="Consolas" panose="020B0609020204030204" pitchFamily="49" charset="0"/>
              </a:rPr>
              <a:t>vectorList.RemoveAt</a:t>
            </a:r>
            <a:r>
              <a:rPr lang="en-US" sz="4400" b="0" dirty="0" smtClean="0">
                <a:latin typeface="Consolas" panose="020B0609020204030204" pitchFamily="49" charset="0"/>
              </a:rPr>
              <a:t>(2);</a:t>
            </a:r>
          </a:p>
          <a:p>
            <a:pPr algn="l"/>
            <a:r>
              <a:rPr lang="en-US" sz="4400" b="0" dirty="0" err="1" smtClean="0">
                <a:latin typeface="Consolas" panose="020B0609020204030204" pitchFamily="49" charset="0"/>
              </a:rPr>
              <a:t>VectorList.Remove</a:t>
            </a:r>
            <a:r>
              <a:rPr lang="en-US" sz="4400" b="0" dirty="0" smtClean="0">
                <a:latin typeface="Consolas" panose="020B0609020204030204" pitchFamily="49" charset="0"/>
              </a:rPr>
              <a:t>(v2);</a:t>
            </a:r>
          </a:p>
          <a:p>
            <a:pPr algn="l"/>
            <a:r>
              <a:rPr lang="en-US" sz="4400" b="0" dirty="0" err="1" smtClean="0">
                <a:latin typeface="Consolas" panose="020B0609020204030204" pitchFamily="49" charset="0"/>
              </a:rPr>
              <a:t>vectorList.RemoveRange</a:t>
            </a:r>
            <a:r>
              <a:rPr lang="en-US" sz="4400" b="0" dirty="0" smtClean="0">
                <a:latin typeface="Consolas" panose="020B0609020204030204" pitchFamily="49" charset="0"/>
              </a:rPr>
              <a:t>(index, count);</a:t>
            </a:r>
          </a:p>
          <a:p>
            <a:pPr algn="l"/>
            <a:r>
              <a:rPr lang="en-US" sz="4400" b="0" dirty="0" smtClean="0">
                <a:latin typeface="Consolas" panose="020B0609020204030204" pitchFamily="49" charset="0"/>
              </a:rPr>
              <a:t>Clear();</a:t>
            </a:r>
            <a:endParaRPr lang="en-US" sz="4400" b="0" dirty="0">
              <a:latin typeface="Consolas" panose="020B0609020204030204" pitchFamily="49" charset="0"/>
            </a:endParaRPr>
          </a:p>
        </p:txBody>
      </p:sp>
    </p:spTree>
    <p:extLst>
      <p:ext uri="{BB962C8B-B14F-4D97-AF65-F5344CB8AC3E}">
        <p14:creationId xmlns:p14="http://schemas.microsoft.com/office/powerpoint/2010/main" val="416834839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366041" y="6047202"/>
            <a:ext cx="1163138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a:solidFill>
                  <a:schemeClr val="tx2"/>
                </a:solidFill>
              </a:rPr>
              <a:t>Exception </a:t>
            </a:r>
            <a:r>
              <a:rPr lang="en-US" sz="9600" dirty="0" smtClean="0">
                <a:solidFill>
                  <a:schemeClr val="tx2"/>
                </a:solidFill>
              </a:rPr>
              <a:t>Handling</a:t>
            </a:r>
            <a:endParaRPr lang="en-US" sz="9600" dirty="0">
              <a:solidFill>
                <a:schemeClr val="tx2"/>
              </a:solidFill>
            </a:endParaRPr>
          </a:p>
        </p:txBody>
      </p:sp>
      <p:sp>
        <p:nvSpPr>
          <p:cNvPr id="6" name="Rectangle 5"/>
          <p:cNvSpPr/>
          <p:nvPr/>
        </p:nvSpPr>
        <p:spPr>
          <a:xfrm>
            <a:off x="3510681" y="1042306"/>
            <a:ext cx="13726835" cy="1200329"/>
          </a:xfrm>
          <a:prstGeom prst="rect">
            <a:avLst/>
          </a:prstGeom>
        </p:spPr>
        <p:txBody>
          <a:bodyPr wrap="none">
            <a:spAutoFit/>
          </a:bodyPr>
          <a:lstStyle/>
          <a:p>
            <a:pPr algn="l"/>
            <a:r>
              <a:rPr lang="en-US" sz="7200" dirty="0">
                <a:latin typeface="+mn-lt"/>
                <a:cs typeface="Courier New" panose="02070309020205020404" pitchFamily="49" charset="0"/>
              </a:rPr>
              <a:t>Structured Exception Handling</a:t>
            </a:r>
          </a:p>
        </p:txBody>
      </p:sp>
      <p:sp>
        <p:nvSpPr>
          <p:cNvPr id="3" name="Rectangle 2"/>
          <p:cNvSpPr/>
          <p:nvPr/>
        </p:nvSpPr>
        <p:spPr>
          <a:xfrm>
            <a:off x="3743326" y="2752843"/>
            <a:ext cx="20231100" cy="9664184"/>
          </a:xfrm>
          <a:prstGeom prst="rect">
            <a:avLst/>
          </a:prstGeom>
        </p:spPr>
        <p:txBody>
          <a:bodyPr wrap="square">
            <a:spAutoFit/>
          </a:bodyPr>
          <a:lstStyle/>
          <a:p>
            <a:pPr algn="just"/>
            <a:r>
              <a:rPr lang="en-US" sz="6000" dirty="0" smtClean="0">
                <a:solidFill>
                  <a:schemeClr val="accent2">
                    <a:lumMod val="50000"/>
                  </a:schemeClr>
                </a:solidFill>
                <a:latin typeface="Consolas" panose="020B0609020204030204" pitchFamily="49" charset="0"/>
              </a:rPr>
              <a:t>try: </a:t>
            </a:r>
          </a:p>
          <a:p>
            <a:pPr algn="just"/>
            <a:r>
              <a:rPr lang="en-US" sz="4800" b="0" dirty="0" smtClean="0"/>
              <a:t>A </a:t>
            </a:r>
            <a:r>
              <a:rPr lang="en-US" sz="4800" b="0" dirty="0"/>
              <a:t>try block identifies a block of code for which particular exceptions will be activated. It's followed by one or more catch blocks</a:t>
            </a:r>
            <a:r>
              <a:rPr lang="en-US" sz="4800" b="0" dirty="0" smtClean="0"/>
              <a:t>.</a:t>
            </a:r>
          </a:p>
          <a:p>
            <a:pPr algn="just"/>
            <a:endParaRPr lang="en-US" sz="4800" b="0" dirty="0" smtClean="0"/>
          </a:p>
          <a:p>
            <a:pPr algn="just"/>
            <a:r>
              <a:rPr lang="en-US" sz="6000" dirty="0">
                <a:solidFill>
                  <a:schemeClr val="accent2">
                    <a:lumMod val="50000"/>
                  </a:schemeClr>
                </a:solidFill>
                <a:latin typeface="Consolas" panose="020B0609020204030204" pitchFamily="49" charset="0"/>
              </a:rPr>
              <a:t>catch:</a:t>
            </a:r>
            <a:r>
              <a:rPr lang="en-US" sz="4000" dirty="0" smtClean="0">
                <a:latin typeface="Consolas" panose="020B0609020204030204" pitchFamily="49" charset="0"/>
              </a:rPr>
              <a:t> </a:t>
            </a:r>
          </a:p>
          <a:p>
            <a:pPr algn="just"/>
            <a:r>
              <a:rPr lang="en-US" sz="4800" b="0" dirty="0"/>
              <a:t>catches an exception with an exception handler at the place in a program where you want to handle the problem.</a:t>
            </a:r>
          </a:p>
          <a:p>
            <a:pPr algn="just"/>
            <a:endParaRPr lang="en-US" sz="4800" b="0" dirty="0"/>
          </a:p>
          <a:p>
            <a:pPr algn="just"/>
            <a:r>
              <a:rPr lang="en-US" sz="6000" dirty="0">
                <a:solidFill>
                  <a:schemeClr val="accent2">
                    <a:lumMod val="50000"/>
                  </a:schemeClr>
                </a:solidFill>
                <a:latin typeface="Consolas" panose="020B0609020204030204" pitchFamily="49" charset="0"/>
              </a:rPr>
              <a:t>finally: </a:t>
            </a:r>
          </a:p>
          <a:p>
            <a:pPr algn="just"/>
            <a:r>
              <a:rPr lang="en-US" sz="4800" b="0" dirty="0"/>
              <a:t>The finally block is used to execute a given set of statements, whether an exception is thrown or not thrown. </a:t>
            </a:r>
          </a:p>
          <a:p>
            <a:pPr lvl="7" indent="0" algn="just"/>
            <a:r>
              <a:rPr lang="en-US" sz="4800" b="0" dirty="0"/>
              <a:t>For example: if you open a file, it must be closed</a:t>
            </a:r>
          </a:p>
          <a:p>
            <a:pPr marL="5086350" lvl="7" indent="-3486150" algn="just"/>
            <a:endParaRPr lang="en-US" sz="1000" b="0" dirty="0"/>
          </a:p>
        </p:txBody>
      </p:sp>
    </p:spTree>
    <p:extLst>
      <p:ext uri="{BB962C8B-B14F-4D97-AF65-F5344CB8AC3E}">
        <p14:creationId xmlns:p14="http://schemas.microsoft.com/office/powerpoint/2010/main" val="3793085009"/>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10681" y="1042306"/>
            <a:ext cx="3057247" cy="1200329"/>
          </a:xfrm>
          <a:prstGeom prst="rect">
            <a:avLst/>
          </a:prstGeom>
        </p:spPr>
        <p:txBody>
          <a:bodyPr wrap="none">
            <a:spAutoFit/>
          </a:bodyPr>
          <a:lstStyle/>
          <a:p>
            <a:pPr algn="l"/>
            <a:r>
              <a:rPr lang="en-US" sz="7200" dirty="0" smtClean="0"/>
              <a:t>Queue</a:t>
            </a:r>
            <a:endParaRPr lang="en-US" sz="7200" dirty="0"/>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9091" y="6047202"/>
            <a:ext cx="677749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Collections</a:t>
            </a:r>
            <a:endParaRPr lang="en-US" sz="9600" dirty="0">
              <a:solidFill>
                <a:schemeClr val="tx2"/>
              </a:solidFill>
            </a:endParaRPr>
          </a:p>
        </p:txBody>
      </p:sp>
      <p:sp>
        <p:nvSpPr>
          <p:cNvPr id="3" name="TextBox 2"/>
          <p:cNvSpPr txBox="1"/>
          <p:nvPr/>
        </p:nvSpPr>
        <p:spPr>
          <a:xfrm>
            <a:off x="7736729" y="3376920"/>
            <a:ext cx="671873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1" name="TextBox 10"/>
          <p:cNvSpPr txBox="1"/>
          <p:nvPr/>
        </p:nvSpPr>
        <p:spPr>
          <a:xfrm>
            <a:off x="4061013" y="3376920"/>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Queue</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2" name="TextBox 11"/>
          <p:cNvSpPr txBox="1"/>
          <p:nvPr/>
        </p:nvSpPr>
        <p:spPr>
          <a:xfrm>
            <a:off x="4061013" y="4248078"/>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Queue&lt;T&gt;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7736729" y="4248078"/>
            <a:ext cx="815769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System.Collections.Generics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Rectangle 3"/>
          <p:cNvSpPr/>
          <p:nvPr/>
        </p:nvSpPr>
        <p:spPr>
          <a:xfrm>
            <a:off x="3510677" y="5692477"/>
            <a:ext cx="21237388" cy="8217634"/>
          </a:xfrm>
          <a:prstGeom prst="rect">
            <a:avLst/>
          </a:prstGeom>
        </p:spPr>
        <p:txBody>
          <a:bodyPr wrap="square">
            <a:spAutoFit/>
          </a:bodyPr>
          <a:lstStyle/>
          <a:p>
            <a:pPr marL="685800" indent="-685800" algn="l">
              <a:lnSpc>
                <a:spcPct val="150000"/>
              </a:lnSpc>
              <a:buFont typeface="Arial" panose="020B0604020202020204" pitchFamily="34" charset="0"/>
              <a:buChar char="•"/>
            </a:pPr>
            <a:r>
              <a:rPr lang="en-US" sz="4400" b="0" dirty="0" err="1" smtClean="0">
                <a:latin typeface="Consolas" panose="020B0609020204030204" pitchFamily="49" charset="0"/>
              </a:rPr>
              <a:t>Enqueue</a:t>
            </a:r>
            <a:r>
              <a:rPr lang="en-US" sz="4400" b="0" dirty="0" smtClean="0">
                <a:latin typeface="Consolas" panose="020B0609020204030204" pitchFamily="49" charset="0"/>
              </a:rPr>
              <a:t>()</a:t>
            </a:r>
          </a:p>
          <a:p>
            <a:pPr marL="685800" indent="-685800" algn="l">
              <a:lnSpc>
                <a:spcPct val="150000"/>
              </a:lnSpc>
              <a:buFont typeface="Arial" panose="020B0604020202020204" pitchFamily="34" charset="0"/>
              <a:buChar char="•"/>
            </a:pPr>
            <a:r>
              <a:rPr lang="en-US" sz="4400" b="0" dirty="0" err="1" smtClean="0">
                <a:latin typeface="Consolas" panose="020B0609020204030204" pitchFamily="49" charset="0"/>
              </a:rPr>
              <a:t>Dequeue</a:t>
            </a:r>
            <a:r>
              <a:rPr lang="en-US" sz="4400" b="0" dirty="0" smtClean="0">
                <a:latin typeface="Consolas" panose="020B0609020204030204" pitchFamily="49" charset="0"/>
              </a:rPr>
              <a:t>()</a:t>
            </a:r>
          </a:p>
          <a:p>
            <a:pPr marL="685800" indent="-685800" algn="l">
              <a:lnSpc>
                <a:spcPct val="150000"/>
              </a:lnSpc>
              <a:buFont typeface="Arial" panose="020B0604020202020204" pitchFamily="34" charset="0"/>
              <a:buChar char="•"/>
            </a:pPr>
            <a:r>
              <a:rPr lang="en-US" sz="4400" b="0" dirty="0" smtClean="0">
                <a:latin typeface="Consolas" panose="020B0609020204030204" pitchFamily="49" charset="0"/>
              </a:rPr>
              <a:t>Peek()</a:t>
            </a:r>
          </a:p>
          <a:p>
            <a:pPr marL="685800" indent="-685800" algn="l">
              <a:lnSpc>
                <a:spcPct val="150000"/>
              </a:lnSpc>
              <a:buFont typeface="Arial" panose="020B0604020202020204" pitchFamily="34" charset="0"/>
              <a:buChar char="•"/>
            </a:pPr>
            <a:r>
              <a:rPr lang="en-US" sz="4400" b="0" dirty="0" smtClean="0">
                <a:latin typeface="Consolas" panose="020B0609020204030204" pitchFamily="49" charset="0"/>
              </a:rPr>
              <a:t>Count</a:t>
            </a:r>
          </a:p>
          <a:p>
            <a:pPr marL="685800" indent="-685800" algn="l">
              <a:lnSpc>
                <a:spcPct val="150000"/>
              </a:lnSpc>
              <a:buFont typeface="Arial" panose="020B0604020202020204" pitchFamily="34" charset="0"/>
              <a:buChar char="•"/>
            </a:pPr>
            <a:r>
              <a:rPr lang="en-US" sz="4400" b="0" dirty="0" err="1" smtClean="0">
                <a:latin typeface="Consolas" panose="020B0609020204030204" pitchFamily="49" charset="0"/>
              </a:rPr>
              <a:t>TrimExcess</a:t>
            </a:r>
            <a:r>
              <a:rPr lang="en-US" sz="4400" b="0" dirty="0" smtClean="0">
                <a:latin typeface="Consolas" panose="020B0609020204030204" pitchFamily="49" charset="0"/>
              </a:rPr>
              <a:t>()</a:t>
            </a:r>
          </a:p>
          <a:p>
            <a:pPr marL="685800" indent="-685800" algn="l">
              <a:lnSpc>
                <a:spcPct val="150000"/>
              </a:lnSpc>
              <a:buFont typeface="Arial" panose="020B0604020202020204" pitchFamily="34" charset="0"/>
              <a:buChar char="•"/>
            </a:pPr>
            <a:r>
              <a:rPr lang="en-US" sz="4400" b="0" dirty="0" smtClean="0">
                <a:latin typeface="Consolas" panose="020B0609020204030204" pitchFamily="49" charset="0"/>
              </a:rPr>
              <a:t>Contains()</a:t>
            </a:r>
          </a:p>
          <a:p>
            <a:pPr marL="685800" indent="-685800" algn="l">
              <a:lnSpc>
                <a:spcPct val="150000"/>
              </a:lnSpc>
              <a:buFont typeface="Arial" panose="020B0604020202020204" pitchFamily="34" charset="0"/>
              <a:buChar char="•"/>
            </a:pPr>
            <a:r>
              <a:rPr lang="en-US" sz="4400" b="0" dirty="0" err="1" smtClean="0">
                <a:latin typeface="Consolas" panose="020B0609020204030204" pitchFamily="49" charset="0"/>
              </a:rPr>
              <a:t>CopyTo</a:t>
            </a:r>
            <a:r>
              <a:rPr lang="en-US" sz="4400" b="0" dirty="0" smtClean="0">
                <a:latin typeface="Consolas" panose="020B0609020204030204" pitchFamily="49" charset="0"/>
              </a:rPr>
              <a:t>(Array, Int32)</a:t>
            </a:r>
          </a:p>
          <a:p>
            <a:pPr marL="685800" indent="-685800" algn="l">
              <a:lnSpc>
                <a:spcPct val="150000"/>
              </a:lnSpc>
              <a:buFont typeface="Arial" panose="020B0604020202020204" pitchFamily="34" charset="0"/>
              <a:buChar char="•"/>
            </a:pPr>
            <a:r>
              <a:rPr lang="en-US" sz="4400" b="0" dirty="0" err="1" smtClean="0">
                <a:latin typeface="Consolas" panose="020B0609020204030204" pitchFamily="49" charset="0"/>
              </a:rPr>
              <a:t>ToArray</a:t>
            </a:r>
            <a:r>
              <a:rPr lang="en-US" sz="4400" b="0" dirty="0" smtClean="0">
                <a:latin typeface="Consolas" panose="020B0609020204030204" pitchFamily="49" charset="0"/>
              </a:rPr>
              <a:t>()</a:t>
            </a:r>
            <a:endParaRPr lang="en-US" sz="4400" b="0" dirty="0"/>
          </a:p>
        </p:txBody>
      </p:sp>
    </p:spTree>
    <p:extLst>
      <p:ext uri="{BB962C8B-B14F-4D97-AF65-F5344CB8AC3E}">
        <p14:creationId xmlns:p14="http://schemas.microsoft.com/office/powerpoint/2010/main" val="1879512766"/>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10681" y="1042306"/>
            <a:ext cx="2646878" cy="1200329"/>
          </a:xfrm>
          <a:prstGeom prst="rect">
            <a:avLst/>
          </a:prstGeom>
        </p:spPr>
        <p:txBody>
          <a:bodyPr wrap="none">
            <a:spAutoFit/>
          </a:bodyPr>
          <a:lstStyle/>
          <a:p>
            <a:pPr algn="l"/>
            <a:r>
              <a:rPr lang="en-US" sz="7200" dirty="0" smtClean="0"/>
              <a:t>Stack</a:t>
            </a:r>
            <a:endParaRPr lang="en-US" sz="7200" dirty="0"/>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9091" y="6047202"/>
            <a:ext cx="677749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Collections</a:t>
            </a:r>
            <a:endParaRPr lang="en-US" sz="9600" dirty="0">
              <a:solidFill>
                <a:schemeClr val="tx2"/>
              </a:solidFill>
            </a:endParaRPr>
          </a:p>
        </p:txBody>
      </p:sp>
      <p:sp>
        <p:nvSpPr>
          <p:cNvPr id="3" name="TextBox 2"/>
          <p:cNvSpPr txBox="1"/>
          <p:nvPr/>
        </p:nvSpPr>
        <p:spPr>
          <a:xfrm>
            <a:off x="7736729" y="3376920"/>
            <a:ext cx="671873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1" name="TextBox 10"/>
          <p:cNvSpPr txBox="1"/>
          <p:nvPr/>
        </p:nvSpPr>
        <p:spPr>
          <a:xfrm>
            <a:off x="4061013" y="3376920"/>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Stack</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2" name="TextBox 11"/>
          <p:cNvSpPr txBox="1"/>
          <p:nvPr/>
        </p:nvSpPr>
        <p:spPr>
          <a:xfrm>
            <a:off x="4061013" y="4248078"/>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Stack&lt;T&gt;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7736729" y="4248078"/>
            <a:ext cx="815769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System.Collections.Generics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Rectangle 3"/>
          <p:cNvSpPr/>
          <p:nvPr/>
        </p:nvSpPr>
        <p:spPr>
          <a:xfrm>
            <a:off x="3510677" y="5692477"/>
            <a:ext cx="21237388" cy="8217634"/>
          </a:xfrm>
          <a:prstGeom prst="rect">
            <a:avLst/>
          </a:prstGeom>
        </p:spPr>
        <p:txBody>
          <a:bodyPr wrap="square">
            <a:spAutoFit/>
          </a:bodyPr>
          <a:lstStyle/>
          <a:p>
            <a:pPr marL="685800" indent="-685800" algn="l">
              <a:lnSpc>
                <a:spcPct val="150000"/>
              </a:lnSpc>
              <a:buFont typeface="Arial" panose="020B0604020202020204" pitchFamily="34" charset="0"/>
              <a:buChar char="•"/>
            </a:pPr>
            <a:r>
              <a:rPr lang="en-US" sz="4400" b="0" dirty="0" smtClean="0">
                <a:latin typeface="Consolas" panose="020B0609020204030204" pitchFamily="49" charset="0"/>
              </a:rPr>
              <a:t>Push()</a:t>
            </a:r>
          </a:p>
          <a:p>
            <a:pPr marL="685800" indent="-685800" algn="l">
              <a:lnSpc>
                <a:spcPct val="150000"/>
              </a:lnSpc>
              <a:buFont typeface="Arial" panose="020B0604020202020204" pitchFamily="34" charset="0"/>
              <a:buChar char="•"/>
            </a:pPr>
            <a:r>
              <a:rPr lang="en-US" sz="4400" b="0" dirty="0" smtClean="0">
                <a:latin typeface="Consolas" panose="020B0609020204030204" pitchFamily="49" charset="0"/>
              </a:rPr>
              <a:t>Pop()</a:t>
            </a:r>
          </a:p>
          <a:p>
            <a:pPr marL="685800" indent="-685800" algn="l">
              <a:lnSpc>
                <a:spcPct val="150000"/>
              </a:lnSpc>
              <a:buFont typeface="Arial" panose="020B0604020202020204" pitchFamily="34" charset="0"/>
              <a:buChar char="•"/>
            </a:pPr>
            <a:r>
              <a:rPr lang="en-US" sz="4400" b="0" dirty="0" smtClean="0">
                <a:latin typeface="Consolas" panose="020B0609020204030204" pitchFamily="49" charset="0"/>
              </a:rPr>
              <a:t>Peek()</a:t>
            </a:r>
          </a:p>
          <a:p>
            <a:pPr marL="685800" indent="-685800" algn="l">
              <a:lnSpc>
                <a:spcPct val="150000"/>
              </a:lnSpc>
              <a:buFont typeface="Arial" panose="020B0604020202020204" pitchFamily="34" charset="0"/>
              <a:buChar char="•"/>
            </a:pPr>
            <a:r>
              <a:rPr lang="en-US" sz="4400" b="0" dirty="0" smtClean="0">
                <a:latin typeface="Consolas" panose="020B0609020204030204" pitchFamily="49" charset="0"/>
              </a:rPr>
              <a:t>Count</a:t>
            </a:r>
          </a:p>
          <a:p>
            <a:pPr marL="685800" indent="-685800" algn="l">
              <a:lnSpc>
                <a:spcPct val="150000"/>
              </a:lnSpc>
              <a:buFont typeface="Arial" panose="020B0604020202020204" pitchFamily="34" charset="0"/>
              <a:buChar char="•"/>
            </a:pPr>
            <a:r>
              <a:rPr lang="en-US" sz="4400" b="0" dirty="0" err="1">
                <a:latin typeface="Consolas" panose="020B0609020204030204" pitchFamily="49" charset="0"/>
              </a:rPr>
              <a:t>TrimExcess</a:t>
            </a:r>
            <a:r>
              <a:rPr lang="en-US" sz="4400" b="0" dirty="0" smtClean="0">
                <a:latin typeface="Consolas" panose="020B0609020204030204" pitchFamily="49" charset="0"/>
              </a:rPr>
              <a:t>()</a:t>
            </a:r>
          </a:p>
          <a:p>
            <a:pPr marL="685800" indent="-685800" algn="l">
              <a:lnSpc>
                <a:spcPct val="150000"/>
              </a:lnSpc>
              <a:buFont typeface="Arial" panose="020B0604020202020204" pitchFamily="34" charset="0"/>
              <a:buChar char="•"/>
            </a:pPr>
            <a:r>
              <a:rPr lang="en-US" sz="4400" b="0" dirty="0" smtClean="0">
                <a:latin typeface="Consolas" panose="020B0609020204030204" pitchFamily="49" charset="0"/>
              </a:rPr>
              <a:t>Contains()</a:t>
            </a:r>
          </a:p>
          <a:p>
            <a:pPr marL="685800" indent="-685800" algn="l">
              <a:lnSpc>
                <a:spcPct val="150000"/>
              </a:lnSpc>
              <a:buFont typeface="Arial" panose="020B0604020202020204" pitchFamily="34" charset="0"/>
              <a:buChar char="•"/>
            </a:pPr>
            <a:r>
              <a:rPr lang="en-US" sz="4400" b="0" dirty="0" err="1" smtClean="0">
                <a:latin typeface="Consolas" panose="020B0609020204030204" pitchFamily="49" charset="0"/>
              </a:rPr>
              <a:t>CopyTo</a:t>
            </a:r>
            <a:r>
              <a:rPr lang="en-US" sz="4400" b="0" dirty="0" smtClean="0">
                <a:latin typeface="Consolas" panose="020B0609020204030204" pitchFamily="49" charset="0"/>
              </a:rPr>
              <a:t>(Array, Int32)</a:t>
            </a:r>
          </a:p>
          <a:p>
            <a:pPr marL="685800" indent="-685800" algn="l">
              <a:lnSpc>
                <a:spcPct val="150000"/>
              </a:lnSpc>
              <a:buFont typeface="Arial" panose="020B0604020202020204" pitchFamily="34" charset="0"/>
              <a:buChar char="•"/>
            </a:pPr>
            <a:r>
              <a:rPr lang="en-US" sz="4400" b="0" dirty="0" err="1" smtClean="0">
                <a:latin typeface="Consolas" panose="020B0609020204030204" pitchFamily="49" charset="0"/>
              </a:rPr>
              <a:t>ToArray</a:t>
            </a:r>
            <a:r>
              <a:rPr lang="en-US" sz="4400" b="0" dirty="0" smtClean="0">
                <a:latin typeface="Consolas" panose="020B0609020204030204" pitchFamily="49" charset="0"/>
              </a:rPr>
              <a:t>()</a:t>
            </a:r>
            <a:endParaRPr lang="en-US" sz="4400" b="0" dirty="0"/>
          </a:p>
        </p:txBody>
      </p:sp>
    </p:spTree>
    <p:extLst>
      <p:ext uri="{BB962C8B-B14F-4D97-AF65-F5344CB8AC3E}">
        <p14:creationId xmlns:p14="http://schemas.microsoft.com/office/powerpoint/2010/main" val="1750596268"/>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10681" y="1042306"/>
            <a:ext cx="5057795" cy="1200329"/>
          </a:xfrm>
          <a:prstGeom prst="rect">
            <a:avLst/>
          </a:prstGeom>
        </p:spPr>
        <p:txBody>
          <a:bodyPr wrap="none">
            <a:spAutoFit/>
          </a:bodyPr>
          <a:lstStyle/>
          <a:p>
            <a:pPr algn="l"/>
            <a:r>
              <a:rPr lang="en-US" sz="7200" dirty="0" smtClean="0"/>
              <a:t>Linked List</a:t>
            </a:r>
            <a:endParaRPr lang="en-US" sz="7200" dirty="0"/>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939091" y="6047202"/>
            <a:ext cx="677749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Collections</a:t>
            </a:r>
            <a:endParaRPr lang="en-US" sz="9600" dirty="0">
              <a:solidFill>
                <a:schemeClr val="tx2"/>
              </a:solidFill>
            </a:endParaRPr>
          </a:p>
        </p:txBody>
      </p:sp>
      <p:sp>
        <p:nvSpPr>
          <p:cNvPr id="3" name="TextBox 2"/>
          <p:cNvSpPr txBox="1"/>
          <p:nvPr/>
        </p:nvSpPr>
        <p:spPr>
          <a:xfrm>
            <a:off x="7736729" y="3376920"/>
            <a:ext cx="671873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1" name="TextBox 10"/>
          <p:cNvSpPr txBox="1"/>
          <p:nvPr/>
        </p:nvSpPr>
        <p:spPr>
          <a:xfrm>
            <a:off x="4061013" y="3376920"/>
            <a:ext cx="31662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Stack</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2" name="TextBox 11"/>
          <p:cNvSpPr txBox="1"/>
          <p:nvPr/>
        </p:nvSpPr>
        <p:spPr>
          <a:xfrm>
            <a:off x="2885566" y="4248078"/>
            <a:ext cx="4341741"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r"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LinkedList</a:t>
            </a: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&lt;T&gt;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7736729" y="4248078"/>
            <a:ext cx="815769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System.Collections.Generics</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Rectangle 3"/>
          <p:cNvSpPr/>
          <p:nvPr/>
        </p:nvSpPr>
        <p:spPr>
          <a:xfrm>
            <a:off x="3510677" y="6362961"/>
            <a:ext cx="6682194" cy="4154984"/>
          </a:xfrm>
          <a:prstGeom prst="rect">
            <a:avLst/>
          </a:prstGeom>
        </p:spPr>
        <p:txBody>
          <a:bodyPr wrap="square">
            <a:spAutoFit/>
          </a:bodyPr>
          <a:lstStyle/>
          <a:p>
            <a:pPr marL="685800" indent="-685800" algn="l">
              <a:lnSpc>
                <a:spcPct val="150000"/>
              </a:lnSpc>
              <a:buFont typeface="Arial" panose="020B0604020202020204" pitchFamily="34" charset="0"/>
              <a:buChar char="•"/>
            </a:pPr>
            <a:r>
              <a:rPr lang="en-US" sz="4400" b="0" dirty="0" smtClean="0">
                <a:latin typeface="Consolas" panose="020B0609020204030204" pitchFamily="49" charset="0"/>
              </a:rPr>
              <a:t>List</a:t>
            </a:r>
          </a:p>
          <a:p>
            <a:pPr marL="685800" indent="-685800" algn="l">
              <a:lnSpc>
                <a:spcPct val="150000"/>
              </a:lnSpc>
              <a:buFont typeface="Arial" panose="020B0604020202020204" pitchFamily="34" charset="0"/>
              <a:buChar char="•"/>
            </a:pPr>
            <a:r>
              <a:rPr lang="en-US" sz="4400" b="0" dirty="0" smtClean="0">
                <a:latin typeface="Consolas" panose="020B0609020204030204" pitchFamily="49" charset="0"/>
              </a:rPr>
              <a:t>Next</a:t>
            </a:r>
          </a:p>
          <a:p>
            <a:pPr marL="685800" indent="-685800" algn="l">
              <a:lnSpc>
                <a:spcPct val="150000"/>
              </a:lnSpc>
              <a:buFont typeface="Arial" panose="020B0604020202020204" pitchFamily="34" charset="0"/>
              <a:buChar char="•"/>
            </a:pPr>
            <a:r>
              <a:rPr lang="en-US" sz="4400" b="0" dirty="0" smtClean="0">
                <a:latin typeface="Consolas" panose="020B0609020204030204" pitchFamily="49" charset="0"/>
              </a:rPr>
              <a:t>Previous</a:t>
            </a:r>
          </a:p>
          <a:p>
            <a:pPr marL="685800" indent="-685800" algn="l">
              <a:lnSpc>
                <a:spcPct val="150000"/>
              </a:lnSpc>
              <a:buFont typeface="Arial" panose="020B0604020202020204" pitchFamily="34" charset="0"/>
              <a:buChar char="•"/>
            </a:pPr>
            <a:r>
              <a:rPr lang="en-US" sz="4400" b="0" dirty="0" smtClean="0">
                <a:latin typeface="Consolas" panose="020B0609020204030204" pitchFamily="49" charset="0"/>
              </a:rPr>
              <a:t>Value</a:t>
            </a:r>
            <a:endParaRPr lang="en-US" sz="4400" b="0" dirty="0"/>
          </a:p>
        </p:txBody>
      </p:sp>
      <p:sp>
        <p:nvSpPr>
          <p:cNvPr id="14" name="Rectangle 13"/>
          <p:cNvSpPr/>
          <p:nvPr/>
        </p:nvSpPr>
        <p:spPr>
          <a:xfrm>
            <a:off x="11114367" y="6311039"/>
            <a:ext cx="6682194" cy="7540526"/>
          </a:xfrm>
          <a:prstGeom prst="rect">
            <a:avLst/>
          </a:prstGeom>
        </p:spPr>
        <p:txBody>
          <a:bodyPr wrap="square">
            <a:spAutoFit/>
          </a:bodyPr>
          <a:lstStyle/>
          <a:p>
            <a:pPr marL="685800" indent="-685800" algn="l">
              <a:buFont typeface="Arial" panose="020B0604020202020204" pitchFamily="34" charset="0"/>
              <a:buChar char="•"/>
            </a:pPr>
            <a:r>
              <a:rPr lang="en-US" sz="4400" b="0" dirty="0" smtClean="0">
                <a:latin typeface="Consolas" panose="020B0609020204030204" pitchFamily="49" charset="0"/>
              </a:rPr>
              <a:t>Count</a:t>
            </a:r>
          </a:p>
          <a:p>
            <a:pPr marL="685800" indent="-685800" algn="l">
              <a:buFont typeface="Arial" panose="020B0604020202020204" pitchFamily="34" charset="0"/>
              <a:buChar char="•"/>
            </a:pPr>
            <a:r>
              <a:rPr lang="en-US" sz="4400" b="0" dirty="0" smtClean="0">
                <a:latin typeface="Consolas" panose="020B0609020204030204" pitchFamily="49" charset="0"/>
              </a:rPr>
              <a:t>First</a:t>
            </a:r>
          </a:p>
          <a:p>
            <a:pPr marL="685800" indent="-685800" algn="l">
              <a:buFont typeface="Arial" panose="020B0604020202020204" pitchFamily="34" charset="0"/>
              <a:buChar char="•"/>
            </a:pPr>
            <a:r>
              <a:rPr lang="en-US" sz="4400" b="0" dirty="0" smtClean="0">
                <a:latin typeface="Consolas" panose="020B0609020204030204" pitchFamily="49" charset="0"/>
              </a:rPr>
              <a:t>Last</a:t>
            </a:r>
          </a:p>
          <a:p>
            <a:pPr marL="685800" indent="-685800" algn="l">
              <a:buFont typeface="Arial" panose="020B0604020202020204" pitchFamily="34" charset="0"/>
              <a:buChar char="•"/>
            </a:pPr>
            <a:r>
              <a:rPr lang="en-US" sz="4400" b="0" dirty="0" err="1" smtClean="0">
                <a:latin typeface="Consolas" panose="020B0609020204030204" pitchFamily="49" charset="0"/>
              </a:rPr>
              <a:t>AddAfter</a:t>
            </a:r>
            <a:r>
              <a:rPr lang="en-US" sz="4400" b="0" dirty="0" smtClean="0">
                <a:latin typeface="Consolas" panose="020B0609020204030204" pitchFamily="49" charset="0"/>
              </a:rPr>
              <a:t>()</a:t>
            </a:r>
          </a:p>
          <a:p>
            <a:pPr marL="685800" indent="-685800" algn="l">
              <a:buFont typeface="Arial" panose="020B0604020202020204" pitchFamily="34" charset="0"/>
              <a:buChar char="•"/>
            </a:pPr>
            <a:r>
              <a:rPr lang="en-US" sz="4400" b="0" dirty="0" err="1" smtClean="0">
                <a:latin typeface="Consolas" panose="020B0609020204030204" pitchFamily="49" charset="0"/>
              </a:rPr>
              <a:t>AddBefore</a:t>
            </a:r>
            <a:r>
              <a:rPr lang="en-US" sz="4400" b="0" dirty="0" smtClean="0">
                <a:latin typeface="Consolas" panose="020B0609020204030204" pitchFamily="49" charset="0"/>
              </a:rPr>
              <a:t>()</a:t>
            </a:r>
          </a:p>
          <a:p>
            <a:pPr marL="685800" indent="-685800" algn="l">
              <a:buFont typeface="Arial" panose="020B0604020202020204" pitchFamily="34" charset="0"/>
              <a:buChar char="•"/>
            </a:pPr>
            <a:r>
              <a:rPr lang="en-US" sz="4400" b="0" dirty="0" err="1" smtClean="0">
                <a:latin typeface="Consolas" panose="020B0609020204030204" pitchFamily="49" charset="0"/>
              </a:rPr>
              <a:t>AddFirst</a:t>
            </a:r>
            <a:r>
              <a:rPr lang="en-US" sz="4400" b="0" dirty="0" smtClean="0">
                <a:latin typeface="Consolas" panose="020B0609020204030204" pitchFamily="49" charset="0"/>
              </a:rPr>
              <a:t>()</a:t>
            </a:r>
          </a:p>
          <a:p>
            <a:pPr marL="685800" indent="-685800" algn="l">
              <a:buFont typeface="Arial" panose="020B0604020202020204" pitchFamily="34" charset="0"/>
              <a:buChar char="•"/>
            </a:pPr>
            <a:r>
              <a:rPr lang="en-US" sz="4400" b="0" dirty="0" err="1" smtClean="0">
                <a:latin typeface="Consolas" panose="020B0609020204030204" pitchFamily="49" charset="0"/>
              </a:rPr>
              <a:t>AddLast</a:t>
            </a:r>
            <a:r>
              <a:rPr lang="en-US" sz="4400" b="0" dirty="0" smtClean="0">
                <a:latin typeface="Consolas" panose="020B0609020204030204" pitchFamily="49" charset="0"/>
              </a:rPr>
              <a:t>()</a:t>
            </a:r>
          </a:p>
          <a:p>
            <a:pPr marL="685800" indent="-685800" algn="l">
              <a:buFont typeface="Arial" panose="020B0604020202020204" pitchFamily="34" charset="0"/>
              <a:buChar char="•"/>
            </a:pPr>
            <a:r>
              <a:rPr lang="en-US" sz="4400" b="0" dirty="0" smtClean="0">
                <a:latin typeface="Consolas" panose="020B0609020204030204" pitchFamily="49" charset="0"/>
              </a:rPr>
              <a:t>Remove()</a:t>
            </a:r>
          </a:p>
          <a:p>
            <a:pPr marL="685800" indent="-685800" algn="l">
              <a:buFont typeface="Arial" panose="020B0604020202020204" pitchFamily="34" charset="0"/>
              <a:buChar char="•"/>
            </a:pPr>
            <a:r>
              <a:rPr lang="en-US" sz="4400" b="0" dirty="0" err="1" smtClean="0">
                <a:latin typeface="Consolas" panose="020B0609020204030204" pitchFamily="49" charset="0"/>
              </a:rPr>
              <a:t>RemoveFirst</a:t>
            </a:r>
            <a:r>
              <a:rPr lang="en-US" sz="4400" b="0" dirty="0" smtClean="0">
                <a:latin typeface="Consolas" panose="020B0609020204030204" pitchFamily="49" charset="0"/>
              </a:rPr>
              <a:t>()</a:t>
            </a:r>
          </a:p>
          <a:p>
            <a:pPr marL="685800" indent="-685800" algn="l">
              <a:buFont typeface="Arial" panose="020B0604020202020204" pitchFamily="34" charset="0"/>
              <a:buChar char="•"/>
            </a:pPr>
            <a:r>
              <a:rPr lang="en-US" sz="4400" b="0" dirty="0" err="1" smtClean="0">
                <a:latin typeface="Consolas" panose="020B0609020204030204" pitchFamily="49" charset="0"/>
              </a:rPr>
              <a:t>RemoveLast</a:t>
            </a:r>
            <a:r>
              <a:rPr lang="en-US" sz="4400" b="0" dirty="0" smtClean="0">
                <a:latin typeface="Consolas" panose="020B0609020204030204" pitchFamily="49" charset="0"/>
              </a:rPr>
              <a:t>()</a:t>
            </a:r>
          </a:p>
          <a:p>
            <a:pPr marL="685800" indent="-685800" algn="l">
              <a:buFont typeface="Arial" panose="020B0604020202020204" pitchFamily="34" charset="0"/>
              <a:buChar char="•"/>
            </a:pPr>
            <a:r>
              <a:rPr lang="en-US" sz="4400" b="0" dirty="0" smtClean="0">
                <a:latin typeface="Consolas" panose="020B0609020204030204" pitchFamily="49" charset="0"/>
              </a:rPr>
              <a:t>Clear()</a:t>
            </a:r>
            <a:endParaRPr lang="en-US" sz="4400" b="0" dirty="0"/>
          </a:p>
        </p:txBody>
      </p:sp>
      <p:sp>
        <p:nvSpPr>
          <p:cNvPr id="15" name="TextBox 14"/>
          <p:cNvSpPr txBox="1"/>
          <p:nvPr/>
        </p:nvSpPr>
        <p:spPr>
          <a:xfrm>
            <a:off x="3510678" y="5420588"/>
            <a:ext cx="66821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LinkedListNode</a:t>
            </a: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&lt;T&gt;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6" name="TextBox 15"/>
          <p:cNvSpPr txBox="1"/>
          <p:nvPr/>
        </p:nvSpPr>
        <p:spPr>
          <a:xfrm>
            <a:off x="10817983" y="5415518"/>
            <a:ext cx="6682194"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LinkedList</a:t>
            </a:r>
            <a:r>
              <a:rPr kumimoji="0" lang="en-US" sz="4400" b="1" i="0" u="none" strike="noStrike" cap="none" spc="0" normalizeH="0" baseline="0" dirty="0" smtClean="0">
                <a:ln>
                  <a:noFill/>
                </a:ln>
                <a:solidFill>
                  <a:srgbClr val="000000"/>
                </a:solidFill>
                <a:effectLst/>
                <a:uFillTx/>
                <a:latin typeface="Helvetica Neue"/>
                <a:ea typeface="Helvetica Neue"/>
                <a:cs typeface="Helvetica Neue"/>
                <a:sym typeface="Helvetica Neue"/>
              </a:rPr>
              <a:t>&lt;T&gt;</a:t>
            </a:r>
            <a:endParaRPr kumimoji="0" lang="en-US" sz="4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94611841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366041" y="6047202"/>
            <a:ext cx="1163138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a:solidFill>
                  <a:schemeClr val="tx2"/>
                </a:solidFill>
              </a:rPr>
              <a:t>Exception </a:t>
            </a:r>
            <a:r>
              <a:rPr lang="en-US" sz="9600" dirty="0" smtClean="0">
                <a:solidFill>
                  <a:schemeClr val="tx2"/>
                </a:solidFill>
              </a:rPr>
              <a:t>Handling</a:t>
            </a:r>
            <a:endParaRPr lang="en-US" sz="9600" dirty="0">
              <a:solidFill>
                <a:schemeClr val="tx2"/>
              </a:solidFill>
            </a:endParaRPr>
          </a:p>
        </p:txBody>
      </p:sp>
      <p:sp>
        <p:nvSpPr>
          <p:cNvPr id="6" name="Rectangle 5"/>
          <p:cNvSpPr/>
          <p:nvPr/>
        </p:nvSpPr>
        <p:spPr>
          <a:xfrm>
            <a:off x="3510681" y="1042306"/>
            <a:ext cx="13726835" cy="1200329"/>
          </a:xfrm>
          <a:prstGeom prst="rect">
            <a:avLst/>
          </a:prstGeom>
        </p:spPr>
        <p:txBody>
          <a:bodyPr wrap="none">
            <a:spAutoFit/>
          </a:bodyPr>
          <a:lstStyle/>
          <a:p>
            <a:pPr algn="l"/>
            <a:r>
              <a:rPr lang="en-US" sz="7200" dirty="0">
                <a:latin typeface="+mn-lt"/>
                <a:cs typeface="Courier New" panose="02070309020205020404" pitchFamily="49" charset="0"/>
              </a:rPr>
              <a:t>Structured Exception Handling</a:t>
            </a:r>
          </a:p>
        </p:txBody>
      </p:sp>
      <p:graphicFrame>
        <p:nvGraphicFramePr>
          <p:cNvPr id="2" name="Table 1"/>
          <p:cNvGraphicFramePr>
            <a:graphicFrameLocks noGrp="1"/>
          </p:cNvGraphicFramePr>
          <p:nvPr>
            <p:extLst>
              <p:ext uri="{D42A27DB-BD31-4B8C-83A1-F6EECF244321}">
                <p14:modId xmlns:p14="http://schemas.microsoft.com/office/powerpoint/2010/main" val="1157702843"/>
              </p:ext>
            </p:extLst>
          </p:nvPr>
        </p:nvGraphicFramePr>
        <p:xfrm>
          <a:off x="3510681" y="2826587"/>
          <a:ext cx="20435168" cy="10454640"/>
        </p:xfrm>
        <a:graphic>
          <a:graphicData uri="http://schemas.openxmlformats.org/drawingml/2006/table">
            <a:tbl>
              <a:tblPr firstRow="1">
                <a:tableStyleId>{0E3FDE45-AF77-4B5C-9715-49D594BDF05E}</a:tableStyleId>
              </a:tblPr>
              <a:tblGrid>
                <a:gridCol w="6719168">
                  <a:extLst>
                    <a:ext uri="{9D8B030D-6E8A-4147-A177-3AD203B41FA5}">
                      <a16:colId xmlns:a16="http://schemas.microsoft.com/office/drawing/2014/main" val="1921492137"/>
                    </a:ext>
                  </a:extLst>
                </a:gridCol>
                <a:gridCol w="13716000">
                  <a:extLst>
                    <a:ext uri="{9D8B030D-6E8A-4147-A177-3AD203B41FA5}">
                      <a16:colId xmlns:a16="http://schemas.microsoft.com/office/drawing/2014/main" val="664247018"/>
                    </a:ext>
                  </a:extLst>
                </a:gridCol>
              </a:tblGrid>
              <a:tr h="0">
                <a:tc>
                  <a:txBody>
                    <a:bodyPr/>
                    <a:lstStyle/>
                    <a:p>
                      <a:pPr algn="l" fontAlgn="t"/>
                      <a:r>
                        <a:rPr lang="en-US" sz="3600" b="1" dirty="0">
                          <a:effectLst/>
                        </a:rPr>
                        <a:t>Exception</a:t>
                      </a:r>
                    </a:p>
                  </a:txBody>
                  <a:tcPr marL="76200" marR="76200" marT="76200" marB="76200"/>
                </a:tc>
                <a:tc>
                  <a:txBody>
                    <a:bodyPr/>
                    <a:lstStyle/>
                    <a:p>
                      <a:pPr algn="l" fontAlgn="t"/>
                      <a:r>
                        <a:rPr lang="en-US" sz="3600" b="1" dirty="0">
                          <a:effectLst/>
                        </a:rPr>
                        <a:t>Condition</a:t>
                      </a:r>
                    </a:p>
                  </a:txBody>
                  <a:tcPr marL="76200" marR="76200" marT="76200" marB="76200"/>
                </a:tc>
                <a:extLst>
                  <a:ext uri="{0D108BD9-81ED-4DB2-BD59-A6C34878D82A}">
                    <a16:rowId xmlns:a16="http://schemas.microsoft.com/office/drawing/2014/main" val="3190414359"/>
                  </a:ext>
                </a:extLst>
              </a:tr>
              <a:tr h="0">
                <a:tc>
                  <a:txBody>
                    <a:bodyPr/>
                    <a:lstStyle/>
                    <a:p>
                      <a:pPr algn="l" fontAlgn="t"/>
                      <a:r>
                        <a:rPr lang="en-US" sz="3600" dirty="0" err="1">
                          <a:effectLst/>
                        </a:rPr>
                        <a:t>AccessViolationException</a:t>
                      </a:r>
                      <a:endParaRPr lang="en-US" sz="3600" dirty="0">
                        <a:effectLst/>
                      </a:endParaRPr>
                    </a:p>
                  </a:txBody>
                  <a:tcPr marL="76200" marR="76200" marT="76200" marB="76200"/>
                </a:tc>
                <a:tc>
                  <a:txBody>
                    <a:bodyPr/>
                    <a:lstStyle/>
                    <a:p>
                      <a:pPr algn="l" fontAlgn="t"/>
                      <a:r>
                        <a:rPr lang="en-US" sz="3600">
                          <a:effectLst/>
                        </a:rPr>
                        <a:t>It is thrown when try to read or write protected memory.</a:t>
                      </a:r>
                    </a:p>
                  </a:txBody>
                  <a:tcPr marL="76200" marR="76200" marT="76200" marB="76200"/>
                </a:tc>
                <a:extLst>
                  <a:ext uri="{0D108BD9-81ED-4DB2-BD59-A6C34878D82A}">
                    <a16:rowId xmlns:a16="http://schemas.microsoft.com/office/drawing/2014/main" val="246419541"/>
                  </a:ext>
                </a:extLst>
              </a:tr>
              <a:tr h="0">
                <a:tc>
                  <a:txBody>
                    <a:bodyPr/>
                    <a:lstStyle/>
                    <a:p>
                      <a:pPr algn="l" fontAlgn="t"/>
                      <a:r>
                        <a:rPr lang="en-US" sz="3600">
                          <a:effectLst/>
                        </a:rPr>
                        <a:t>AggregateException</a:t>
                      </a:r>
                    </a:p>
                  </a:txBody>
                  <a:tcPr marL="76200" marR="76200" marT="76200" marB="76200"/>
                </a:tc>
                <a:tc>
                  <a:txBody>
                    <a:bodyPr/>
                    <a:lstStyle/>
                    <a:p>
                      <a:pPr algn="l" fontAlgn="t"/>
                      <a:r>
                        <a:rPr lang="en-US" sz="3600">
                          <a:effectLst/>
                        </a:rPr>
                        <a:t>Represents one or more errors that occur during application execution.</a:t>
                      </a:r>
                    </a:p>
                  </a:txBody>
                  <a:tcPr marL="76200" marR="76200" marT="76200" marB="76200"/>
                </a:tc>
                <a:extLst>
                  <a:ext uri="{0D108BD9-81ED-4DB2-BD59-A6C34878D82A}">
                    <a16:rowId xmlns:a16="http://schemas.microsoft.com/office/drawing/2014/main" val="2012194810"/>
                  </a:ext>
                </a:extLst>
              </a:tr>
              <a:tr h="0">
                <a:tc>
                  <a:txBody>
                    <a:bodyPr/>
                    <a:lstStyle/>
                    <a:p>
                      <a:pPr algn="l" fontAlgn="t"/>
                      <a:r>
                        <a:rPr lang="en-US" sz="3600" dirty="0" err="1">
                          <a:effectLst/>
                        </a:rPr>
                        <a:t>AppDomainUnloadedException</a:t>
                      </a:r>
                      <a:endParaRPr lang="en-US" sz="3600" dirty="0">
                        <a:effectLst/>
                      </a:endParaRPr>
                    </a:p>
                  </a:txBody>
                  <a:tcPr marL="76200" marR="76200" marT="76200" marB="76200"/>
                </a:tc>
                <a:tc>
                  <a:txBody>
                    <a:bodyPr/>
                    <a:lstStyle/>
                    <a:p>
                      <a:pPr algn="l" fontAlgn="t"/>
                      <a:r>
                        <a:rPr lang="en-US" sz="3600" dirty="0">
                          <a:effectLst/>
                        </a:rPr>
                        <a:t>It is thrown when try to access an unloaded application domain.</a:t>
                      </a:r>
                    </a:p>
                  </a:txBody>
                  <a:tcPr marL="76200" marR="76200" marT="76200" marB="76200"/>
                </a:tc>
                <a:extLst>
                  <a:ext uri="{0D108BD9-81ED-4DB2-BD59-A6C34878D82A}">
                    <a16:rowId xmlns:a16="http://schemas.microsoft.com/office/drawing/2014/main" val="1361606121"/>
                  </a:ext>
                </a:extLst>
              </a:tr>
              <a:tr h="0">
                <a:tc>
                  <a:txBody>
                    <a:bodyPr/>
                    <a:lstStyle/>
                    <a:p>
                      <a:pPr algn="l" fontAlgn="t"/>
                      <a:r>
                        <a:rPr lang="en-US" sz="3600">
                          <a:effectLst/>
                        </a:rPr>
                        <a:t>ApplicationException</a:t>
                      </a:r>
                    </a:p>
                  </a:txBody>
                  <a:tcPr marL="76200" marR="76200" marT="76200" marB="76200"/>
                </a:tc>
                <a:tc>
                  <a:txBody>
                    <a:bodyPr/>
                    <a:lstStyle/>
                    <a:p>
                      <a:pPr algn="l" fontAlgn="t"/>
                      <a:r>
                        <a:rPr lang="en-US" sz="3600">
                          <a:effectLst/>
                        </a:rPr>
                        <a:t>It is base class for application-defined exceptions.</a:t>
                      </a:r>
                    </a:p>
                  </a:txBody>
                  <a:tcPr marL="76200" marR="76200" marT="76200" marB="76200"/>
                </a:tc>
                <a:extLst>
                  <a:ext uri="{0D108BD9-81ED-4DB2-BD59-A6C34878D82A}">
                    <a16:rowId xmlns:a16="http://schemas.microsoft.com/office/drawing/2014/main" val="3144930039"/>
                  </a:ext>
                </a:extLst>
              </a:tr>
              <a:tr h="0">
                <a:tc>
                  <a:txBody>
                    <a:bodyPr/>
                    <a:lstStyle/>
                    <a:p>
                      <a:pPr algn="l" fontAlgn="t"/>
                      <a:r>
                        <a:rPr lang="en-US" sz="3600" dirty="0" err="1">
                          <a:effectLst/>
                        </a:rPr>
                        <a:t>ArgumentException</a:t>
                      </a:r>
                      <a:endParaRPr lang="en-US" sz="3600" dirty="0">
                        <a:effectLst/>
                      </a:endParaRPr>
                    </a:p>
                  </a:txBody>
                  <a:tcPr marL="76200" marR="76200" marT="76200" marB="76200"/>
                </a:tc>
                <a:tc>
                  <a:txBody>
                    <a:bodyPr/>
                    <a:lstStyle/>
                    <a:p>
                      <a:pPr algn="l" fontAlgn="t"/>
                      <a:r>
                        <a:rPr lang="en-US" sz="3600">
                          <a:effectLst/>
                        </a:rPr>
                        <a:t>It is thrown when invalid argument provided to a method.</a:t>
                      </a:r>
                    </a:p>
                  </a:txBody>
                  <a:tcPr marL="76200" marR="76200" marT="76200" marB="76200"/>
                </a:tc>
                <a:extLst>
                  <a:ext uri="{0D108BD9-81ED-4DB2-BD59-A6C34878D82A}">
                    <a16:rowId xmlns:a16="http://schemas.microsoft.com/office/drawing/2014/main" val="767270560"/>
                  </a:ext>
                </a:extLst>
              </a:tr>
              <a:tr h="0">
                <a:tc>
                  <a:txBody>
                    <a:bodyPr/>
                    <a:lstStyle/>
                    <a:p>
                      <a:pPr algn="l" fontAlgn="t"/>
                      <a:r>
                        <a:rPr lang="en-US" sz="3600" dirty="0" err="1">
                          <a:effectLst/>
                        </a:rPr>
                        <a:t>ArgumentNullException</a:t>
                      </a:r>
                      <a:endParaRPr lang="en-US" sz="3600" dirty="0">
                        <a:effectLst/>
                      </a:endParaRPr>
                    </a:p>
                  </a:txBody>
                  <a:tcPr marL="76200" marR="76200" marT="76200" marB="76200"/>
                </a:tc>
                <a:tc>
                  <a:txBody>
                    <a:bodyPr/>
                    <a:lstStyle/>
                    <a:p>
                      <a:pPr algn="l" fontAlgn="t"/>
                      <a:r>
                        <a:rPr lang="en-US" sz="3600" dirty="0">
                          <a:effectLst/>
                        </a:rPr>
                        <a:t>It is thrown when a method requires argument but no argument is provided.</a:t>
                      </a:r>
                    </a:p>
                  </a:txBody>
                  <a:tcPr marL="76200" marR="76200" marT="76200" marB="76200"/>
                </a:tc>
                <a:extLst>
                  <a:ext uri="{0D108BD9-81ED-4DB2-BD59-A6C34878D82A}">
                    <a16:rowId xmlns:a16="http://schemas.microsoft.com/office/drawing/2014/main" val="3465394946"/>
                  </a:ext>
                </a:extLst>
              </a:tr>
              <a:tr h="0">
                <a:tc>
                  <a:txBody>
                    <a:bodyPr/>
                    <a:lstStyle/>
                    <a:p>
                      <a:pPr algn="l" fontAlgn="t"/>
                      <a:r>
                        <a:rPr lang="en-US" sz="3600" u="none" strike="noStrike" cap="none" spc="0" baseline="0" dirty="0" err="1">
                          <a:ln>
                            <a:noFill/>
                          </a:ln>
                          <a:effectLst/>
                          <a:uFillTx/>
                          <a:sym typeface="Helvetica Neue Light"/>
                        </a:rPr>
                        <a:t>ArgumentOutOfRangeException</a:t>
                      </a:r>
                      <a:endParaRPr lang="en-US" sz="3600" b="0" i="0" u="none" strike="noStrike" cap="none" spc="0" baseline="0" dirty="0">
                        <a:ln>
                          <a:noFill/>
                        </a:ln>
                        <a:solidFill>
                          <a:schemeClr val="dk1"/>
                        </a:solidFill>
                        <a:effectLst/>
                        <a:uFillTx/>
                        <a:latin typeface="+mn-lt"/>
                        <a:ea typeface="+mn-ea"/>
                        <a:cs typeface="+mn-cs"/>
                        <a:sym typeface="Helvetica Neue Light"/>
                      </a:endParaRPr>
                    </a:p>
                  </a:txBody>
                  <a:tcPr marL="76200" marR="76200" marT="76200" marB="76200"/>
                </a:tc>
                <a:tc>
                  <a:txBody>
                    <a:bodyPr/>
                    <a:lstStyle/>
                    <a:p>
                      <a:pPr algn="l" fontAlgn="t"/>
                      <a:r>
                        <a:rPr lang="en-US" sz="3600" u="none" strike="noStrike" cap="none" spc="0" baseline="0">
                          <a:ln>
                            <a:noFill/>
                          </a:ln>
                          <a:effectLst/>
                          <a:uFillTx/>
                          <a:sym typeface="Helvetica Neue Light"/>
                        </a:rPr>
                        <a:t>It is thrown when value of an argument is outside the allowable range.</a:t>
                      </a:r>
                      <a:endParaRPr lang="en-US" sz="3600" b="0" i="0" u="none" strike="noStrike" cap="none" spc="0" baseline="0">
                        <a:ln>
                          <a:noFill/>
                        </a:ln>
                        <a:solidFill>
                          <a:schemeClr val="dk1"/>
                        </a:solidFill>
                        <a:effectLst/>
                        <a:uFillTx/>
                        <a:latin typeface="+mn-lt"/>
                        <a:ea typeface="+mn-ea"/>
                        <a:cs typeface="+mn-cs"/>
                        <a:sym typeface="Helvetica Neue Light"/>
                      </a:endParaRPr>
                    </a:p>
                  </a:txBody>
                  <a:tcPr marL="76200" marR="76200" marT="76200" marB="76200"/>
                </a:tc>
                <a:extLst>
                  <a:ext uri="{0D108BD9-81ED-4DB2-BD59-A6C34878D82A}">
                    <a16:rowId xmlns:a16="http://schemas.microsoft.com/office/drawing/2014/main" val="1102489915"/>
                  </a:ext>
                </a:extLst>
              </a:tr>
              <a:tr h="0">
                <a:tc>
                  <a:txBody>
                    <a:bodyPr/>
                    <a:lstStyle/>
                    <a:p>
                      <a:pPr algn="l" fontAlgn="t"/>
                      <a:r>
                        <a:rPr lang="en-US" sz="3600" u="none" strike="noStrike" cap="none" spc="0" baseline="0">
                          <a:ln>
                            <a:noFill/>
                          </a:ln>
                          <a:effectLst/>
                          <a:uFillTx/>
                          <a:sym typeface="Helvetica Neue Light"/>
                        </a:rPr>
                        <a:t>ArithmeticException</a:t>
                      </a:r>
                      <a:endParaRPr lang="en-US" sz="3600" b="0" i="0" u="none" strike="noStrike" cap="none" spc="0" baseline="0">
                        <a:ln>
                          <a:noFill/>
                        </a:ln>
                        <a:solidFill>
                          <a:schemeClr val="dk1"/>
                        </a:solidFill>
                        <a:effectLst/>
                        <a:uFillTx/>
                        <a:latin typeface="+mn-lt"/>
                        <a:ea typeface="+mn-ea"/>
                        <a:cs typeface="+mn-cs"/>
                        <a:sym typeface="Helvetica Neue Light"/>
                      </a:endParaRPr>
                    </a:p>
                  </a:txBody>
                  <a:tcPr marL="76200" marR="76200" marT="76200" marB="76200"/>
                </a:tc>
                <a:tc>
                  <a:txBody>
                    <a:bodyPr/>
                    <a:lstStyle/>
                    <a:p>
                      <a:pPr algn="l" fontAlgn="t"/>
                      <a:r>
                        <a:rPr lang="en-US" sz="3600" u="none" strike="noStrike" cap="none" spc="0" baseline="0">
                          <a:ln>
                            <a:noFill/>
                          </a:ln>
                          <a:effectLst/>
                          <a:uFillTx/>
                          <a:sym typeface="Helvetica Neue Light"/>
                        </a:rPr>
                        <a:t>It is thrown when doing arithmetic, casting, or conversion operation.</a:t>
                      </a:r>
                      <a:endParaRPr lang="en-US" sz="3600" b="0" i="0" u="none" strike="noStrike" cap="none" spc="0" baseline="0">
                        <a:ln>
                          <a:noFill/>
                        </a:ln>
                        <a:solidFill>
                          <a:schemeClr val="dk1"/>
                        </a:solidFill>
                        <a:effectLst/>
                        <a:uFillTx/>
                        <a:latin typeface="+mn-lt"/>
                        <a:ea typeface="+mn-ea"/>
                        <a:cs typeface="+mn-cs"/>
                        <a:sym typeface="Helvetica Neue Light"/>
                      </a:endParaRPr>
                    </a:p>
                  </a:txBody>
                  <a:tcPr marL="76200" marR="76200" marT="76200" marB="76200"/>
                </a:tc>
                <a:extLst>
                  <a:ext uri="{0D108BD9-81ED-4DB2-BD59-A6C34878D82A}">
                    <a16:rowId xmlns:a16="http://schemas.microsoft.com/office/drawing/2014/main" val="2868335759"/>
                  </a:ext>
                </a:extLst>
              </a:tr>
              <a:tr h="0">
                <a:tc>
                  <a:txBody>
                    <a:bodyPr/>
                    <a:lstStyle/>
                    <a:p>
                      <a:pPr algn="l" fontAlgn="t"/>
                      <a:r>
                        <a:rPr lang="en-US" sz="3600" u="none" strike="noStrike" cap="none" spc="0" baseline="0" dirty="0" err="1">
                          <a:ln>
                            <a:noFill/>
                          </a:ln>
                          <a:effectLst/>
                          <a:uFillTx/>
                          <a:sym typeface="Helvetica Neue Light"/>
                        </a:rPr>
                        <a:t>ArrayTypeMismatchException</a:t>
                      </a:r>
                      <a:endParaRPr lang="en-US" sz="3600" b="0" i="0" u="none" strike="noStrike" cap="none" spc="0" baseline="0" dirty="0">
                        <a:ln>
                          <a:noFill/>
                        </a:ln>
                        <a:solidFill>
                          <a:schemeClr val="dk1"/>
                        </a:solidFill>
                        <a:effectLst/>
                        <a:uFillTx/>
                        <a:latin typeface="+mn-lt"/>
                        <a:ea typeface="+mn-ea"/>
                        <a:cs typeface="+mn-cs"/>
                        <a:sym typeface="Helvetica Neue Light"/>
                      </a:endParaRPr>
                    </a:p>
                  </a:txBody>
                  <a:tcPr marL="76200" marR="76200" marT="76200" marB="76200"/>
                </a:tc>
                <a:tc>
                  <a:txBody>
                    <a:bodyPr/>
                    <a:lstStyle/>
                    <a:p>
                      <a:pPr algn="l" fontAlgn="t"/>
                      <a:r>
                        <a:rPr lang="en-US" sz="3600" u="none" strike="noStrike" cap="none" spc="0" baseline="0">
                          <a:ln>
                            <a:noFill/>
                          </a:ln>
                          <a:effectLst/>
                          <a:uFillTx/>
                          <a:sym typeface="Helvetica Neue Light"/>
                        </a:rPr>
                        <a:t>It is thrown when try to store an element of the wrong type within an array.</a:t>
                      </a:r>
                      <a:endParaRPr lang="en-US" sz="3600" b="0" i="0" u="none" strike="noStrike" cap="none" spc="0" baseline="0">
                        <a:ln>
                          <a:noFill/>
                        </a:ln>
                        <a:solidFill>
                          <a:schemeClr val="dk1"/>
                        </a:solidFill>
                        <a:effectLst/>
                        <a:uFillTx/>
                        <a:latin typeface="+mn-lt"/>
                        <a:ea typeface="+mn-ea"/>
                        <a:cs typeface="+mn-cs"/>
                        <a:sym typeface="Helvetica Neue Light"/>
                      </a:endParaRPr>
                    </a:p>
                  </a:txBody>
                  <a:tcPr marL="76200" marR="76200" marT="76200" marB="76200"/>
                </a:tc>
                <a:extLst>
                  <a:ext uri="{0D108BD9-81ED-4DB2-BD59-A6C34878D82A}">
                    <a16:rowId xmlns:a16="http://schemas.microsoft.com/office/drawing/2014/main" val="1443021217"/>
                  </a:ext>
                </a:extLst>
              </a:tr>
              <a:tr h="0">
                <a:tc>
                  <a:txBody>
                    <a:bodyPr/>
                    <a:lstStyle/>
                    <a:p>
                      <a:pPr algn="l" fontAlgn="t"/>
                      <a:r>
                        <a:rPr lang="en-US" sz="3600" u="none" strike="noStrike" cap="none" spc="0" baseline="0">
                          <a:ln>
                            <a:noFill/>
                          </a:ln>
                          <a:effectLst/>
                          <a:uFillTx/>
                          <a:sym typeface="Helvetica Neue Light"/>
                        </a:rPr>
                        <a:t>BadImageFormatException</a:t>
                      </a:r>
                      <a:endParaRPr lang="en-US" sz="3600" b="0" i="0" u="none" strike="noStrike" cap="none" spc="0" baseline="0">
                        <a:ln>
                          <a:noFill/>
                        </a:ln>
                        <a:solidFill>
                          <a:schemeClr val="dk1"/>
                        </a:solidFill>
                        <a:effectLst/>
                        <a:uFillTx/>
                        <a:latin typeface="+mn-lt"/>
                        <a:ea typeface="+mn-ea"/>
                        <a:cs typeface="+mn-cs"/>
                        <a:sym typeface="Helvetica Neue Light"/>
                      </a:endParaRPr>
                    </a:p>
                  </a:txBody>
                  <a:tcPr marL="76200" marR="76200" marT="76200" marB="76200"/>
                </a:tc>
                <a:tc>
                  <a:txBody>
                    <a:bodyPr/>
                    <a:lstStyle/>
                    <a:p>
                      <a:pPr algn="l" fontAlgn="t"/>
                      <a:r>
                        <a:rPr lang="en-US" sz="3600" u="none" strike="noStrike" cap="none" spc="0" baseline="0" dirty="0">
                          <a:ln>
                            <a:noFill/>
                          </a:ln>
                          <a:effectLst/>
                          <a:uFillTx/>
                          <a:sym typeface="Helvetica Neue Light"/>
                        </a:rPr>
                        <a:t>It is thrown when file image, </a:t>
                      </a:r>
                      <a:r>
                        <a:rPr lang="en-US" sz="3600" u="none" strike="noStrike" cap="none" spc="0" baseline="0" dirty="0" err="1">
                          <a:ln>
                            <a:noFill/>
                          </a:ln>
                          <a:effectLst/>
                          <a:uFillTx/>
                          <a:sym typeface="Helvetica Neue Light"/>
                        </a:rPr>
                        <a:t>dll</a:t>
                      </a:r>
                      <a:r>
                        <a:rPr lang="en-US" sz="3600" u="none" strike="noStrike" cap="none" spc="0" baseline="0" dirty="0">
                          <a:ln>
                            <a:noFill/>
                          </a:ln>
                          <a:effectLst/>
                          <a:uFillTx/>
                          <a:sym typeface="Helvetica Neue Light"/>
                        </a:rPr>
                        <a:t> or exe program is invalid.</a:t>
                      </a:r>
                      <a:endParaRPr lang="en-US" sz="3600" b="0" i="0" u="none" strike="noStrike" cap="none" spc="0" baseline="0" dirty="0">
                        <a:ln>
                          <a:noFill/>
                        </a:ln>
                        <a:solidFill>
                          <a:schemeClr val="dk1"/>
                        </a:solidFill>
                        <a:effectLst/>
                        <a:uFillTx/>
                        <a:latin typeface="+mn-lt"/>
                        <a:ea typeface="+mn-ea"/>
                        <a:cs typeface="+mn-cs"/>
                        <a:sym typeface="Helvetica Neue Light"/>
                      </a:endParaRPr>
                    </a:p>
                  </a:txBody>
                  <a:tcPr marL="76200" marR="76200" marT="76200" marB="76200"/>
                </a:tc>
                <a:extLst>
                  <a:ext uri="{0D108BD9-81ED-4DB2-BD59-A6C34878D82A}">
                    <a16:rowId xmlns:a16="http://schemas.microsoft.com/office/drawing/2014/main" val="2911427412"/>
                  </a:ext>
                </a:extLst>
              </a:tr>
            </a:tbl>
          </a:graphicData>
        </a:graphic>
      </p:graphicFrame>
    </p:spTree>
    <p:extLst>
      <p:ext uri="{BB962C8B-B14F-4D97-AF65-F5344CB8AC3E}">
        <p14:creationId xmlns:p14="http://schemas.microsoft.com/office/powerpoint/2010/main" val="312992635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366041" y="6047202"/>
            <a:ext cx="1163138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a:solidFill>
                  <a:schemeClr val="tx2"/>
                </a:solidFill>
              </a:rPr>
              <a:t>Exception </a:t>
            </a:r>
            <a:r>
              <a:rPr lang="en-US" sz="9600" dirty="0" smtClean="0">
                <a:solidFill>
                  <a:schemeClr val="tx2"/>
                </a:solidFill>
              </a:rPr>
              <a:t>Handling</a:t>
            </a:r>
            <a:endParaRPr lang="en-US" sz="9600" dirty="0">
              <a:solidFill>
                <a:schemeClr val="tx2"/>
              </a:solidFill>
            </a:endParaRPr>
          </a:p>
        </p:txBody>
      </p:sp>
      <p:sp>
        <p:nvSpPr>
          <p:cNvPr id="6" name="Rectangle 5"/>
          <p:cNvSpPr/>
          <p:nvPr/>
        </p:nvSpPr>
        <p:spPr>
          <a:xfrm>
            <a:off x="3510681" y="1042306"/>
            <a:ext cx="3980577" cy="1200329"/>
          </a:xfrm>
          <a:prstGeom prst="rect">
            <a:avLst/>
          </a:prstGeom>
        </p:spPr>
        <p:txBody>
          <a:bodyPr wrap="none">
            <a:spAutoFit/>
          </a:bodyPr>
          <a:lstStyle/>
          <a:p>
            <a:pPr algn="l"/>
            <a:r>
              <a:rPr lang="en-US" sz="7200" dirty="0" smtClean="0">
                <a:latin typeface="+mn-lt"/>
                <a:cs typeface="Courier New" panose="02070309020205020404" pitchFamily="49" charset="0"/>
              </a:rPr>
              <a:t>Example</a:t>
            </a:r>
            <a:endParaRPr lang="en-US" sz="7200" dirty="0">
              <a:latin typeface="+mn-lt"/>
              <a:cs typeface="Courier New" panose="02070309020205020404" pitchFamily="49" charset="0"/>
            </a:endParaRPr>
          </a:p>
        </p:txBody>
      </p:sp>
      <p:sp>
        <p:nvSpPr>
          <p:cNvPr id="3" name="Rectangle 2"/>
          <p:cNvSpPr/>
          <p:nvPr/>
        </p:nvSpPr>
        <p:spPr>
          <a:xfrm>
            <a:off x="3510681" y="2291266"/>
            <a:ext cx="12862794" cy="10433625"/>
          </a:xfrm>
          <a:prstGeom prst="rect">
            <a:avLst/>
          </a:prstGeom>
        </p:spPr>
        <p:txBody>
          <a:bodyPr wrap="square">
            <a:spAutoFit/>
          </a:bodyPr>
          <a:lstStyle/>
          <a:p>
            <a:pPr algn="l"/>
            <a:r>
              <a:rPr lang="en-US" dirty="0">
                <a:solidFill>
                  <a:srgbClr val="0000FF"/>
                </a:solidFill>
                <a:latin typeface="Consolas" panose="020B0609020204030204" pitchFamily="49" charset="0"/>
              </a:rPr>
              <a:t>using</a:t>
            </a:r>
            <a:r>
              <a:rPr lang="en-US" dirty="0">
                <a:latin typeface="Consolas" panose="020B0609020204030204" pitchFamily="49" charset="0"/>
              </a:rPr>
              <a:t> System;</a:t>
            </a:r>
          </a:p>
          <a:p>
            <a:pPr algn="l"/>
            <a:r>
              <a:rPr lang="en-US" dirty="0">
                <a:solidFill>
                  <a:srgbClr val="0000FF"/>
                </a:solidFill>
                <a:latin typeface="Consolas" panose="020B0609020204030204" pitchFamily="49" charset="0"/>
              </a:rPr>
              <a:t>class</a:t>
            </a:r>
            <a:r>
              <a:rPr lang="en-US" dirty="0">
                <a:latin typeface="Consolas" panose="020B0609020204030204" pitchFamily="49" charset="0"/>
              </a:rPr>
              <a:t> </a:t>
            </a:r>
            <a:r>
              <a:rPr lang="en-US" dirty="0">
                <a:solidFill>
                  <a:srgbClr val="2B91AF"/>
                </a:solidFill>
                <a:latin typeface="Consolas" panose="020B0609020204030204" pitchFamily="49" charset="0"/>
              </a:rPr>
              <a:t>Program</a:t>
            </a:r>
            <a:endParaRPr lang="en-US" dirty="0">
              <a:latin typeface="Consolas" panose="020B0609020204030204" pitchFamily="49" charset="0"/>
            </a:endParaRPr>
          </a:p>
          <a:p>
            <a:pPr algn="l"/>
            <a:r>
              <a:rPr lang="en-US" dirty="0">
                <a:latin typeface="Consolas" panose="020B0609020204030204" pitchFamily="49" charset="0"/>
              </a:rPr>
              <a:t>{</a:t>
            </a:r>
          </a:p>
          <a:p>
            <a:pPr algn="l"/>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static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division(</a:t>
            </a:r>
            <a:r>
              <a:rPr lang="en-US" dirty="0">
                <a:solidFill>
                  <a:srgbClr val="0000FF"/>
                </a:solidFill>
                <a:latin typeface="Consolas" panose="020B0609020204030204" pitchFamily="49" charset="0"/>
              </a:rPr>
              <a:t>int</a:t>
            </a:r>
            <a:r>
              <a:rPr lang="en-US" dirty="0">
                <a:latin typeface="Consolas" panose="020B0609020204030204" pitchFamily="49" charset="0"/>
              </a:rPr>
              <a:t> num1, </a:t>
            </a:r>
            <a:r>
              <a:rPr lang="en-US" dirty="0">
                <a:solidFill>
                  <a:srgbClr val="0000FF"/>
                </a:solidFill>
                <a:latin typeface="Consolas" panose="020B0609020204030204" pitchFamily="49" charset="0"/>
              </a:rPr>
              <a:t>int</a:t>
            </a:r>
            <a:r>
              <a:rPr lang="en-US" dirty="0">
                <a:latin typeface="Consolas" panose="020B0609020204030204" pitchFamily="49" charset="0"/>
              </a:rPr>
              <a:t> num2)</a:t>
            </a:r>
          </a:p>
          <a:p>
            <a:pPr algn="l"/>
            <a:r>
              <a:rPr lang="en-US" dirty="0">
                <a:latin typeface="Consolas" panose="020B0609020204030204" pitchFamily="49" charset="0"/>
              </a:rPr>
              <a:t>    {</a:t>
            </a:r>
          </a:p>
          <a:p>
            <a:pPr algn="l"/>
            <a:r>
              <a:rPr lang="en-US" dirty="0">
                <a:latin typeface="Consolas" panose="020B0609020204030204" pitchFamily="49" charset="0"/>
              </a:rPr>
              <a:t>        </a:t>
            </a:r>
            <a:r>
              <a:rPr lang="en-US" dirty="0">
                <a:solidFill>
                  <a:srgbClr val="0000FF"/>
                </a:solidFill>
                <a:latin typeface="Consolas" panose="020B0609020204030204" pitchFamily="49" charset="0"/>
              </a:rPr>
              <a:t>double</a:t>
            </a:r>
            <a:r>
              <a:rPr lang="en-US" dirty="0">
                <a:latin typeface="Consolas" panose="020B0609020204030204" pitchFamily="49" charset="0"/>
              </a:rPr>
              <a:t> result = 0.000;</a:t>
            </a:r>
          </a:p>
          <a:p>
            <a:pPr algn="l"/>
            <a:r>
              <a:rPr lang="en-US" dirty="0">
                <a:latin typeface="Consolas" panose="020B0609020204030204" pitchFamily="49" charset="0"/>
              </a:rPr>
              <a:t>        </a:t>
            </a:r>
            <a:r>
              <a:rPr lang="en-US" dirty="0">
                <a:solidFill>
                  <a:srgbClr val="0000FF"/>
                </a:solidFill>
                <a:latin typeface="Consolas" panose="020B0609020204030204" pitchFamily="49" charset="0"/>
              </a:rPr>
              <a:t>try</a:t>
            </a:r>
            <a:endParaRPr lang="en-US" dirty="0">
              <a:latin typeface="Consolas" panose="020B0609020204030204" pitchFamily="49" charset="0"/>
            </a:endParaRPr>
          </a:p>
          <a:p>
            <a:pPr algn="l"/>
            <a:r>
              <a:rPr lang="en-US" dirty="0">
                <a:latin typeface="Consolas" panose="020B0609020204030204" pitchFamily="49" charset="0"/>
              </a:rPr>
              <a:t>        {</a:t>
            </a:r>
          </a:p>
          <a:p>
            <a:pPr algn="l"/>
            <a:r>
              <a:rPr lang="en-US" dirty="0">
                <a:latin typeface="Consolas" panose="020B0609020204030204" pitchFamily="49" charset="0"/>
              </a:rPr>
              <a:t>            result = num1 / num2;</a:t>
            </a:r>
          </a:p>
          <a:p>
            <a:pPr algn="l"/>
            <a:r>
              <a:rPr lang="en-US" dirty="0">
                <a:latin typeface="Consolas" panose="020B0609020204030204" pitchFamily="49" charset="0"/>
              </a:rPr>
              <a:t>        }</a:t>
            </a:r>
          </a:p>
          <a:p>
            <a:pPr algn="l"/>
            <a:r>
              <a:rPr lang="en-US" dirty="0">
                <a:latin typeface="Consolas" panose="020B0609020204030204" pitchFamily="49" charset="0"/>
              </a:rPr>
              <a:t>        </a:t>
            </a:r>
            <a:r>
              <a:rPr lang="en-US" dirty="0">
                <a:solidFill>
                  <a:srgbClr val="0000FF"/>
                </a:solidFill>
                <a:latin typeface="Consolas" panose="020B0609020204030204" pitchFamily="49" charset="0"/>
              </a:rPr>
              <a:t>catch</a:t>
            </a:r>
            <a:r>
              <a:rPr lang="en-US" dirty="0">
                <a:latin typeface="Consolas" panose="020B0609020204030204" pitchFamily="49" charset="0"/>
              </a:rPr>
              <a:t> (</a:t>
            </a:r>
            <a:r>
              <a:rPr lang="en-US" dirty="0" err="1">
                <a:latin typeface="Consolas" panose="020B0609020204030204" pitchFamily="49" charset="0"/>
              </a:rPr>
              <a:t>DivideByZeroException</a:t>
            </a:r>
            <a:r>
              <a:rPr lang="en-US" dirty="0">
                <a:latin typeface="Consolas" panose="020B0609020204030204" pitchFamily="49" charset="0"/>
              </a:rPr>
              <a:t> e)</a:t>
            </a:r>
          </a:p>
          <a:p>
            <a:pPr algn="l"/>
            <a:r>
              <a:rPr lang="en-US" dirty="0">
                <a:latin typeface="Consolas" panose="020B0609020204030204" pitchFamily="49" charset="0"/>
              </a:rPr>
              <a:t>        {</a:t>
            </a:r>
          </a:p>
          <a:p>
            <a:pPr marL="6800850" indent="-6800850" algn="l"/>
            <a:r>
              <a:rPr lang="en-US" dirty="0">
                <a:latin typeface="Consolas" panose="020B0609020204030204" pitchFamily="49" charset="0"/>
              </a:rPr>
              <a:t>            Console.WriteLine(</a:t>
            </a:r>
            <a:r>
              <a:rPr lang="en-US" dirty="0">
                <a:solidFill>
                  <a:srgbClr val="A31515"/>
                </a:solidFill>
                <a:latin typeface="Consolas" panose="020B0609020204030204" pitchFamily="49" charset="0"/>
              </a:rPr>
              <a:t>"Exception Error !! \n </a:t>
            </a:r>
            <a:r>
              <a:rPr lang="en-US" dirty="0" err="1">
                <a:solidFill>
                  <a:srgbClr val="A31515"/>
                </a:solidFill>
                <a:latin typeface="Consolas" panose="020B0609020204030204" pitchFamily="49" charset="0"/>
              </a:rPr>
              <a:t>divid</a:t>
            </a:r>
            <a:r>
              <a:rPr lang="en-US" dirty="0">
                <a:solidFill>
                  <a:srgbClr val="A31515"/>
                </a:solidFill>
                <a:latin typeface="Consolas" panose="020B0609020204030204" pitchFamily="49" charset="0"/>
              </a:rPr>
              <a:t> by zero !!"</a:t>
            </a:r>
            <a:r>
              <a:rPr lang="en-US" dirty="0">
                <a:latin typeface="Consolas" panose="020B0609020204030204" pitchFamily="49" charset="0"/>
              </a:rPr>
              <a:t>);</a:t>
            </a:r>
          </a:p>
          <a:p>
            <a:pPr algn="l"/>
            <a:r>
              <a:rPr lang="en-US" dirty="0" smtClean="0">
                <a:latin typeface="Consolas" panose="020B0609020204030204" pitchFamily="49" charset="0"/>
              </a:rPr>
              <a:t>		 }</a:t>
            </a:r>
            <a:endParaRPr lang="en-US" dirty="0">
              <a:latin typeface="Consolas" panose="020B0609020204030204" pitchFamily="49" charset="0"/>
            </a:endParaRPr>
          </a:p>
          <a:p>
            <a:pPr algn="l"/>
            <a:r>
              <a:rPr lang="en-US" dirty="0">
                <a:latin typeface="Consolas" panose="020B0609020204030204" pitchFamily="49" charset="0"/>
              </a:rPr>
              <a:t>        </a:t>
            </a:r>
            <a:r>
              <a:rPr lang="en-US" dirty="0">
                <a:solidFill>
                  <a:srgbClr val="0000FF"/>
                </a:solidFill>
                <a:latin typeface="Consolas" panose="020B0609020204030204" pitchFamily="49" charset="0"/>
              </a:rPr>
              <a:t>finally</a:t>
            </a:r>
            <a:endParaRPr lang="en-US" dirty="0">
              <a:latin typeface="Consolas" panose="020B0609020204030204" pitchFamily="49" charset="0"/>
            </a:endParaRPr>
          </a:p>
          <a:p>
            <a:pPr algn="l"/>
            <a:r>
              <a:rPr lang="en-US" dirty="0">
                <a:latin typeface="Consolas" panose="020B0609020204030204" pitchFamily="49" charset="0"/>
              </a:rPr>
              <a:t>        {</a:t>
            </a:r>
          </a:p>
          <a:p>
            <a:pPr algn="l"/>
            <a:r>
              <a:rPr lang="en-US" dirty="0">
                <a:latin typeface="Consolas" panose="020B0609020204030204" pitchFamily="49" charset="0"/>
              </a:rPr>
              <a:t>            Console.WriteLine(</a:t>
            </a:r>
            <a:r>
              <a:rPr lang="en-US" dirty="0">
                <a:solidFill>
                  <a:srgbClr val="A31515"/>
                </a:solidFill>
                <a:latin typeface="Consolas" panose="020B0609020204030204" pitchFamily="49" charset="0"/>
              </a:rPr>
              <a:t>"Result: {0} "</a:t>
            </a:r>
            <a:r>
              <a:rPr lang="en-US" dirty="0">
                <a:latin typeface="Consolas" panose="020B0609020204030204" pitchFamily="49" charset="0"/>
              </a:rPr>
              <a:t>, result);</a:t>
            </a:r>
          </a:p>
          <a:p>
            <a:pPr algn="l"/>
            <a:r>
              <a:rPr lang="en-US" dirty="0">
                <a:latin typeface="Consolas" panose="020B0609020204030204" pitchFamily="49" charset="0"/>
              </a:rPr>
              <a:t>        }</a:t>
            </a:r>
          </a:p>
          <a:p>
            <a:pPr algn="l"/>
            <a:r>
              <a:rPr lang="en-US" dirty="0">
                <a:latin typeface="Consolas" panose="020B0609020204030204" pitchFamily="49" charset="0"/>
              </a:rPr>
              <a:t>    }</a:t>
            </a:r>
          </a:p>
          <a:p>
            <a:pPr algn="l"/>
            <a:r>
              <a:rPr lang="en-US" dirty="0">
                <a:latin typeface="Consolas" panose="020B0609020204030204" pitchFamily="49" charset="0"/>
              </a:rPr>
              <a:t>    </a:t>
            </a:r>
          </a:p>
        </p:txBody>
      </p:sp>
      <p:sp>
        <p:nvSpPr>
          <p:cNvPr id="4" name="Rectangle 3"/>
          <p:cNvSpPr/>
          <p:nvPr/>
        </p:nvSpPr>
        <p:spPr>
          <a:xfrm>
            <a:off x="16583025" y="2848481"/>
            <a:ext cx="12192000" cy="3046988"/>
          </a:xfrm>
          <a:prstGeom prst="rect">
            <a:avLst/>
          </a:prstGeom>
        </p:spPr>
        <p:txBody>
          <a:bodyPr>
            <a:spAutoFit/>
          </a:bodyPr>
          <a:lstStyle/>
          <a:p>
            <a:pPr algn="l"/>
            <a:r>
              <a:rPr lang="en-US" dirty="0">
                <a:solidFill>
                  <a:srgbClr val="0000FF"/>
                </a:solidFill>
                <a:latin typeface="Consolas" panose="020B0609020204030204" pitchFamily="49" charset="0"/>
              </a:rPr>
              <a:t>static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Main(</a:t>
            </a:r>
            <a:r>
              <a:rPr lang="en-US" dirty="0">
                <a:solidFill>
                  <a:srgbClr val="0000FF"/>
                </a:solidFill>
                <a:latin typeface="Consolas" panose="020B0609020204030204" pitchFamily="49" charset="0"/>
              </a:rPr>
              <a:t>string</a:t>
            </a:r>
            <a:r>
              <a:rPr lang="en-US" dirty="0">
                <a:latin typeface="Consolas" panose="020B0609020204030204" pitchFamily="49" charset="0"/>
              </a:rPr>
              <a:t>[] args)</a:t>
            </a:r>
          </a:p>
          <a:p>
            <a:pPr algn="l"/>
            <a:r>
              <a:rPr lang="en-US" dirty="0">
                <a:latin typeface="Consolas" panose="020B0609020204030204" pitchFamily="49" charset="0"/>
              </a:rPr>
              <a:t>    {</a:t>
            </a:r>
          </a:p>
          <a:p>
            <a:pPr algn="l"/>
            <a:r>
              <a:rPr lang="en-US" dirty="0">
                <a:latin typeface="Consolas" panose="020B0609020204030204" pitchFamily="49" charset="0"/>
              </a:rPr>
              <a:t>        division(10, 0);</a:t>
            </a:r>
          </a:p>
          <a:p>
            <a:pPr algn="l"/>
            <a:r>
              <a:rPr lang="en-US" dirty="0">
                <a:latin typeface="Consolas" panose="020B0609020204030204" pitchFamily="49" charset="0"/>
              </a:rPr>
              <a:t>        </a:t>
            </a:r>
            <a:r>
              <a:rPr lang="en-US" dirty="0" err="1">
                <a:latin typeface="Consolas" panose="020B0609020204030204" pitchFamily="49" charset="0"/>
              </a:rPr>
              <a:t>Console.ReadLine</a:t>
            </a:r>
            <a:r>
              <a:rPr lang="en-US" dirty="0">
                <a:latin typeface="Consolas" panose="020B0609020204030204" pitchFamily="49" charset="0"/>
              </a:rPr>
              <a:t>();</a:t>
            </a:r>
          </a:p>
          <a:p>
            <a:pPr algn="l"/>
            <a:r>
              <a:rPr lang="en-US" dirty="0">
                <a:latin typeface="Consolas" panose="020B0609020204030204" pitchFamily="49" charset="0"/>
              </a:rPr>
              <a:t>    }</a:t>
            </a:r>
          </a:p>
          <a:p>
            <a:pPr algn="l"/>
            <a:r>
              <a:rPr lang="en-US" dirty="0">
                <a:latin typeface="Consolas" panose="020B0609020204030204" pitchFamily="49" charset="0"/>
              </a:rPr>
              <a:t>}</a:t>
            </a:r>
          </a:p>
        </p:txBody>
      </p:sp>
    </p:spTree>
    <p:extLst>
      <p:ext uri="{BB962C8B-B14F-4D97-AF65-F5344CB8AC3E}">
        <p14:creationId xmlns:p14="http://schemas.microsoft.com/office/powerpoint/2010/main" val="239760641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366041" y="6047202"/>
            <a:ext cx="1163138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a:solidFill>
                  <a:schemeClr val="tx2"/>
                </a:solidFill>
              </a:rPr>
              <a:t>Exception </a:t>
            </a:r>
            <a:r>
              <a:rPr lang="en-US" sz="9600" dirty="0" smtClean="0">
                <a:solidFill>
                  <a:schemeClr val="tx2"/>
                </a:solidFill>
              </a:rPr>
              <a:t>Handling</a:t>
            </a:r>
            <a:endParaRPr lang="en-US" sz="9600" dirty="0">
              <a:solidFill>
                <a:schemeClr val="tx2"/>
              </a:solidFill>
            </a:endParaRPr>
          </a:p>
        </p:txBody>
      </p:sp>
      <p:sp>
        <p:nvSpPr>
          <p:cNvPr id="6" name="Rectangle 5"/>
          <p:cNvSpPr/>
          <p:nvPr/>
        </p:nvSpPr>
        <p:spPr>
          <a:xfrm>
            <a:off x="3510681" y="1042306"/>
            <a:ext cx="3980577" cy="1200329"/>
          </a:xfrm>
          <a:prstGeom prst="rect">
            <a:avLst/>
          </a:prstGeom>
        </p:spPr>
        <p:txBody>
          <a:bodyPr wrap="none">
            <a:spAutoFit/>
          </a:bodyPr>
          <a:lstStyle/>
          <a:p>
            <a:pPr algn="l"/>
            <a:r>
              <a:rPr lang="en-US" sz="7200" dirty="0" smtClean="0">
                <a:latin typeface="+mn-lt"/>
                <a:cs typeface="Courier New" panose="02070309020205020404" pitchFamily="49" charset="0"/>
              </a:rPr>
              <a:t>Example</a:t>
            </a:r>
            <a:endParaRPr lang="en-US" sz="7200" dirty="0">
              <a:latin typeface="+mn-lt"/>
              <a:cs typeface="Courier New" panose="02070309020205020404" pitchFamily="49" charset="0"/>
            </a:endParaRPr>
          </a:p>
        </p:txBody>
      </p:sp>
      <p:sp>
        <p:nvSpPr>
          <p:cNvPr id="3" name="Rectangle 2"/>
          <p:cNvSpPr/>
          <p:nvPr/>
        </p:nvSpPr>
        <p:spPr>
          <a:xfrm>
            <a:off x="3510681" y="2291266"/>
            <a:ext cx="12862794" cy="10433625"/>
          </a:xfrm>
          <a:prstGeom prst="rect">
            <a:avLst/>
          </a:prstGeom>
        </p:spPr>
        <p:txBody>
          <a:bodyPr wrap="square">
            <a:spAutoFit/>
          </a:bodyPr>
          <a:lstStyle/>
          <a:p>
            <a:pPr algn="l"/>
            <a:r>
              <a:rPr lang="en-US" dirty="0">
                <a:solidFill>
                  <a:srgbClr val="0000FF"/>
                </a:solidFill>
                <a:latin typeface="Consolas" panose="020B0609020204030204" pitchFamily="49" charset="0"/>
              </a:rPr>
              <a:t>using</a:t>
            </a:r>
            <a:r>
              <a:rPr lang="en-US" dirty="0">
                <a:latin typeface="Consolas" panose="020B0609020204030204" pitchFamily="49" charset="0"/>
              </a:rPr>
              <a:t> System;</a:t>
            </a:r>
          </a:p>
          <a:p>
            <a:pPr algn="l"/>
            <a:r>
              <a:rPr lang="en-US" dirty="0">
                <a:solidFill>
                  <a:srgbClr val="0000FF"/>
                </a:solidFill>
                <a:latin typeface="Consolas" panose="020B0609020204030204" pitchFamily="49" charset="0"/>
              </a:rPr>
              <a:t>class</a:t>
            </a:r>
            <a:r>
              <a:rPr lang="en-US" dirty="0">
                <a:latin typeface="Consolas" panose="020B0609020204030204" pitchFamily="49" charset="0"/>
              </a:rPr>
              <a:t> </a:t>
            </a:r>
            <a:r>
              <a:rPr lang="en-US" dirty="0">
                <a:solidFill>
                  <a:srgbClr val="2B91AF"/>
                </a:solidFill>
                <a:latin typeface="Consolas" panose="020B0609020204030204" pitchFamily="49" charset="0"/>
              </a:rPr>
              <a:t>Program</a:t>
            </a:r>
            <a:endParaRPr lang="en-US" dirty="0">
              <a:latin typeface="Consolas" panose="020B0609020204030204" pitchFamily="49" charset="0"/>
            </a:endParaRPr>
          </a:p>
          <a:p>
            <a:pPr algn="l"/>
            <a:r>
              <a:rPr lang="en-US" dirty="0">
                <a:latin typeface="Consolas" panose="020B0609020204030204" pitchFamily="49" charset="0"/>
              </a:rPr>
              <a:t>{</a:t>
            </a:r>
          </a:p>
          <a:p>
            <a:pPr algn="l"/>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static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division(</a:t>
            </a:r>
            <a:r>
              <a:rPr lang="en-US" dirty="0">
                <a:solidFill>
                  <a:srgbClr val="0000FF"/>
                </a:solidFill>
                <a:latin typeface="Consolas" panose="020B0609020204030204" pitchFamily="49" charset="0"/>
              </a:rPr>
              <a:t>int</a:t>
            </a:r>
            <a:r>
              <a:rPr lang="en-US" dirty="0">
                <a:latin typeface="Consolas" panose="020B0609020204030204" pitchFamily="49" charset="0"/>
              </a:rPr>
              <a:t> num1, </a:t>
            </a:r>
            <a:r>
              <a:rPr lang="en-US" dirty="0">
                <a:solidFill>
                  <a:srgbClr val="0000FF"/>
                </a:solidFill>
                <a:latin typeface="Consolas" panose="020B0609020204030204" pitchFamily="49" charset="0"/>
              </a:rPr>
              <a:t>int</a:t>
            </a:r>
            <a:r>
              <a:rPr lang="en-US" dirty="0">
                <a:latin typeface="Consolas" panose="020B0609020204030204" pitchFamily="49" charset="0"/>
              </a:rPr>
              <a:t> num2)</a:t>
            </a:r>
          </a:p>
          <a:p>
            <a:pPr algn="l"/>
            <a:r>
              <a:rPr lang="en-US" dirty="0">
                <a:latin typeface="Consolas" panose="020B0609020204030204" pitchFamily="49" charset="0"/>
              </a:rPr>
              <a:t>    {</a:t>
            </a:r>
          </a:p>
          <a:p>
            <a:pPr algn="l"/>
            <a:r>
              <a:rPr lang="en-US" dirty="0">
                <a:latin typeface="Consolas" panose="020B0609020204030204" pitchFamily="49" charset="0"/>
              </a:rPr>
              <a:t>        </a:t>
            </a:r>
            <a:r>
              <a:rPr lang="en-US" dirty="0">
                <a:solidFill>
                  <a:srgbClr val="0000FF"/>
                </a:solidFill>
                <a:latin typeface="Consolas" panose="020B0609020204030204" pitchFamily="49" charset="0"/>
              </a:rPr>
              <a:t>double</a:t>
            </a:r>
            <a:r>
              <a:rPr lang="en-US" dirty="0">
                <a:latin typeface="Consolas" panose="020B0609020204030204" pitchFamily="49" charset="0"/>
              </a:rPr>
              <a:t> result = 0.000;</a:t>
            </a:r>
          </a:p>
          <a:p>
            <a:pPr algn="l"/>
            <a:r>
              <a:rPr lang="en-US" dirty="0">
                <a:latin typeface="Consolas" panose="020B0609020204030204" pitchFamily="49" charset="0"/>
              </a:rPr>
              <a:t>        </a:t>
            </a:r>
            <a:r>
              <a:rPr lang="en-US" dirty="0">
                <a:solidFill>
                  <a:srgbClr val="0000FF"/>
                </a:solidFill>
                <a:latin typeface="Consolas" panose="020B0609020204030204" pitchFamily="49" charset="0"/>
              </a:rPr>
              <a:t>try</a:t>
            </a:r>
            <a:endParaRPr lang="en-US" dirty="0">
              <a:latin typeface="Consolas" panose="020B0609020204030204" pitchFamily="49" charset="0"/>
            </a:endParaRPr>
          </a:p>
          <a:p>
            <a:pPr algn="l"/>
            <a:r>
              <a:rPr lang="en-US" dirty="0">
                <a:latin typeface="Consolas" panose="020B0609020204030204" pitchFamily="49" charset="0"/>
              </a:rPr>
              <a:t>        {</a:t>
            </a:r>
          </a:p>
          <a:p>
            <a:pPr algn="l"/>
            <a:r>
              <a:rPr lang="en-US" dirty="0">
                <a:latin typeface="Consolas" panose="020B0609020204030204" pitchFamily="49" charset="0"/>
              </a:rPr>
              <a:t>            result = num1 / num2;</a:t>
            </a:r>
          </a:p>
          <a:p>
            <a:pPr algn="l"/>
            <a:r>
              <a:rPr lang="en-US" dirty="0">
                <a:latin typeface="Consolas" panose="020B0609020204030204" pitchFamily="49" charset="0"/>
              </a:rPr>
              <a:t>        }</a:t>
            </a:r>
          </a:p>
          <a:p>
            <a:pPr algn="l"/>
            <a:r>
              <a:rPr lang="en-US" dirty="0">
                <a:latin typeface="Consolas" panose="020B0609020204030204" pitchFamily="49" charset="0"/>
              </a:rPr>
              <a:t>        </a:t>
            </a:r>
            <a:r>
              <a:rPr lang="en-US" dirty="0">
                <a:solidFill>
                  <a:srgbClr val="0000FF"/>
                </a:solidFill>
                <a:latin typeface="Consolas" panose="020B0609020204030204" pitchFamily="49" charset="0"/>
              </a:rPr>
              <a:t>catch</a:t>
            </a:r>
            <a:r>
              <a:rPr lang="en-US" dirty="0">
                <a:latin typeface="Consolas" panose="020B0609020204030204" pitchFamily="49" charset="0"/>
              </a:rPr>
              <a:t> (</a:t>
            </a:r>
            <a:r>
              <a:rPr lang="en-US" dirty="0" err="1">
                <a:latin typeface="Consolas" panose="020B0609020204030204" pitchFamily="49" charset="0"/>
              </a:rPr>
              <a:t>DivideByZeroException</a:t>
            </a:r>
            <a:r>
              <a:rPr lang="en-US" dirty="0">
                <a:latin typeface="Consolas" panose="020B0609020204030204" pitchFamily="49" charset="0"/>
              </a:rPr>
              <a:t> e)</a:t>
            </a:r>
          </a:p>
          <a:p>
            <a:pPr algn="l"/>
            <a:r>
              <a:rPr lang="en-US" dirty="0">
                <a:latin typeface="Consolas" panose="020B0609020204030204" pitchFamily="49" charset="0"/>
              </a:rPr>
              <a:t>        {</a:t>
            </a:r>
          </a:p>
          <a:p>
            <a:pPr marL="6800850" indent="-6800850" algn="l"/>
            <a:r>
              <a:rPr lang="en-US" dirty="0">
                <a:latin typeface="Consolas" panose="020B0609020204030204" pitchFamily="49" charset="0"/>
              </a:rPr>
              <a:t>            Console.WriteLine(</a:t>
            </a:r>
            <a:r>
              <a:rPr lang="en-US" dirty="0">
                <a:solidFill>
                  <a:srgbClr val="A31515"/>
                </a:solidFill>
                <a:latin typeface="Consolas" panose="020B0609020204030204" pitchFamily="49" charset="0"/>
              </a:rPr>
              <a:t>"Exception Error !! \n </a:t>
            </a:r>
            <a:r>
              <a:rPr lang="en-US" dirty="0" err="1">
                <a:solidFill>
                  <a:srgbClr val="A31515"/>
                </a:solidFill>
                <a:latin typeface="Consolas" panose="020B0609020204030204" pitchFamily="49" charset="0"/>
              </a:rPr>
              <a:t>divid</a:t>
            </a:r>
            <a:r>
              <a:rPr lang="en-US" dirty="0">
                <a:solidFill>
                  <a:srgbClr val="A31515"/>
                </a:solidFill>
                <a:latin typeface="Consolas" panose="020B0609020204030204" pitchFamily="49" charset="0"/>
              </a:rPr>
              <a:t> by zero !!"</a:t>
            </a:r>
            <a:r>
              <a:rPr lang="en-US" dirty="0">
                <a:latin typeface="Consolas" panose="020B0609020204030204" pitchFamily="49" charset="0"/>
              </a:rPr>
              <a:t>);</a:t>
            </a:r>
          </a:p>
          <a:p>
            <a:pPr algn="l"/>
            <a:r>
              <a:rPr lang="en-US" dirty="0" smtClean="0">
                <a:latin typeface="Consolas" panose="020B0609020204030204" pitchFamily="49" charset="0"/>
              </a:rPr>
              <a:t>		 }</a:t>
            </a:r>
            <a:endParaRPr lang="en-US" dirty="0">
              <a:latin typeface="Consolas" panose="020B0609020204030204" pitchFamily="49" charset="0"/>
            </a:endParaRPr>
          </a:p>
          <a:p>
            <a:pPr algn="l"/>
            <a:r>
              <a:rPr lang="en-US" dirty="0">
                <a:latin typeface="Consolas" panose="020B0609020204030204" pitchFamily="49" charset="0"/>
              </a:rPr>
              <a:t>        </a:t>
            </a:r>
            <a:r>
              <a:rPr lang="en-US" dirty="0">
                <a:solidFill>
                  <a:srgbClr val="0000FF"/>
                </a:solidFill>
                <a:latin typeface="Consolas" panose="020B0609020204030204" pitchFamily="49" charset="0"/>
              </a:rPr>
              <a:t>finally</a:t>
            </a:r>
            <a:endParaRPr lang="en-US" dirty="0">
              <a:latin typeface="Consolas" panose="020B0609020204030204" pitchFamily="49" charset="0"/>
            </a:endParaRPr>
          </a:p>
          <a:p>
            <a:pPr algn="l"/>
            <a:r>
              <a:rPr lang="en-US" dirty="0">
                <a:latin typeface="Consolas" panose="020B0609020204030204" pitchFamily="49" charset="0"/>
              </a:rPr>
              <a:t>        {</a:t>
            </a:r>
          </a:p>
          <a:p>
            <a:pPr algn="l"/>
            <a:r>
              <a:rPr lang="en-US" dirty="0">
                <a:latin typeface="Consolas" panose="020B0609020204030204" pitchFamily="49" charset="0"/>
              </a:rPr>
              <a:t>            Console.WriteLine(</a:t>
            </a:r>
            <a:r>
              <a:rPr lang="en-US" dirty="0">
                <a:solidFill>
                  <a:srgbClr val="A31515"/>
                </a:solidFill>
                <a:latin typeface="Consolas" panose="020B0609020204030204" pitchFamily="49" charset="0"/>
              </a:rPr>
              <a:t>"Result: {0} "</a:t>
            </a:r>
            <a:r>
              <a:rPr lang="en-US" dirty="0">
                <a:latin typeface="Consolas" panose="020B0609020204030204" pitchFamily="49" charset="0"/>
              </a:rPr>
              <a:t>, result);</a:t>
            </a:r>
          </a:p>
          <a:p>
            <a:pPr algn="l"/>
            <a:r>
              <a:rPr lang="en-US" dirty="0">
                <a:latin typeface="Consolas" panose="020B0609020204030204" pitchFamily="49" charset="0"/>
              </a:rPr>
              <a:t>        }</a:t>
            </a:r>
          </a:p>
          <a:p>
            <a:pPr algn="l"/>
            <a:r>
              <a:rPr lang="en-US" dirty="0">
                <a:latin typeface="Consolas" panose="020B0609020204030204" pitchFamily="49" charset="0"/>
              </a:rPr>
              <a:t>    }</a:t>
            </a:r>
          </a:p>
          <a:p>
            <a:pPr algn="l"/>
            <a:r>
              <a:rPr lang="en-US" dirty="0">
                <a:latin typeface="Consolas" panose="020B0609020204030204" pitchFamily="49" charset="0"/>
              </a:rPr>
              <a:t>    </a:t>
            </a:r>
          </a:p>
        </p:txBody>
      </p:sp>
      <p:sp>
        <p:nvSpPr>
          <p:cNvPr id="4" name="Rectangle 3"/>
          <p:cNvSpPr/>
          <p:nvPr/>
        </p:nvSpPr>
        <p:spPr>
          <a:xfrm>
            <a:off x="16583025" y="2848481"/>
            <a:ext cx="12192000" cy="3046988"/>
          </a:xfrm>
          <a:prstGeom prst="rect">
            <a:avLst/>
          </a:prstGeom>
        </p:spPr>
        <p:txBody>
          <a:bodyPr>
            <a:spAutoFit/>
          </a:bodyPr>
          <a:lstStyle/>
          <a:p>
            <a:pPr algn="l"/>
            <a:r>
              <a:rPr lang="en-US" dirty="0">
                <a:solidFill>
                  <a:srgbClr val="0000FF"/>
                </a:solidFill>
                <a:latin typeface="Consolas" panose="020B0609020204030204" pitchFamily="49" charset="0"/>
              </a:rPr>
              <a:t>static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Main(</a:t>
            </a:r>
            <a:r>
              <a:rPr lang="en-US" dirty="0">
                <a:solidFill>
                  <a:srgbClr val="0000FF"/>
                </a:solidFill>
                <a:latin typeface="Consolas" panose="020B0609020204030204" pitchFamily="49" charset="0"/>
              </a:rPr>
              <a:t>string</a:t>
            </a:r>
            <a:r>
              <a:rPr lang="en-US" dirty="0">
                <a:latin typeface="Consolas" panose="020B0609020204030204" pitchFamily="49" charset="0"/>
              </a:rPr>
              <a:t>[] args)</a:t>
            </a:r>
          </a:p>
          <a:p>
            <a:pPr algn="l"/>
            <a:r>
              <a:rPr lang="en-US" dirty="0">
                <a:latin typeface="Consolas" panose="020B0609020204030204" pitchFamily="49" charset="0"/>
              </a:rPr>
              <a:t>    {</a:t>
            </a:r>
          </a:p>
          <a:p>
            <a:pPr algn="l"/>
            <a:r>
              <a:rPr lang="en-US" dirty="0">
                <a:latin typeface="Consolas" panose="020B0609020204030204" pitchFamily="49" charset="0"/>
              </a:rPr>
              <a:t>        division(10, 0);</a:t>
            </a:r>
          </a:p>
          <a:p>
            <a:pPr algn="l"/>
            <a:r>
              <a:rPr lang="en-US" dirty="0">
                <a:latin typeface="Consolas" panose="020B0609020204030204" pitchFamily="49" charset="0"/>
              </a:rPr>
              <a:t>        </a:t>
            </a:r>
            <a:r>
              <a:rPr lang="en-US" dirty="0" err="1">
                <a:latin typeface="Consolas" panose="020B0609020204030204" pitchFamily="49" charset="0"/>
              </a:rPr>
              <a:t>Console.ReadLine</a:t>
            </a:r>
            <a:r>
              <a:rPr lang="en-US" dirty="0">
                <a:latin typeface="Consolas" panose="020B0609020204030204" pitchFamily="49" charset="0"/>
              </a:rPr>
              <a:t>();</a:t>
            </a:r>
          </a:p>
          <a:p>
            <a:pPr algn="l"/>
            <a:r>
              <a:rPr lang="en-US" dirty="0">
                <a:latin typeface="Consolas" panose="020B0609020204030204" pitchFamily="49" charset="0"/>
              </a:rPr>
              <a:t>    }</a:t>
            </a:r>
          </a:p>
          <a:p>
            <a:pPr algn="l"/>
            <a:r>
              <a:rPr lang="en-US" dirty="0">
                <a:latin typeface="Consolas" panose="020B0609020204030204" pitchFamily="49" charset="0"/>
              </a:rPr>
              <a:t>}</a:t>
            </a:r>
          </a:p>
        </p:txBody>
      </p:sp>
    </p:spTree>
    <p:extLst>
      <p:ext uri="{BB962C8B-B14F-4D97-AF65-F5344CB8AC3E}">
        <p14:creationId xmlns:p14="http://schemas.microsoft.com/office/powerpoint/2010/main" val="292775473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2241</TotalTime>
  <Words>3144</Words>
  <Application>Microsoft Office PowerPoint</Application>
  <PresentationFormat>Custom</PresentationFormat>
  <Paragraphs>868</Paragraphs>
  <Slides>62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62</vt:i4>
      </vt:variant>
    </vt:vector>
  </HeadingPairs>
  <TitlesOfParts>
    <vt:vector size="77" baseType="lpstr">
      <vt:lpstr>Arial</vt:lpstr>
      <vt:lpstr>Calibri</vt:lpstr>
      <vt:lpstr>Calibri Light</vt:lpstr>
      <vt:lpstr>Consolas</vt:lpstr>
      <vt:lpstr>Courier New</vt:lpstr>
      <vt:lpstr>Helvetica</vt:lpstr>
      <vt:lpstr>Helvetica Light</vt:lpstr>
      <vt:lpstr>Helvetica Neue</vt:lpstr>
      <vt:lpstr>Helvetica Neue Light</vt:lpstr>
      <vt:lpstr>Helvetica Neue Medium</vt:lpstr>
      <vt:lpstr>Helvetica Neue Thin</vt:lpstr>
      <vt:lpstr>Segoe UI</vt:lpstr>
      <vt:lpstr>Times</vt:lpstr>
      <vt:lpstr>Times New Roman</vt:lpstr>
      <vt:lpstr>White</vt:lpstr>
      <vt:lpstr>.NET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dc:title>
  <cp:lastModifiedBy>Chirag Patel</cp:lastModifiedBy>
  <cp:revision>224</cp:revision>
  <dcterms:modified xsi:type="dcterms:W3CDTF">2019-02-01T02:46:35Z</dcterms:modified>
</cp:coreProperties>
</file>