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9" r:id="rId4"/>
    <p:sldId id="260" r:id="rId5"/>
    <p:sldId id="261" r:id="rId6"/>
    <p:sldId id="262" r:id="rId7"/>
    <p:sldId id="264"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287" r:id="rId31"/>
    <p:sldId id="289" r:id="rId32"/>
    <p:sldId id="290" r:id="rId33"/>
    <p:sldId id="291" r:id="rId34"/>
    <p:sldId id="286" r:id="rId35"/>
    <p:sldId id="285"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85" autoAdjust="0"/>
    <p:restoredTop sz="84973" autoAdjust="0"/>
  </p:normalViewPr>
  <p:slideViewPr>
    <p:cSldViewPr snapToGrid="0">
      <p:cViewPr>
        <p:scale>
          <a:sx n="35" d="100"/>
          <a:sy n="35" d="100"/>
        </p:scale>
        <p:origin x="-402" y="-60"/>
      </p:cViewPr>
      <p:guideLst>
        <p:guide orient="horz" pos="4320"/>
        <p:guide pos="7680"/>
      </p:guideLst>
    </p:cSldViewPr>
  </p:slideViewPr>
  <p:outlineViewPr>
    <p:cViewPr>
      <p:scale>
        <a:sx n="33" d="100"/>
        <a:sy n="33" d="100"/>
      </p:scale>
      <p:origin x="0" y="35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en-US"/>
        </a:p>
      </dgm:t>
    </dgm:pt>
    <dgm:pt modelId="{44F4053D-BF30-4926-B9BE-5DE3F4D01E2F}">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dirty="0">
            <a:solidFill>
              <a:schemeClr val="accent1">
                <a:lumMod val="50000"/>
              </a:schemeClr>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1.Page Request</a:t>
          </a:r>
          <a:endParaRPr lang="en-US" sz="3200" b="1" dirty="0">
            <a:solidFill>
              <a:schemeClr val="bg1"/>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2.Start</a:t>
          </a:r>
          <a:endParaRPr lang="en-US" sz="3200" b="1" dirty="0">
            <a:solidFill>
              <a:schemeClr val="bg1"/>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a:solidFill>
          <a:schemeClr val="accent1">
            <a:lumMod val="50000"/>
          </a:schemeClr>
        </a:solidFill>
      </dgm:spPr>
      <dgm:t>
        <a:bodyPr/>
        <a:lstStyle/>
        <a:p>
          <a:r>
            <a:rPr lang="en-US" sz="2000" b="1" smtClean="0">
              <a:solidFill>
                <a:schemeClr val="bg1"/>
              </a:solidFill>
              <a:latin typeface="Calibri" panose="020F0502020204030204" pitchFamily="34" charset="0"/>
              <a:cs typeface="Calibri" panose="020F0502020204030204" pitchFamily="34" charset="0"/>
            </a:rPr>
            <a:t>3.Initialization</a:t>
          </a:r>
          <a:endParaRPr lang="en-US" sz="2000" b="1" dirty="0">
            <a:solidFill>
              <a:schemeClr val="bg1"/>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4.Load</a:t>
          </a:r>
          <a:endParaRPr lang="en-US" sz="3200" b="1" dirty="0">
            <a:solidFill>
              <a:schemeClr val="bg1"/>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a:solidFill>
          <a:schemeClr val="accent1">
            <a:lumMod val="50000"/>
          </a:schemeClr>
        </a:solidFill>
      </dgm:spPr>
      <dgm:t>
        <a:bodyPr/>
        <a:lstStyle/>
        <a:p>
          <a:r>
            <a:rPr lang="en-US" sz="2800" b="1" smtClean="0">
              <a:solidFill>
                <a:schemeClr val="bg1"/>
              </a:solidFill>
              <a:latin typeface="Calibri" panose="020F0502020204030204" pitchFamily="34" charset="0"/>
              <a:cs typeface="Calibri" panose="020F0502020204030204" pitchFamily="34" charset="0"/>
            </a:rPr>
            <a:t>5.Postback Event Handling</a:t>
          </a:r>
          <a:endParaRPr lang="en-US" sz="2800" b="1" dirty="0">
            <a:solidFill>
              <a:schemeClr val="bg1"/>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a:solidFill>
          <a:schemeClr val="accent1">
            <a:lumMod val="50000"/>
          </a:schemeClr>
        </a:solidFill>
      </dgm:spPr>
      <dgm:t>
        <a:bodyPr/>
        <a:lstStyle/>
        <a:p>
          <a:r>
            <a:rPr lang="en-US" sz="2400" b="1" smtClean="0">
              <a:solidFill>
                <a:schemeClr val="bg1"/>
              </a:solidFill>
              <a:latin typeface="Calibri" panose="020F0502020204030204" pitchFamily="34" charset="0"/>
              <a:cs typeface="Calibri" panose="020F0502020204030204" pitchFamily="34" charset="0"/>
            </a:rPr>
            <a:t>6.Rendering</a:t>
          </a:r>
          <a:endParaRPr lang="en-US" sz="2800" b="1" dirty="0">
            <a:solidFill>
              <a:schemeClr val="bg1"/>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7.Unload</a:t>
          </a:r>
          <a:endParaRPr lang="en-US" sz="3200" b="1" dirty="0">
            <a:solidFill>
              <a:schemeClr val="bg1"/>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kern="1200" dirty="0">
            <a:solidFill>
              <a:schemeClr val="accent1">
                <a:lumMod val="50000"/>
              </a:schemeClr>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1.Page Request</a:t>
          </a:r>
          <a:endParaRPr lang="en-US" sz="3200" b="1" kern="1200" dirty="0">
            <a:solidFill>
              <a:schemeClr val="bg1"/>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2.Start</a:t>
          </a:r>
          <a:endParaRPr lang="en-US" sz="3200" b="1" kern="1200" dirty="0">
            <a:solidFill>
              <a:schemeClr val="bg1"/>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solidFill>
                <a:schemeClr val="bg1"/>
              </a:solidFill>
              <a:latin typeface="Calibri" panose="020F0502020204030204" pitchFamily="34" charset="0"/>
              <a:cs typeface="Calibri" panose="020F0502020204030204" pitchFamily="34" charset="0"/>
            </a:rPr>
            <a:t>3.Initialization</a:t>
          </a:r>
          <a:endParaRPr lang="en-US" sz="2000" b="1" kern="1200" dirty="0">
            <a:solidFill>
              <a:schemeClr val="bg1"/>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4.Load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solidFill>
                <a:schemeClr val="bg1"/>
              </a:solidFill>
              <a:latin typeface="Calibri" panose="020F0502020204030204" pitchFamily="34" charset="0"/>
              <a:cs typeface="Calibri" panose="020F0502020204030204" pitchFamily="34" charset="0"/>
            </a:rPr>
            <a:t>5.Postback Event Handling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solidFill>
              <a:latin typeface="Calibri" panose="020F0502020204030204" pitchFamily="34" charset="0"/>
              <a:cs typeface="Calibri" panose="020F0502020204030204" pitchFamily="34" charset="0"/>
            </a:rPr>
            <a:t>6.Rendering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7.Unload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a:t>8</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2177844" y="8435511"/>
            <a:ext cx="20028311" cy="2800767"/>
          </a:xfrm>
          <a:prstGeom prst="rect">
            <a:avLst/>
          </a:prstGeom>
        </p:spPr>
        <p:txBody>
          <a:bodyPr wrap="square">
            <a:spAutoFit/>
          </a:bodyPr>
          <a:lstStyle/>
          <a:p>
            <a:r>
              <a:rPr lang="en-US" sz="4400" b="0" dirty="0">
                <a:latin typeface="Times New Roman" panose="02020603050405020304" pitchFamily="18" charset="0"/>
              </a:rPr>
              <a:t>ASP.NET: Introduction to ASP.NET, Working with Web and </a:t>
            </a:r>
            <a:r>
              <a:rPr lang="en-US" sz="4400" b="0" dirty="0" smtClean="0">
                <a:latin typeface="Times New Roman" panose="02020603050405020304" pitchFamily="18" charset="0"/>
              </a:rPr>
              <a:t>HTML Controls</a:t>
            </a:r>
            <a:r>
              <a:rPr lang="en-US" sz="4400" b="0" dirty="0">
                <a:latin typeface="Times New Roman" panose="02020603050405020304" pitchFamily="18" charset="0"/>
              </a:rPr>
              <a:t>, Using Rich Server Controls, Login controls, Overview </a:t>
            </a:r>
            <a:r>
              <a:rPr lang="en-US" sz="4400" b="0" dirty="0" smtClean="0">
                <a:latin typeface="Times New Roman" panose="02020603050405020304" pitchFamily="18" charset="0"/>
              </a:rPr>
              <a:t>of ASP.NET Validation </a:t>
            </a:r>
            <a:r>
              <a:rPr lang="en-US" sz="4400" b="0" dirty="0">
                <a:latin typeface="Times New Roman" panose="02020603050405020304" pitchFamily="18" charset="0"/>
              </a:rPr>
              <a:t>Controls, </a:t>
            </a:r>
            <a:r>
              <a:rPr lang="en-US" sz="4400" b="0" dirty="0" smtClean="0">
                <a:latin typeface="Times New Roman" panose="02020603050405020304" pitchFamily="18" charset="0"/>
              </a:rPr>
              <a:t>Using the </a:t>
            </a:r>
            <a:r>
              <a:rPr lang="en-US" sz="4400" b="0" dirty="0">
                <a:latin typeface="Times New Roman" panose="02020603050405020304" pitchFamily="18" charset="0"/>
              </a:rPr>
              <a:t>Simple </a:t>
            </a:r>
            <a:r>
              <a:rPr lang="en-US" sz="4400" b="0" dirty="0" smtClean="0">
                <a:latin typeface="Times New Roman" panose="02020603050405020304" pitchFamily="18" charset="0"/>
              </a:rPr>
              <a:t>Validations, Using the Complex </a:t>
            </a:r>
            <a:r>
              <a:rPr lang="en-US" sz="4400" b="0" dirty="0">
                <a:latin typeface="Times New Roman" panose="02020603050405020304" pitchFamily="18" charset="0"/>
              </a:rPr>
              <a:t>Validators Accessing Data using ADO.NET, </a:t>
            </a:r>
            <a:r>
              <a:rPr lang="en-US" sz="4400" b="0" dirty="0" smtClean="0">
                <a:latin typeface="Times New Roman" panose="02020603050405020304" pitchFamily="18" charset="0"/>
              </a:rPr>
              <a:t>Configuration Overview</a:t>
            </a:r>
            <a:endParaRPr lang="en-US" sz="4400" b="0" dirty="0">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1985474889"/>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3.Initialization</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page initialization, controls on the page are </a:t>
            </a:r>
            <a:r>
              <a:rPr lang="en-US" sz="4400" b="0" dirty="0" smtClean="0">
                <a:latin typeface="Calibri" panose="020F0502020204030204" pitchFamily="34" charset="0"/>
                <a:cs typeface="Calibri" panose="020F0502020204030204" pitchFamily="34" charset="0"/>
              </a:rPr>
              <a:t>available. A </a:t>
            </a:r>
            <a:r>
              <a:rPr lang="en-US" sz="4400" b="0" dirty="0">
                <a:latin typeface="Calibri" panose="020F0502020204030204" pitchFamily="34" charset="0"/>
                <a:cs typeface="Calibri" panose="020F0502020204030204" pitchFamily="34" charset="0"/>
              </a:rPr>
              <a:t>master page and themes are also applied to the page if applicable.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19147549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324976428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800" dirty="0" smtClean="0"/>
              <a:t>4</a:t>
            </a: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.Load</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load, if the current request is a postback, control properties are loaded with information recovered from view state and control state.</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337188925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243661485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5</a:t>
            </a:r>
            <a:r>
              <a:rPr kumimoji="0" lang="en-US" sz="4400" b="1" i="0" u="none" strike="noStrike" cap="none" spc="0" normalizeH="0" baseline="0" dirty="0" smtClean="0">
                <a:ln>
                  <a:noFill/>
                </a:ln>
                <a:solidFill>
                  <a:srgbClr val="000000"/>
                </a:solidFill>
                <a:effectLst/>
                <a:uFillTx/>
                <a:sym typeface="Helvetica Neue"/>
              </a:rPr>
              <a:t>.Postback Event Handling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If the request is a postback, control event handlers are called. After that, the Validate method of all validator controls is called, which sets the IsValid property of individual validator controls and of the page.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296865260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31890880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6.Randering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623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Before rendering, view state is saved for the page and all controls. During the rendering stage, the page calls the Render method for each control, providing a text writer that writes its output to the OutputStream object of the page's Response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328192068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1167620347"/>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7.Unload</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The Unload event is raised after the page has been fully rendered, sent to the client, and is ready to be discarded. At this point, page properties such as Response and Request are unloaded and cleanup is performed.</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19803812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ASP.NET </a:t>
            </a:r>
            <a:r>
              <a:rPr lang="en-US" sz="4400" dirty="0">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User </a:t>
            </a:r>
            <a:r>
              <a:rPr lang="en-US" sz="4400" dirty="0" smtClean="0">
                <a:latin typeface="Calibri" panose="020F0502020204030204" pitchFamily="34" charset="0"/>
                <a:cs typeface="Calibri" panose="020F0502020204030204" pitchFamily="34" charset="0"/>
              </a:rPr>
              <a:t>controls/custom </a:t>
            </a:r>
            <a:r>
              <a:rPr lang="en-US" sz="4400" dirty="0">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Tree>
    <p:extLst>
      <p:ext uri="{BB962C8B-B14F-4D97-AF65-F5344CB8AC3E}">
        <p14:creationId xmlns="" xmlns:p14="http://schemas.microsoft.com/office/powerpoint/2010/main" val="13301872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solidFill>
                  <a:schemeClr val="tx1"/>
                </a:solidFill>
                <a:latin typeface="Calibri" panose="020F0502020204030204" pitchFamily="34" charset="0"/>
                <a:cs typeface="Calibri" panose="020F0502020204030204" pitchFamily="34" charset="0"/>
              </a:rPr>
              <a:t>ASP.NET </a:t>
            </a:r>
            <a:r>
              <a:rPr lang="en-US" sz="4400" dirty="0">
                <a:solidFill>
                  <a:schemeClr val="tx1"/>
                </a:solidFill>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User </a:t>
            </a:r>
            <a:r>
              <a:rPr lang="en-US" sz="4400" dirty="0" smtClean="0">
                <a:solidFill>
                  <a:schemeClr val="bg1">
                    <a:lumMod val="65000"/>
                  </a:schemeClr>
                </a:solidFill>
                <a:latin typeface="Calibri" panose="020F0502020204030204" pitchFamily="34" charset="0"/>
                <a:cs typeface="Calibri" panose="020F0502020204030204" pitchFamily="34" charset="0"/>
              </a:rPr>
              <a:t>controls/custom </a:t>
            </a:r>
            <a:r>
              <a:rPr lang="en-US" sz="4400" dirty="0">
                <a:solidFill>
                  <a:schemeClr val="bg1">
                    <a:lumMod val="65000"/>
                  </a:schemeClr>
                </a:solidFill>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
        <p:nvSpPr>
          <p:cNvPr id="9" name="TextBox 8"/>
          <p:cNvSpPr txBox="1"/>
          <p:nvPr/>
        </p:nvSpPr>
        <p:spPr>
          <a:xfrm>
            <a:off x="15410331" y="6101871"/>
            <a:ext cx="7772400" cy="51302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indent="-457200" algn="l">
              <a:lnSpc>
                <a:spcPct val="150000"/>
              </a:lnSpc>
              <a:buFont typeface="Arial" panose="020B0604020202020204" pitchFamily="34" charset="0"/>
              <a:buChar char="•"/>
            </a:pPr>
            <a:r>
              <a:rPr lang="en-US" sz="3600" b="0" dirty="0"/>
              <a:t>Validation </a:t>
            </a:r>
            <a:r>
              <a:rPr lang="en-US" sz="3600" b="0" dirty="0" smtClean="0"/>
              <a:t>controls</a:t>
            </a:r>
            <a:endParaRPr lang="en-US" sz="3600" b="0" dirty="0"/>
          </a:p>
          <a:p>
            <a:pPr marL="457200" indent="-457200" algn="l">
              <a:lnSpc>
                <a:spcPct val="150000"/>
              </a:lnSpc>
              <a:buFont typeface="Arial" panose="020B0604020202020204" pitchFamily="34" charset="0"/>
              <a:buChar char="•"/>
            </a:pPr>
            <a:r>
              <a:rPr lang="en-US" sz="3600" b="0" dirty="0" smtClean="0"/>
              <a:t>Data </a:t>
            </a:r>
            <a:r>
              <a:rPr lang="en-US" sz="3600" b="0" dirty="0"/>
              <a:t>source </a:t>
            </a:r>
            <a:r>
              <a:rPr lang="en-US" sz="3600" b="0" dirty="0" smtClean="0"/>
              <a:t>controls</a:t>
            </a:r>
          </a:p>
          <a:p>
            <a:pPr marL="457200" indent="-457200" algn="l">
              <a:lnSpc>
                <a:spcPct val="150000"/>
              </a:lnSpc>
              <a:buFont typeface="Arial" panose="020B0604020202020204" pitchFamily="34" charset="0"/>
              <a:buChar char="•"/>
            </a:pPr>
            <a:r>
              <a:rPr lang="en-US" sz="3600" b="0" dirty="0" smtClean="0"/>
              <a:t>Data </a:t>
            </a:r>
            <a:r>
              <a:rPr lang="en-US" sz="3600" b="0" dirty="0"/>
              <a:t>view </a:t>
            </a:r>
            <a:r>
              <a:rPr lang="en-US" sz="3600" b="0" dirty="0" smtClean="0"/>
              <a:t>controls</a:t>
            </a:r>
          </a:p>
          <a:p>
            <a:pPr marL="457200" indent="-457200" algn="l">
              <a:lnSpc>
                <a:spcPct val="150000"/>
              </a:lnSpc>
              <a:buFont typeface="Arial" panose="020B0604020202020204" pitchFamily="34" charset="0"/>
              <a:buChar char="•"/>
            </a:pPr>
            <a:r>
              <a:rPr lang="en-US" sz="3600" b="0" dirty="0" smtClean="0"/>
              <a:t>Login </a:t>
            </a:r>
            <a:r>
              <a:rPr lang="en-US" sz="3600" b="0" dirty="0"/>
              <a:t>and security </a:t>
            </a:r>
            <a:r>
              <a:rPr lang="en-US" sz="3600" b="0" dirty="0" smtClean="0"/>
              <a:t>controls</a:t>
            </a:r>
          </a:p>
          <a:p>
            <a:pPr marL="457200" indent="-457200" algn="l">
              <a:lnSpc>
                <a:spcPct val="150000"/>
              </a:lnSpc>
              <a:buFont typeface="Arial" panose="020B0604020202020204" pitchFamily="34" charset="0"/>
              <a:buChar char="•"/>
            </a:pPr>
            <a:r>
              <a:rPr lang="en-US" sz="3600" b="0" dirty="0" smtClean="0"/>
              <a:t>Navigation controls</a:t>
            </a:r>
          </a:p>
          <a:p>
            <a:pPr marL="457200" indent="-457200" algn="l">
              <a:lnSpc>
                <a:spcPct val="150000"/>
              </a:lnSpc>
              <a:buFont typeface="Arial" panose="020B0604020202020204" pitchFamily="34" charset="0"/>
              <a:buChar char="•"/>
            </a:pPr>
            <a:r>
              <a:rPr lang="en-US" sz="3600" b="0" dirty="0" smtClean="0"/>
              <a:t>Rich controls</a:t>
            </a:r>
            <a:endParaRPr lang="en-US" sz="3600" b="0" dirty="0"/>
          </a:p>
        </p:txBody>
      </p:sp>
      <p:cxnSp>
        <p:nvCxnSpPr>
          <p:cNvPr id="5" name="Straight Arrow Connector 4"/>
          <p:cNvCxnSpPr/>
          <p:nvPr/>
        </p:nvCxnSpPr>
        <p:spPr>
          <a:xfrm>
            <a:off x="10620320" y="8882145"/>
            <a:ext cx="3660456" cy="0"/>
          </a:xfrm>
          <a:prstGeom prst="straightConnector1">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 xmlns:p14="http://schemas.microsoft.com/office/powerpoint/2010/main" val="312317075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6" name="Rectangle 5"/>
          <p:cNvSpPr/>
          <p:nvPr/>
        </p:nvSpPr>
        <p:spPr>
          <a:xfrm>
            <a:off x="3677729" y="3533693"/>
            <a:ext cx="19914109" cy="584775"/>
          </a:xfrm>
          <a:prstGeom prst="rect">
            <a:avLst/>
          </a:prstGeom>
        </p:spPr>
        <p:txBody>
          <a:bodyPr wrap="square">
            <a:spAutoFit/>
          </a:bodyPr>
          <a:lstStyle/>
          <a:p>
            <a:pPr lvl="0" algn="l" defTabSz="914400" eaLnBrk="0" fontAlgn="base">
              <a:spcBef>
                <a:spcPct val="0"/>
              </a:spcBef>
              <a:spcAft>
                <a:spcPct val="0"/>
              </a:spcAft>
            </a:pPr>
            <a:r>
              <a:rPr lang="en-US" altLang="en-US" dirty="0">
                <a:solidFill>
                  <a:srgbClr val="000088"/>
                </a:solidFill>
                <a:latin typeface="Consolas" panose="020B0609020204030204" pitchFamily="49" charset="0"/>
              </a:rPr>
              <a:t>&lt;</a:t>
            </a:r>
            <a:r>
              <a:rPr lang="en-US" altLang="en-US" dirty="0" err="1">
                <a:solidFill>
                  <a:srgbClr val="000088"/>
                </a:solidFill>
                <a:latin typeface="Consolas" panose="020B0609020204030204" pitchFamily="49" charset="0"/>
              </a:rPr>
              <a:t>asp:controlType</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ID</a:t>
            </a:r>
            <a:r>
              <a:rPr lang="en-US" altLang="en-US" dirty="0">
                <a:solidFill>
                  <a:srgbClr val="313131"/>
                </a:solidFill>
                <a:latin typeface="Consolas" panose="020B0609020204030204" pitchFamily="49" charset="0"/>
              </a:rPr>
              <a:t> </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a:t>
            </a:r>
            <a:r>
              <a:rPr lang="en-US" altLang="en-US" dirty="0" err="1">
                <a:solidFill>
                  <a:srgbClr val="008800"/>
                </a:solidFill>
                <a:latin typeface="Consolas" panose="020B0609020204030204" pitchFamily="49" charset="0"/>
              </a:rPr>
              <a:t>ControlID</a:t>
            </a:r>
            <a:r>
              <a:rPr lang="en-US" altLang="en-US" dirty="0">
                <a:solidFill>
                  <a:srgbClr val="008800"/>
                </a:solidFill>
                <a:latin typeface="Consolas" panose="020B0609020204030204" pitchFamily="49" charset="0"/>
              </a:rPr>
              <a:t>"</a:t>
            </a:r>
            <a:r>
              <a:rPr lang="en-US" altLang="en-US" dirty="0">
                <a:solidFill>
                  <a:srgbClr val="313131"/>
                </a:solidFill>
                <a:latin typeface="Consolas" panose="020B0609020204030204" pitchFamily="49" charset="0"/>
              </a:rPr>
              <a:t> </a:t>
            </a:r>
            <a:r>
              <a:rPr lang="en-US" altLang="en-US" dirty="0" err="1">
                <a:solidFill>
                  <a:srgbClr val="7F0055"/>
                </a:solidFill>
                <a:latin typeface="Consolas" panose="020B0609020204030204" pitchFamily="49" charset="0"/>
              </a:rPr>
              <a:t>runat</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"server"</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Property1</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value1</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Property2</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value2]</a:t>
            </a:r>
            <a:r>
              <a:rPr lang="en-US" altLang="en-US" dirty="0">
                <a:solidFill>
                  <a:srgbClr val="313131"/>
                </a:solidFill>
                <a:latin typeface="Consolas" panose="020B0609020204030204" pitchFamily="49" charset="0"/>
              </a:rPr>
              <a:t> </a:t>
            </a:r>
            <a:r>
              <a:rPr lang="en-US" altLang="en-US" dirty="0" smtClean="0">
                <a:solidFill>
                  <a:srgbClr val="000088"/>
                </a:solidFill>
                <a:latin typeface="Consolas" panose="020B0609020204030204" pitchFamily="49" charset="0"/>
              </a:rPr>
              <a:t>/&gt;</a:t>
            </a:r>
            <a:endParaRPr lang="en-US" altLang="en-US" sz="6600" dirty="0">
              <a:solidFill>
                <a:schemeClr val="tx1"/>
              </a:solidFill>
              <a:latin typeface="Consolas" panose="020B0609020204030204" pitchFamily="49" charset="0"/>
            </a:endParaRPr>
          </a:p>
        </p:txBody>
      </p:sp>
      <p:sp>
        <p:nvSpPr>
          <p:cNvPr id="7" name="Rectangle 6"/>
          <p:cNvSpPr/>
          <p:nvPr/>
        </p:nvSpPr>
        <p:spPr>
          <a:xfrm>
            <a:off x="3677729" y="5385210"/>
            <a:ext cx="20706271" cy="4524315"/>
          </a:xfrm>
          <a:prstGeom prst="rect">
            <a:avLst/>
          </a:prstGeom>
        </p:spPr>
        <p:txBody>
          <a:bodyPr wrap="square">
            <a:spAutoFit/>
          </a:bodyPr>
          <a:lstStyle/>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a:solidFill>
                  <a:srgbClr val="FF0000"/>
                </a:solidFill>
                <a:latin typeface="Consolas" panose="020B0609020204030204" pitchFamily="49" charset="0"/>
              </a:rPr>
              <a:t>Font-Italic</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err="1">
                <a:solidFill>
                  <a:srgbClr val="FF0000"/>
                </a:solidFill>
                <a:latin typeface="Consolas" panose="020B0609020204030204" pitchFamily="49" charset="0"/>
              </a:rPr>
              <a:t>ForeColor</a:t>
            </a:r>
            <a:r>
              <a:rPr lang="en-US" b="0" dirty="0">
                <a:solidFill>
                  <a:srgbClr val="0000FF"/>
                </a:solidFill>
                <a:latin typeface="Consolas" panose="020B0609020204030204" pitchFamily="49" charset="0"/>
              </a:rPr>
              <a:t>="#CC00CC"</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="Button"</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CheckBox</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="CheckBox1"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smtClean="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RadioButton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="RadioButton1"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="Morning"</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="Label1"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="Label"&gt;&lt;/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solidFill>
                  <a:srgbClr val="0000FF"/>
                </a:solidFill>
                <a:latin typeface="Consolas" panose="020B0609020204030204" pitchFamily="49" charset="0"/>
              </a:rPr>
              <a:t>&gt;</a:t>
            </a:r>
            <a:endParaRPr lang="en-US" b="0" dirty="0">
              <a:latin typeface="Consolas" panose="020B0609020204030204" pitchFamily="49" charset="0"/>
            </a:endParaRPr>
          </a:p>
          <a:p>
            <a:r>
              <a:rPr lang="en-US" b="0" dirty="0">
                <a:latin typeface="Consolas" panose="020B0609020204030204" pitchFamily="49" charset="0"/>
              </a:rPr>
              <a:t> </a:t>
            </a:r>
            <a:endParaRPr lang="en-US" b="0" dirty="0"/>
          </a:p>
        </p:txBody>
      </p:sp>
    </p:spTree>
    <p:extLst>
      <p:ext uri="{BB962C8B-B14F-4D97-AF65-F5344CB8AC3E}">
        <p14:creationId xmlns="" xmlns:p14="http://schemas.microsoft.com/office/powerpoint/2010/main" val="162595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1418510"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 Properties</a:t>
            </a:r>
            <a:endParaRPr lang="en-US" sz="7200" dirty="0">
              <a:latin typeface="+mn-lt"/>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1894601928"/>
              </p:ext>
            </p:extLst>
          </p:nvPr>
        </p:nvGraphicFramePr>
        <p:xfrm>
          <a:off x="3466836" y="2291264"/>
          <a:ext cx="20917164" cy="11622020"/>
        </p:xfrm>
        <a:graphic>
          <a:graphicData uri="http://schemas.openxmlformats.org/drawingml/2006/table">
            <a:tbl>
              <a:tblPr/>
              <a:tblGrid>
                <a:gridCol w="4601399">
                  <a:extLst>
                    <a:ext uri="{9D8B030D-6E8A-4147-A177-3AD203B41FA5}">
                      <a16:colId xmlns="" xmlns:a16="http://schemas.microsoft.com/office/drawing/2014/main" val="1814564889"/>
                    </a:ext>
                  </a:extLst>
                </a:gridCol>
                <a:gridCol w="16315765">
                  <a:extLst>
                    <a:ext uri="{9D8B030D-6E8A-4147-A177-3AD203B41FA5}">
                      <a16:colId xmlns="" xmlns:a16="http://schemas.microsoft.com/office/drawing/2014/main" val="340657608"/>
                    </a:ext>
                  </a:extLst>
                </a:gridCol>
              </a:tblGrid>
              <a:tr h="1149103">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Property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Description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409594728"/>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AccessKey</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Pressing this key with the Alt key moves focus to the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573735107"/>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BackColor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Background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5423586"/>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55632932"/>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BorderStyle</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style.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033971743"/>
                  </a:ext>
                </a:extLst>
              </a:tr>
              <a:tr h="932822">
                <a:tc>
                  <a:txBody>
                    <a:bodyPr/>
                    <a:lstStyle/>
                    <a:p>
                      <a:pPr algn="l" fontAlgn="t">
                        <a:lnSpc>
                          <a:spcPct val="150000"/>
                        </a:lnSpc>
                      </a:pPr>
                      <a:r>
                        <a:rPr lang="en-US" sz="3200" b="1">
                          <a:effectLst/>
                          <a:latin typeface="Calibri" panose="020F0502020204030204" pitchFamily="34" charset="0"/>
                          <a:cs typeface="Calibri" panose="020F0502020204030204" pitchFamily="34" charset="0"/>
                        </a:rPr>
                        <a:t>BorderWidth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1222318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Height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smtClean="0">
                          <a:effectLst/>
                          <a:latin typeface="Calibri" panose="020F0502020204030204" pitchFamily="34" charset="0"/>
                          <a:cs typeface="Calibri" panose="020F0502020204030204" pitchFamily="34" charset="0"/>
                        </a:rPr>
                        <a:t>Gets or sets the Height of the Web server control.</a:t>
                      </a:r>
                      <a:endParaRPr lang="en-US" sz="3200"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864723730"/>
                  </a:ext>
                </a:extLst>
              </a:tr>
              <a:tr h="670465">
                <a:tc>
                  <a:txBody>
                    <a:bodyPr/>
                    <a:lstStyle/>
                    <a:p>
                      <a:pPr algn="l" fontAlgn="t"/>
                      <a:r>
                        <a:rPr lang="en-US" sz="3200" b="1" dirty="0">
                          <a:effectLst/>
                          <a:latin typeface="Calibri" panose="020F0502020204030204" pitchFamily="34" charset="0"/>
                          <a:cs typeface="Calibri" panose="020F0502020204030204" pitchFamily="34" charset="0"/>
                        </a:rPr>
                        <a:t>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a:t>
                      </a:r>
                      <a:r>
                        <a:rPr lang="en-US" sz="3200">
                          <a:effectLst/>
                          <a:latin typeface="Calibri" panose="020F0502020204030204" pitchFamily="34" charset="0"/>
                          <a:cs typeface="Calibri" panose="020F0502020204030204" pitchFamily="34" charset="0"/>
                        </a:rPr>
                        <a:t>the </a:t>
                      </a:r>
                      <a:r>
                        <a:rPr lang="en-US" sz="3200" smtClean="0">
                          <a:effectLst/>
                          <a:latin typeface="Calibri" panose="020F0502020204030204" pitchFamily="34" charset="0"/>
                          <a:cs typeface="Calibri" panose="020F0502020204030204" pitchFamily="34" charset="0"/>
                        </a:rPr>
                        <a:t>Width </a:t>
                      </a:r>
                      <a:r>
                        <a:rPr lang="en-US" sz="3200" dirty="0">
                          <a:effectLst/>
                          <a:latin typeface="Calibri" panose="020F0502020204030204" pitchFamily="34" charset="0"/>
                          <a:cs typeface="Calibri" panose="020F0502020204030204" pitchFamily="34" charset="0"/>
                        </a:rPr>
                        <a:t>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781686608"/>
                  </a:ext>
                </a:extLst>
              </a:tr>
              <a:tr h="670465">
                <a:tc>
                  <a:txBody>
                    <a:bodyPr/>
                    <a:lstStyle/>
                    <a:p>
                      <a:pPr algn="l" fontAlgn="t"/>
                      <a:r>
                        <a:rPr lang="en-US" sz="3200" b="1"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CausesValidation</a:t>
                      </a:r>
                      <a:endParaRPr lang="en-US" sz="3200" b="1"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Indicates if it causes validation.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545007176"/>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CssClass</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CSS class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7557451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46717325"/>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Forecolor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Foreground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29347250"/>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TabIndex</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tab index 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211318791"/>
                  </a:ext>
                </a:extLst>
              </a:tr>
              <a:tr h="1106415">
                <a:tc>
                  <a:txBody>
                    <a:bodyPr/>
                    <a:lstStyle/>
                    <a:p>
                      <a:pPr algn="l" fontAlgn="t"/>
                      <a:r>
                        <a:rPr lang="en-US" sz="3200" b="1" dirty="0">
                          <a:effectLst/>
                          <a:latin typeface="Calibri" panose="020F0502020204030204" pitchFamily="34" charset="0"/>
                          <a:cs typeface="Calibri" panose="020F0502020204030204" pitchFamily="34" charset="0"/>
                        </a:rPr>
                        <a:t>ToolTip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text displayed when the mouse pointer hovers over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940085184"/>
                  </a:ext>
                </a:extLst>
              </a:tr>
            </a:tbl>
          </a:graphicData>
        </a:graphic>
      </p:graphicFrame>
    </p:spTree>
    <p:extLst>
      <p:ext uri="{BB962C8B-B14F-4D97-AF65-F5344CB8AC3E}">
        <p14:creationId xmlns="" xmlns:p14="http://schemas.microsoft.com/office/powerpoint/2010/main" val="213184202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237605" cy="1200329"/>
          </a:xfrm>
          <a:prstGeom prst="rect">
            <a:avLst/>
          </a:prstGeom>
        </p:spPr>
        <p:txBody>
          <a:bodyPr wrap="none">
            <a:spAutoFit/>
          </a:bodyPr>
          <a:lstStyle/>
          <a:p>
            <a:pPr algn="l"/>
            <a:r>
              <a:rPr lang="en-US" sz="7200" dirty="0" smtClean="0">
                <a:latin typeface="+mn-lt"/>
                <a:cs typeface="Courier New" panose="02070309020205020404" pitchFamily="49" charset="0"/>
              </a:rPr>
              <a:t>Rich Controls</a:t>
            </a:r>
            <a:endParaRPr lang="en-US" sz="7200" dirty="0">
              <a:latin typeface="+mn-lt"/>
              <a:cs typeface="Courier New" panose="02070309020205020404" pitchFamily="49" charset="0"/>
            </a:endParaRPr>
          </a:p>
        </p:txBody>
      </p:sp>
      <p:sp>
        <p:nvSpPr>
          <p:cNvPr id="3" name="Rectangle 2"/>
          <p:cNvSpPr/>
          <p:nvPr/>
        </p:nvSpPr>
        <p:spPr>
          <a:xfrm>
            <a:off x="3510668" y="2988225"/>
            <a:ext cx="12192000" cy="5170646"/>
          </a:xfrm>
          <a:prstGeom prst="rect">
            <a:avLst/>
          </a:prstGeom>
        </p:spPr>
        <p:txBody>
          <a:bodyPr>
            <a:spAutoFit/>
          </a:bodyPr>
          <a:lstStyle/>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AdRotator </a:t>
            </a:r>
            <a:r>
              <a:rPr lang="en-US" sz="4400" dirty="0" smtClean="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a:latin typeface="Calibri" panose="020F0502020204030204" pitchFamily="34" charset="0"/>
                <a:cs typeface="Calibri" panose="020F0502020204030204" pitchFamily="34" charset="0"/>
              </a:rPr>
              <a:t>Calendar </a:t>
            </a:r>
            <a:r>
              <a:rPr lang="en-US" sz="4400" smtClean="0">
                <a:latin typeface="Calibri" panose="020F0502020204030204" pitchFamily="34" charset="0"/>
                <a:cs typeface="Calibri" panose="020F0502020204030204" pitchFamily="34" charset="0"/>
              </a:rPr>
              <a:t>control</a:t>
            </a:r>
            <a:endParaRPr lang="en-US" sz="4400" dirty="0" smtClean="0">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FileUpload</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MultiView</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Wizard control</a:t>
            </a:r>
          </a:p>
        </p:txBody>
      </p:sp>
    </p:spTree>
    <p:extLst>
      <p:ext uri="{BB962C8B-B14F-4D97-AF65-F5344CB8AC3E}">
        <p14:creationId xmlns="" xmlns:p14="http://schemas.microsoft.com/office/powerpoint/2010/main" val="3073022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 xmlns:p14="http://schemas.microsoft.com/office/powerpoint/2010/main" val="912717421"/>
              </p:ext>
            </p:extLst>
          </p:nvPr>
        </p:nvGraphicFramePr>
        <p:xfrm>
          <a:off x="304800" y="2349362"/>
          <a:ext cx="24079201" cy="9819192"/>
        </p:xfrm>
        <a:graphic>
          <a:graphicData uri="http://schemas.openxmlformats.org/drawingml/2006/table">
            <a:tbl>
              <a:tblPr bandRow="1">
                <a:tableStyleId>{0660B408-B3CF-4A94-85FC-2B1E0A45F4A2}</a:tableStyleId>
              </a:tblPr>
              <a:tblGrid>
                <a:gridCol w="1414813">
                  <a:extLst>
                    <a:ext uri="{9D8B030D-6E8A-4147-A177-3AD203B41FA5}">
                      <a16:colId xmlns="" xmlns:a16="http://schemas.microsoft.com/office/drawing/2014/main" val="576510019"/>
                    </a:ext>
                  </a:extLst>
                </a:gridCol>
                <a:gridCol w="21210725">
                  <a:extLst>
                    <a:ext uri="{9D8B030D-6E8A-4147-A177-3AD203B41FA5}">
                      <a16:colId xmlns="" xmlns:a16="http://schemas.microsoft.com/office/drawing/2014/main" val="20001"/>
                    </a:ext>
                  </a:extLst>
                </a:gridCol>
                <a:gridCol w="1453663">
                  <a:extLst>
                    <a:ext uri="{9D8B030D-6E8A-4147-A177-3AD203B41FA5}">
                      <a16:colId xmlns="" xmlns:a16="http://schemas.microsoft.com/office/drawing/2014/main" val="20002"/>
                    </a:ext>
                  </a:extLst>
                </a:gridCol>
              </a:tblGrid>
              <a:tr h="832635">
                <a:tc>
                  <a:txBody>
                    <a:bodyPr/>
                    <a:lstStyle/>
                    <a:p>
                      <a:pPr algn="ctr" fontAlgn="t"/>
                      <a:r>
                        <a:rPr lang="en-US" sz="4400" b="0" i="0" u="none" strike="noStrike" dirty="0" smtClean="0">
                          <a:solidFill>
                            <a:srgbClr val="000000"/>
                          </a:solidFill>
                          <a:effectLst/>
                          <a:latin typeface="Calibri" panose="020F0502020204030204" pitchFamily="34" charset="0"/>
                        </a:rPr>
                        <a:t>1</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various Validation controls for ASP.NET with </a:t>
                      </a:r>
                      <a:r>
                        <a:rPr lang="en-US" sz="4400" b="0" i="0" u="none" strike="noStrike" dirty="0" smtClean="0">
                          <a:solidFill>
                            <a:srgbClr val="000000"/>
                          </a:solidFill>
                          <a:effectLst/>
                          <a:latin typeface="Calibri" panose="020F0502020204030204" pitchFamily="34" charset="0"/>
                        </a:rPr>
                        <a:t>example </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 xmlns:a16="http://schemas.microsoft.com/office/drawing/2014/main" val="1000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2</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What is difference between ASP and ASP .NET?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1</a:t>
                      </a:r>
                    </a:p>
                  </a:txBody>
                  <a:tcPr marL="4763" marR="4763" marT="4763" marB="0" anchor="ctr"/>
                </a:tc>
                <a:extLst>
                  <a:ext uri="{0D108BD9-81ED-4DB2-BD59-A6C34878D82A}">
                    <a16:rowId xmlns="" xmlns:a16="http://schemas.microsoft.com/office/drawing/2014/main" val="197305884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3</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Page Life Cycle of ASP.NET.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 xmlns:a16="http://schemas.microsoft.com/office/drawing/2014/main" val="98092151"/>
                  </a:ext>
                </a:extLst>
              </a:tr>
              <a:tr h="1609693">
                <a:tc>
                  <a:txBody>
                    <a:bodyPr/>
                    <a:lstStyle/>
                    <a:p>
                      <a:pPr algn="ctr" fontAlgn="t"/>
                      <a:r>
                        <a:rPr lang="en-US" sz="4400" b="0" i="0" u="none" strike="noStrike" dirty="0" smtClean="0">
                          <a:solidFill>
                            <a:srgbClr val="000000"/>
                          </a:solidFill>
                          <a:effectLst/>
                          <a:latin typeface="Calibri" panose="020F0502020204030204" pitchFamily="34" charset="0"/>
                        </a:rPr>
                        <a:t>4</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Can you explain what is happening in following Controls? </a:t>
                      </a:r>
                      <a:endParaRPr lang="en-US" sz="4400" b="0" i="0" u="none" strike="noStrike" dirty="0" smtClean="0">
                        <a:solidFill>
                          <a:srgbClr val="000000"/>
                        </a:solidFill>
                        <a:effectLst/>
                        <a:latin typeface="Calibri" panose="020F0502020204030204" pitchFamily="34" charset="0"/>
                      </a:endParaRPr>
                    </a:p>
                    <a:p>
                      <a:pPr algn="l" fontAlgn="t"/>
                      <a:r>
                        <a:rPr lang="en-US" sz="4400" b="0" i="0" u="none" strike="noStrike" dirty="0" smtClean="0">
                          <a:solidFill>
                            <a:srgbClr val="000000"/>
                          </a:solidFill>
                          <a:effectLst/>
                          <a:latin typeface="Calibri" panose="020F0502020204030204" pitchFamily="34" charset="0"/>
                        </a:rPr>
                        <a:t>1</a:t>
                      </a:r>
                      <a:r>
                        <a:rPr lang="en-US" sz="4400" b="0" i="0" u="none" strike="noStrike" dirty="0">
                          <a:solidFill>
                            <a:srgbClr val="000000"/>
                          </a:solidFill>
                          <a:effectLst/>
                          <a:latin typeface="Calibri" panose="020F0502020204030204" pitchFamily="34" charset="0"/>
                        </a:rPr>
                        <a:t>. </a:t>
                      </a:r>
                      <a:r>
                        <a:rPr lang="en-US" sz="4400" b="0" i="0" u="none" strike="noStrike" dirty="0" err="1">
                          <a:solidFill>
                            <a:srgbClr val="000000"/>
                          </a:solidFill>
                          <a:effectLst/>
                          <a:latin typeface="Calibri" panose="020F0502020204030204" pitchFamily="34" charset="0"/>
                        </a:rPr>
                        <a:t>Calender</a:t>
                      </a:r>
                      <a:r>
                        <a:rPr lang="en-US" sz="4400" b="0" i="0" u="none" strike="noStrike" dirty="0">
                          <a:solidFill>
                            <a:srgbClr val="000000"/>
                          </a:solidFill>
                          <a:effectLst/>
                          <a:latin typeface="Calibri" panose="020F0502020204030204" pitchFamily="34" charset="0"/>
                        </a:rPr>
                        <a:t> 2. AdRotator 3. </a:t>
                      </a:r>
                      <a:r>
                        <a:rPr lang="en-US" sz="4400" b="0" i="0" u="none" strike="noStrike" dirty="0" err="1">
                          <a:solidFill>
                            <a:srgbClr val="000000"/>
                          </a:solidFill>
                          <a:effectLst/>
                          <a:latin typeface="Calibri" panose="020F0502020204030204" pitchFamily="34" charset="0"/>
                        </a:rPr>
                        <a:t>Gridview</a:t>
                      </a:r>
                      <a:r>
                        <a:rPr lang="en-US" sz="4400" b="0" i="0" u="none" strike="noStrike" dirty="0">
                          <a:solidFill>
                            <a:srgbClr val="000000"/>
                          </a:solidFill>
                          <a:effectLst/>
                          <a:latin typeface="Calibri" panose="020F0502020204030204" pitchFamily="34" charset="0"/>
                        </a:rPr>
                        <a:t> 4. </a:t>
                      </a:r>
                      <a:r>
                        <a:rPr lang="en-US" sz="4400" b="0" i="0" u="none" strike="noStrike" dirty="0" err="1">
                          <a:solidFill>
                            <a:srgbClr val="000000"/>
                          </a:solidFill>
                          <a:effectLst/>
                          <a:latin typeface="Calibri" panose="020F0502020204030204" pitchFamily="34" charset="0"/>
                        </a:rPr>
                        <a:t>ListBound</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 xmlns:a16="http://schemas.microsoft.com/office/drawing/2014/main" val="3094233008"/>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5</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the importance of web.config file in web application?</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3</a:t>
                      </a:r>
                    </a:p>
                  </a:txBody>
                  <a:tcPr marL="4763" marR="4763" marT="4763" marB="0" anchor="ctr"/>
                </a:tc>
                <a:extLst>
                  <a:ext uri="{0D108BD9-81ED-4DB2-BD59-A6C34878D82A}">
                    <a16:rowId xmlns="" xmlns:a16="http://schemas.microsoft.com/office/drawing/2014/main" val="648299942"/>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6</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Write a program to change color of Label text control programmatically in Asp </a:t>
                      </a:r>
                      <a:r>
                        <a:rPr lang="en-US" sz="4400" b="0" i="0" u="none" strike="noStrike" dirty="0" err="1">
                          <a:solidFill>
                            <a:srgbClr val="000000"/>
                          </a:solidFill>
                          <a:effectLst/>
                          <a:latin typeface="Calibri" panose="020F0502020204030204" pitchFamily="34" charset="0"/>
                        </a:rPr>
                        <a:t>.Net</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 xmlns:a16="http://schemas.microsoft.com/office/drawing/2014/main" val="2953747599"/>
                  </a:ext>
                </a:extLst>
              </a:tr>
              <a:tr h="3213689">
                <a:tc>
                  <a:txBody>
                    <a:bodyPr/>
                    <a:lstStyle/>
                    <a:p>
                      <a:pPr algn="ctr" fontAlgn="b"/>
                      <a:r>
                        <a:rPr lang="en-US" sz="4400" b="0" i="0" u="none" strike="noStrike" dirty="0" smtClean="0">
                          <a:solidFill>
                            <a:srgbClr val="000000"/>
                          </a:solidFill>
                          <a:effectLst/>
                          <a:latin typeface="Calibri" panose="020F0502020204030204" pitchFamily="34" charset="0"/>
                        </a:rPr>
                        <a:t>7</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Answer following with respect to ASP .NET page. </a:t>
                      </a:r>
                      <a:br>
                        <a:rPr lang="en-US" sz="4400" b="0" i="0" u="none" strike="noStrike" dirty="0">
                          <a:solidFill>
                            <a:srgbClr val="000000"/>
                          </a:solidFill>
                          <a:effectLst/>
                          <a:latin typeface="Calibri" panose="020F0502020204030204" pitchFamily="34" charset="0"/>
                        </a:rPr>
                      </a:br>
                      <a:r>
                        <a:rPr lang="en-US" sz="4400" b="0" i="0" u="none" strike="noStrike" dirty="0" err="1">
                          <a:solidFill>
                            <a:srgbClr val="000000"/>
                          </a:solidFill>
                          <a:effectLst/>
                          <a:latin typeface="Calibri" panose="020F0502020204030204" pitchFamily="34" charset="0"/>
                        </a:rPr>
                        <a:t>i</a:t>
                      </a:r>
                      <a:r>
                        <a:rPr lang="en-US" sz="4400" b="0" i="0" u="none" strike="noStrike" dirty="0"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What is Set as Start Page option? </a:t>
                      </a:r>
                      <a:br>
                        <a:rPr lang="en-US" sz="4400" b="0" i="0" u="none" strike="noStrike" dirty="0">
                          <a:solidFill>
                            <a:srgbClr val="000000"/>
                          </a:solidFill>
                          <a:effectLst/>
                          <a:latin typeface="Calibri" panose="020F0502020204030204" pitchFamily="34" charset="0"/>
                        </a:rPr>
                      </a:br>
                      <a:r>
                        <a:rPr lang="en-US" sz="4400" b="0" i="0" u="none" strike="noStrike">
                          <a:solidFill>
                            <a:srgbClr val="000000"/>
                          </a:solidFill>
                          <a:effectLst/>
                          <a:latin typeface="Calibri" panose="020F0502020204030204" pitchFamily="34" charset="0"/>
                        </a:rPr>
                        <a:t>ii</a:t>
                      </a:r>
                      <a:r>
                        <a:rPr lang="en-US" sz="4400" b="0" i="0" u="none" strike="noStrike"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Which server is needed to run Page? </a:t>
                      </a:r>
                      <a:br>
                        <a:rPr lang="en-US" sz="4400" b="0" i="0" u="none" strike="noStrike" dirty="0">
                          <a:solidFill>
                            <a:srgbClr val="000000"/>
                          </a:solidFill>
                          <a:effectLst/>
                          <a:latin typeface="Calibri" panose="020F0502020204030204" pitchFamily="34" charset="0"/>
                        </a:rPr>
                      </a:br>
                      <a:r>
                        <a:rPr lang="en-US" sz="4400" b="0" i="0" u="none" strike="noStrike" dirty="0">
                          <a:solidFill>
                            <a:srgbClr val="000000"/>
                          </a:solidFill>
                          <a:effectLst/>
                          <a:latin typeface="Calibri" panose="020F0502020204030204" pitchFamily="34" charset="0"/>
                        </a:rPr>
                        <a:t>iii. How to view output of page?</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 xmlns:a16="http://schemas.microsoft.com/office/drawing/2014/main" val="1113350857"/>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8</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AJAX? Give </a:t>
                      </a:r>
                      <a:r>
                        <a:rPr lang="en-US" sz="4400" b="0" i="0" u="none" strike="noStrike" dirty="0" err="1">
                          <a:solidFill>
                            <a:srgbClr val="000000"/>
                          </a:solidFill>
                          <a:effectLst/>
                          <a:latin typeface="Calibri" panose="020F0502020204030204" pitchFamily="34" charset="0"/>
                        </a:rPr>
                        <a:t>ASP.Net</a:t>
                      </a:r>
                      <a:r>
                        <a:rPr lang="en-US" sz="4400" b="0" i="0" u="none" strike="noStrike" dirty="0">
                          <a:solidFill>
                            <a:srgbClr val="000000"/>
                          </a:solidFill>
                          <a:effectLst/>
                          <a:latin typeface="Calibri" panose="020F0502020204030204" pitchFamily="34" charset="0"/>
                        </a:rPr>
                        <a:t> code to use Update Panel control.</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7</a:t>
                      </a:r>
                    </a:p>
                  </a:txBody>
                  <a:tcPr marL="4763" marR="4763" marT="4763" marB="0" anchor="ctr"/>
                </a:tc>
                <a:extLst>
                  <a:ext uri="{0D108BD9-81ED-4DB2-BD59-A6C34878D82A}">
                    <a16:rowId xmlns="" xmlns:a16="http://schemas.microsoft.com/office/drawing/2014/main" val="122930037"/>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4" name="Rectangle 3"/>
          <p:cNvSpPr/>
          <p:nvPr/>
        </p:nvSpPr>
        <p:spPr>
          <a:xfrm>
            <a:off x="3510668" y="3076495"/>
            <a:ext cx="17950838" cy="923330"/>
          </a:xfrm>
          <a:prstGeom prst="rect">
            <a:avLst/>
          </a:prstGeom>
        </p:spPr>
        <p:txBody>
          <a:bodyPr wrap="square">
            <a:spAutoFit/>
          </a:bodyPr>
          <a:lstStyle/>
          <a:p>
            <a:pPr algn="l"/>
            <a:r>
              <a:rPr lang="en-US" sz="5400" b="0" dirty="0" smtClean="0">
                <a:latin typeface="Calibri" panose="020F0502020204030204" pitchFamily="34" charset="0"/>
                <a:cs typeface="Calibri" panose="020F0502020204030204" pitchFamily="34" charset="0"/>
              </a:rPr>
              <a:t>Used </a:t>
            </a:r>
            <a:r>
              <a:rPr lang="en-US" sz="5400" b="0" dirty="0">
                <a:latin typeface="Calibri" panose="020F0502020204030204" pitchFamily="34" charset="0"/>
                <a:cs typeface="Calibri" panose="020F0502020204030204" pitchFamily="34" charset="0"/>
              </a:rPr>
              <a:t>to display different advertisements randomly in a </a:t>
            </a:r>
            <a:r>
              <a:rPr lang="en-US" sz="5400" b="0" dirty="0" smtClean="0">
                <a:latin typeface="Calibri" panose="020F0502020204030204" pitchFamily="34" charset="0"/>
                <a:cs typeface="Calibri" panose="020F0502020204030204" pitchFamily="34" charset="0"/>
              </a:rPr>
              <a:t>page.</a:t>
            </a:r>
            <a:endParaRPr lang="en-US" sz="5400" dirty="0">
              <a:latin typeface="Calibri" panose="020F0502020204030204" pitchFamily="34" charset="0"/>
              <a:cs typeface="Calibri" panose="020F0502020204030204" pitchFamily="34" charset="0"/>
            </a:endParaRPr>
          </a:p>
        </p:txBody>
      </p:sp>
      <p:sp>
        <p:nvSpPr>
          <p:cNvPr id="5" name="Rectangle 4"/>
          <p:cNvSpPr/>
          <p:nvPr/>
        </p:nvSpPr>
        <p:spPr>
          <a:xfrm>
            <a:off x="3510668" y="4118468"/>
            <a:ext cx="20520212" cy="9325630"/>
          </a:xfrm>
          <a:prstGeom prst="rect">
            <a:avLst/>
          </a:prstGeom>
        </p:spPr>
        <p:txBody>
          <a:bodyPr wrap="square">
            <a:spAutoFit/>
          </a:bodyPr>
          <a:lstStyle/>
          <a:p>
            <a:pPr algn="l"/>
            <a:r>
              <a:rPr lang="en-US" sz="6000" dirty="0" smtClean="0">
                <a:latin typeface="Calibri" panose="020F0502020204030204" pitchFamily="34" charset="0"/>
                <a:cs typeface="Calibri" panose="020F0502020204030204" pitchFamily="34" charset="0"/>
              </a:rPr>
              <a:t>Elements of XML file</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ImageUrl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lvl="2" indent="0" algn="l"/>
            <a:r>
              <a:rPr lang="en-US" sz="3600" b="0" dirty="0" smtClean="0">
                <a:latin typeface="Calibri" panose="020F0502020204030204" pitchFamily="34" charset="0"/>
                <a:cs typeface="Calibri" panose="020F0502020204030204" pitchFamily="34" charset="0"/>
              </a:rPr>
              <a:t>The </a:t>
            </a:r>
            <a:r>
              <a:rPr lang="en-US" sz="3600" b="0" dirty="0">
                <a:latin typeface="Calibri" panose="020F0502020204030204" pitchFamily="34" charset="0"/>
                <a:cs typeface="Calibri" panose="020F0502020204030204" pitchFamily="34" charset="0"/>
              </a:rPr>
              <a:t>URL of the image that will be displayed through AdRotator control.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NavigateUrl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If </a:t>
            </a:r>
            <a:r>
              <a:rPr lang="en-US" sz="3600" b="0" dirty="0">
                <a:latin typeface="Calibri" panose="020F0502020204030204" pitchFamily="34" charset="0"/>
                <a:cs typeface="Calibri" panose="020F0502020204030204" pitchFamily="34" charset="0"/>
              </a:rPr>
              <a:t>the user clicks the banner or ad then the new page is opened according to given URL.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AlternateText</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for displaying text instead of the picture if picture is not displayed. It is also used as a tooltip.</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Impressions</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a number that sets how frequently an advertisement will appear.</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Keyword</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to filter ads or identifies a group of advertisement.</a:t>
            </a:r>
          </a:p>
        </p:txBody>
      </p:sp>
    </p:spTree>
    <p:extLst>
      <p:ext uri="{BB962C8B-B14F-4D97-AF65-F5344CB8AC3E}">
        <p14:creationId xmlns="" xmlns:p14="http://schemas.microsoft.com/office/powerpoint/2010/main" val="61731148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3809999" y="3059000"/>
            <a:ext cx="16145435" cy="9941183"/>
          </a:xfrm>
          <a:prstGeom prst="rect">
            <a:avLst/>
          </a:prstGeom>
        </p:spPr>
        <p:txBody>
          <a:bodyPr wrap="square">
            <a:spAutoFit/>
          </a:bodyPr>
          <a:lstStyle/>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∼\Images\patanjali.jpeg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~\Patanjali.aspx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1</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patanjali</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∼\Images\colgate.jpeg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~\Colgate.aspx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2</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colgate</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 xmlns:p14="http://schemas.microsoft.com/office/powerpoint/2010/main" val="329416681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graphicFrame>
        <p:nvGraphicFramePr>
          <p:cNvPr id="4" name="Table 3"/>
          <p:cNvGraphicFramePr>
            <a:graphicFrameLocks noGrp="1"/>
          </p:cNvGraphicFramePr>
          <p:nvPr>
            <p:extLst>
              <p:ext uri="{D42A27DB-BD31-4B8C-83A1-F6EECF244321}">
                <p14:modId xmlns="" xmlns:p14="http://schemas.microsoft.com/office/powerpoint/2010/main" val="1345004675"/>
              </p:ext>
            </p:extLst>
          </p:nvPr>
        </p:nvGraphicFramePr>
        <p:xfrm>
          <a:off x="3510668" y="2985246"/>
          <a:ext cx="20873332" cy="9233321"/>
        </p:xfrm>
        <a:graphic>
          <a:graphicData uri="http://schemas.openxmlformats.org/drawingml/2006/table">
            <a:tbl>
              <a:tblPr/>
              <a:tblGrid>
                <a:gridCol w="4960979">
                  <a:extLst>
                    <a:ext uri="{9D8B030D-6E8A-4147-A177-3AD203B41FA5}">
                      <a16:colId xmlns="" xmlns:a16="http://schemas.microsoft.com/office/drawing/2014/main" val="1281241611"/>
                    </a:ext>
                  </a:extLst>
                </a:gridCol>
                <a:gridCol w="15912353">
                  <a:extLst>
                    <a:ext uri="{9D8B030D-6E8A-4147-A177-3AD203B41FA5}">
                      <a16:colId xmlns="" xmlns:a16="http://schemas.microsoft.com/office/drawing/2014/main" val="3442231718"/>
                    </a:ext>
                  </a:extLst>
                </a:gridCol>
              </a:tblGrid>
              <a:tr h="807825">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697589514"/>
                  </a:ext>
                </a:extLst>
              </a:tr>
              <a:tr h="1059762">
                <a:tc>
                  <a:txBody>
                    <a:bodyPr/>
                    <a:lstStyle/>
                    <a:p>
                      <a:pPr algn="l" fontAlgn="t"/>
                      <a:r>
                        <a:rPr lang="en-US" sz="4000" dirty="0">
                          <a:effectLst/>
                          <a:latin typeface="Calibri" panose="020F0502020204030204" pitchFamily="34" charset="0"/>
                          <a:cs typeface="Calibri" panose="020F0502020204030204" pitchFamily="34" charset="0"/>
                        </a:rPr>
                        <a:t>AdvertisementFile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path to the advertisement 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513847913"/>
                  </a:ext>
                </a:extLst>
              </a:tr>
              <a:tr h="1497433">
                <a:tc>
                  <a:txBody>
                    <a:bodyPr/>
                    <a:lstStyle/>
                    <a:p>
                      <a:pPr algn="l" fontAlgn="t"/>
                      <a:r>
                        <a:rPr lang="en-US" sz="4000" dirty="0">
                          <a:effectLst/>
                          <a:latin typeface="Calibri" panose="020F0502020204030204" pitchFamily="34" charset="0"/>
                          <a:cs typeface="Calibri" panose="020F0502020204030204" pitchFamily="34" charset="0"/>
                        </a:rPr>
                        <a:t>AlternateTextFeild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alternate text is provided. The default value is </a:t>
                      </a:r>
                      <a:r>
                        <a:rPr lang="en-US" sz="4000" b="1" dirty="0">
                          <a:effectLst/>
                          <a:latin typeface="Calibri" panose="020F0502020204030204" pitchFamily="34" charset="0"/>
                          <a:cs typeface="Calibri" panose="020F0502020204030204" pitchFamily="34" charset="0"/>
                        </a:rPr>
                        <a:t>AlternateText</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313657604"/>
                  </a:ext>
                </a:extLst>
              </a:tr>
              <a:tr h="1032805">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DataSourceID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Id of the control from where it would retrieve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885052013"/>
                  </a:ext>
                </a:extLst>
              </a:tr>
              <a:tr h="1497433">
                <a:tc>
                  <a:txBody>
                    <a:bodyPr/>
                    <a:lstStyle/>
                    <a:p>
                      <a:pPr algn="l" fontAlgn="t"/>
                      <a:r>
                        <a:rPr lang="en-US" sz="4000" dirty="0">
                          <a:effectLst/>
                          <a:latin typeface="Calibri" panose="020F0502020204030204" pitchFamily="34" charset="0"/>
                          <a:cs typeface="Calibri" panose="020F0502020204030204" pitchFamily="34" charset="0"/>
                        </a:rPr>
                        <a:t>ImageUrlField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for the image is provided. The default value is </a:t>
                      </a:r>
                      <a:r>
                        <a:rPr lang="en-US" sz="4000" b="1" dirty="0">
                          <a:effectLst/>
                          <a:latin typeface="Calibri" panose="020F0502020204030204" pitchFamily="34" charset="0"/>
                          <a:cs typeface="Calibri" panose="020F0502020204030204" pitchFamily="34" charset="0"/>
                        </a:rPr>
                        <a:t>ImageUrl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878141069"/>
                  </a:ext>
                </a:extLst>
              </a:tr>
              <a:tr h="807825">
                <a:tc>
                  <a:txBody>
                    <a:bodyPr/>
                    <a:lstStyle/>
                    <a:p>
                      <a:pPr algn="l" fontAlgn="t"/>
                      <a:r>
                        <a:rPr lang="en-US" sz="4000" dirty="0">
                          <a:effectLst/>
                          <a:latin typeface="Calibri" panose="020F0502020204030204" pitchFamily="34" charset="0"/>
                          <a:cs typeface="Calibri" panose="020F0502020204030204" pitchFamily="34" charset="0"/>
                        </a:rPr>
                        <a:t>KeywordFilter</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For displaying the keyword based ads only.</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06257937"/>
                  </a:ext>
                </a:extLst>
              </a:tr>
              <a:tr h="1497433">
                <a:tc>
                  <a:txBody>
                    <a:bodyPr/>
                    <a:lstStyle/>
                    <a:p>
                      <a:pPr algn="l" fontAlgn="t"/>
                      <a:r>
                        <a:rPr lang="en-US" sz="4000" dirty="0">
                          <a:effectLst/>
                          <a:latin typeface="Calibri" panose="020F0502020204030204" pitchFamily="34" charset="0"/>
                          <a:cs typeface="Calibri" panose="020F0502020204030204" pitchFamily="34" charset="0"/>
                        </a:rPr>
                        <a:t>NavigateUrlField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to navigate to is provided. The default value is </a:t>
                      </a:r>
                      <a:r>
                        <a:rPr lang="en-US" sz="4000" b="1" dirty="0">
                          <a:effectLst/>
                          <a:latin typeface="Calibri" panose="020F0502020204030204" pitchFamily="34" charset="0"/>
                          <a:cs typeface="Calibri" panose="020F0502020204030204" pitchFamily="34" charset="0"/>
                        </a:rPr>
                        <a:t>NavigateUrl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890677245"/>
                  </a:ext>
                </a:extLst>
              </a:tr>
              <a:tr h="1032805">
                <a:tc>
                  <a:txBody>
                    <a:bodyPr/>
                    <a:lstStyle/>
                    <a:p>
                      <a:pPr algn="l" fontAlgn="t"/>
                      <a:r>
                        <a:rPr lang="en-US" sz="4000" dirty="0">
                          <a:effectLst/>
                          <a:latin typeface="Calibri" panose="020F0502020204030204" pitchFamily="34" charset="0"/>
                          <a:cs typeface="Calibri" panose="020F0502020204030204" pitchFamily="34" charset="0"/>
                        </a:rPr>
                        <a:t>Target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browser window or frame that displays the content of the page linked.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746492405"/>
                  </a:ext>
                </a:extLst>
              </a:tr>
            </a:tbl>
          </a:graphicData>
        </a:graphic>
      </p:graphicFrame>
    </p:spTree>
    <p:extLst>
      <p:ext uri="{BB962C8B-B14F-4D97-AF65-F5344CB8AC3E}">
        <p14:creationId xmlns="" xmlns:p14="http://schemas.microsoft.com/office/powerpoint/2010/main" val="354017396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4141694" y="4118468"/>
            <a:ext cx="15921318" cy="3785652"/>
          </a:xfrm>
          <a:prstGeom prst="rect">
            <a:avLst/>
          </a:prstGeom>
        </p:spPr>
        <p:txBody>
          <a:bodyPr wrap="square">
            <a:spAutoFit/>
          </a:bodyPr>
          <a:lstStyle/>
          <a:p>
            <a:pPr marL="2689225" indent="-2689225"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AdRotator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="AdRotator1"</a:t>
            </a:r>
            <a:r>
              <a:rPr lang="en-US" sz="4800" dirty="0">
                <a:latin typeface="Consolas" panose="020B0609020204030204" pitchFamily="49" charset="0"/>
              </a:rPr>
              <a:t> </a:t>
            </a:r>
            <a:r>
              <a:rPr lang="en-US" sz="4800" dirty="0" err="1">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a:latin typeface="Consolas" panose="020B0609020204030204" pitchFamily="49" charset="0"/>
              </a:rPr>
              <a:t>  </a:t>
            </a:r>
            <a:r>
              <a:rPr lang="en-US" sz="4800" dirty="0" smtClean="0">
                <a:solidFill>
                  <a:srgbClr val="FF0000"/>
                </a:solidFill>
                <a:latin typeface="Consolas" panose="020B0609020204030204" pitchFamily="49" charset="0"/>
              </a:rPr>
              <a:t>AdvertisementFile</a:t>
            </a:r>
            <a:r>
              <a:rPr lang="en-US" sz="4800" dirty="0" smtClean="0">
                <a:solidFill>
                  <a:srgbClr val="0000FF"/>
                </a:solidFill>
                <a:latin typeface="Consolas" panose="020B0609020204030204" pitchFamily="49" charset="0"/>
              </a:rPr>
              <a:t>="~/AdRotator.xml“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target</a:t>
            </a:r>
            <a:r>
              <a:rPr lang="en-US" sz="4800" dirty="0" smtClean="0">
                <a:solidFill>
                  <a:srgbClr val="0000FF"/>
                </a:solidFill>
                <a:latin typeface="Consolas" panose="020B0609020204030204" pitchFamily="49" charset="0"/>
              </a:rPr>
              <a:t>="_blank"</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NavigateUrlField</a:t>
            </a:r>
            <a:r>
              <a:rPr lang="en-US" sz="4800" dirty="0" smtClean="0">
                <a:solidFill>
                  <a:srgbClr val="0000FF"/>
                </a:solidFill>
                <a:latin typeface="Consolas" panose="020B0609020204030204" pitchFamily="49" charset="0"/>
              </a:rPr>
              <a:t>="NavigateUrl"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KeywordFilter</a:t>
            </a:r>
            <a:r>
              <a:rPr lang="en-US" sz="4800" dirty="0" smtClean="0">
                <a:solidFill>
                  <a:srgbClr val="0000FF"/>
                </a:solidFill>
                <a:latin typeface="Consolas" panose="020B0609020204030204" pitchFamily="49" charset="0"/>
              </a:rPr>
              <a:t>="</a:t>
            </a:r>
            <a:r>
              <a:rPr lang="en-US" sz="4800" dirty="0" err="1" smtClean="0">
                <a:solidFill>
                  <a:srgbClr val="0000FF"/>
                </a:solidFill>
                <a:latin typeface="Consolas" panose="020B0609020204030204" pitchFamily="49" charset="0"/>
              </a:rPr>
              <a:t>colgate</a:t>
            </a:r>
            <a:r>
              <a:rPr lang="en-US" sz="4800" dirty="0" smtClean="0">
                <a:solidFill>
                  <a:srgbClr val="0000FF"/>
                </a:solidFill>
                <a:latin typeface="Consolas" panose="020B0609020204030204" pitchFamily="49" charset="0"/>
              </a:rPr>
              <a:t>"</a:t>
            </a:r>
            <a:r>
              <a:rPr lang="en-US" sz="4800" dirty="0" smtClean="0">
                <a:latin typeface="Consolas" panose="020B0609020204030204" pitchFamily="49" charset="0"/>
              </a:rPr>
              <a:t> </a:t>
            </a:r>
            <a:r>
              <a:rPr lang="en-US" sz="4800" dirty="0" smtClean="0">
                <a:solidFill>
                  <a:srgbClr val="0000FF"/>
                </a:solidFill>
                <a:latin typeface="Consolas" panose="020B0609020204030204" pitchFamily="49" charset="0"/>
              </a:rPr>
              <a:t>/&gt;</a:t>
            </a:r>
            <a:endParaRPr lang="en-US" sz="4800" dirty="0"/>
          </a:p>
        </p:txBody>
      </p:sp>
    </p:spTree>
    <p:extLst>
      <p:ext uri="{BB962C8B-B14F-4D97-AF65-F5344CB8AC3E}">
        <p14:creationId xmlns="" xmlns:p14="http://schemas.microsoft.com/office/powerpoint/2010/main" val="384630721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3510668" y="3150280"/>
            <a:ext cx="20873332" cy="5517793"/>
          </a:xfrm>
          <a:prstGeom prst="rect">
            <a:avLst/>
          </a:prstGeom>
        </p:spPr>
        <p:txBody>
          <a:bodyPr wrap="square">
            <a:spAutoFit/>
          </a:bodyPr>
          <a:lstStyle/>
          <a:p>
            <a:pPr algn="l">
              <a:lnSpc>
                <a:spcPct val="150000"/>
              </a:lnSpc>
            </a:pPr>
            <a:r>
              <a:rPr lang="en-US" sz="4800" b="0" dirty="0">
                <a:latin typeface="Calibri" panose="020F0502020204030204" pitchFamily="34" charset="0"/>
                <a:cs typeface="Calibri" panose="020F0502020204030204" pitchFamily="34" charset="0"/>
              </a:rPr>
              <a:t>Displaying one month at a time</a:t>
            </a:r>
          </a:p>
          <a:p>
            <a:pPr algn="l">
              <a:lnSpc>
                <a:spcPct val="150000"/>
              </a:lnSpc>
            </a:pPr>
            <a:r>
              <a:rPr lang="en-US" sz="4800" b="0" dirty="0">
                <a:latin typeface="Calibri" panose="020F0502020204030204" pitchFamily="34" charset="0"/>
                <a:cs typeface="Calibri" panose="020F0502020204030204" pitchFamily="34" charset="0"/>
              </a:rPr>
              <a:t>Selecting a day, a week or a month</a:t>
            </a:r>
          </a:p>
          <a:p>
            <a:pPr algn="l">
              <a:lnSpc>
                <a:spcPct val="150000"/>
              </a:lnSpc>
            </a:pPr>
            <a:r>
              <a:rPr lang="en-US" sz="4800" b="0" dirty="0">
                <a:latin typeface="Calibri" panose="020F0502020204030204" pitchFamily="34" charset="0"/>
                <a:cs typeface="Calibri" panose="020F0502020204030204" pitchFamily="34" charset="0"/>
              </a:rPr>
              <a:t>Selecting a range of days</a:t>
            </a:r>
          </a:p>
          <a:p>
            <a:pPr algn="l">
              <a:lnSpc>
                <a:spcPct val="150000"/>
              </a:lnSpc>
            </a:pPr>
            <a:r>
              <a:rPr lang="en-US" sz="4800" b="0" dirty="0">
                <a:latin typeface="Calibri" panose="020F0502020204030204" pitchFamily="34" charset="0"/>
                <a:cs typeface="Calibri" panose="020F0502020204030204" pitchFamily="34" charset="0"/>
              </a:rPr>
              <a:t>Moving from month to month</a:t>
            </a:r>
          </a:p>
          <a:p>
            <a:pPr algn="l">
              <a:lnSpc>
                <a:spcPct val="150000"/>
              </a:lnSpc>
            </a:pPr>
            <a:r>
              <a:rPr lang="en-US" sz="4800" b="0" dirty="0">
                <a:latin typeface="Calibri" panose="020F0502020204030204" pitchFamily="34" charset="0"/>
                <a:cs typeface="Calibri" panose="020F0502020204030204" pitchFamily="34" charset="0"/>
              </a:rPr>
              <a:t>Controlling the display of the days programmatically</a:t>
            </a:r>
          </a:p>
        </p:txBody>
      </p:sp>
      <p:sp>
        <p:nvSpPr>
          <p:cNvPr id="4" name="Rectangle 3"/>
          <p:cNvSpPr/>
          <p:nvPr/>
        </p:nvSpPr>
        <p:spPr>
          <a:xfrm>
            <a:off x="3510667" y="9597532"/>
            <a:ext cx="16444768" cy="1569660"/>
          </a:xfrm>
          <a:prstGeom prst="rect">
            <a:avLst/>
          </a:prstGeom>
        </p:spPr>
        <p:txBody>
          <a:bodyPr wrap="square">
            <a:spAutoFit/>
          </a:bodyPr>
          <a:lstStyle/>
          <a:p>
            <a:pPr marL="2635250" indent="-2635250"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t>
            </a:r>
            <a:r>
              <a:rPr lang="en-US" sz="4800" dirty="0" smtClean="0">
                <a:solidFill>
                  <a:srgbClr val="0000FF"/>
                </a:solidFill>
                <a:latin typeface="Consolas" panose="020B0609020204030204" pitchFamily="49" charset="0"/>
              </a:rPr>
              <a:t>Calendar1“ </a:t>
            </a:r>
            <a:r>
              <a:rPr lang="en-US" sz="4800" dirty="0" err="1" smtClean="0">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smtClean="0">
                <a:solidFill>
                  <a:srgbClr val="0000FF"/>
                </a:solidFill>
                <a:latin typeface="Consolas" panose="020B0609020204030204" pitchFamily="49" charset="0"/>
              </a:rPr>
              <a:t>"&gt;</a:t>
            </a:r>
          </a:p>
          <a:p>
            <a:pPr algn="l"/>
            <a:r>
              <a:rPr lang="en-US" sz="4800" dirty="0" smtClean="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solidFill>
                  <a:srgbClr val="0000FF"/>
                </a:solidFill>
                <a:latin typeface="Consolas" panose="020B0609020204030204" pitchFamily="49" charset="0"/>
              </a:rPr>
              <a:t>&gt;</a:t>
            </a:r>
            <a:endParaRPr lang="en-US" sz="4800" dirty="0"/>
          </a:p>
        </p:txBody>
      </p:sp>
    </p:spTree>
    <p:extLst>
      <p:ext uri="{BB962C8B-B14F-4D97-AF65-F5344CB8AC3E}">
        <p14:creationId xmlns="" xmlns:p14="http://schemas.microsoft.com/office/powerpoint/2010/main" val="387578101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 xmlns:p14="http://schemas.microsoft.com/office/powerpoint/2010/main" val="2487030905"/>
              </p:ext>
            </p:extLst>
          </p:nvPr>
        </p:nvGraphicFramePr>
        <p:xfrm>
          <a:off x="3510668" y="4025106"/>
          <a:ext cx="20873332" cy="8382000"/>
        </p:xfrm>
        <a:graphic>
          <a:graphicData uri="http://schemas.openxmlformats.org/drawingml/2006/table">
            <a:tbl>
              <a:tblPr/>
              <a:tblGrid>
                <a:gridCol w="4907191">
                  <a:extLst>
                    <a:ext uri="{9D8B030D-6E8A-4147-A177-3AD203B41FA5}">
                      <a16:colId xmlns="" xmlns:a16="http://schemas.microsoft.com/office/drawing/2014/main" val="2391825828"/>
                    </a:ext>
                  </a:extLst>
                </a:gridCol>
                <a:gridCol w="15966141">
                  <a:extLst>
                    <a:ext uri="{9D8B030D-6E8A-4147-A177-3AD203B41FA5}">
                      <a16:colId xmlns="" xmlns:a16="http://schemas.microsoft.com/office/drawing/2014/main" val="3486418986"/>
                    </a:ext>
                  </a:extLst>
                </a:gridCol>
              </a:tblGrid>
              <a:tr h="727142">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189479788"/>
                  </a:ext>
                </a:extLst>
              </a:tr>
              <a:tr h="727142">
                <a:tc>
                  <a:txBody>
                    <a:bodyPr/>
                    <a:lstStyle/>
                    <a:p>
                      <a:pPr algn="l" fontAlgn="t"/>
                      <a:r>
                        <a:rPr lang="en-US" sz="4000">
                          <a:effectLst/>
                          <a:latin typeface="Calibri" panose="020F0502020204030204" pitchFamily="34" charset="0"/>
                          <a:cs typeface="Calibri" panose="020F0502020204030204" pitchFamily="34" charset="0"/>
                        </a:rPr>
                        <a:t>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caption for the calendar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253986189"/>
                  </a:ext>
                </a:extLst>
              </a:tr>
              <a:tr h="727142">
                <a:tc>
                  <a:txBody>
                    <a:bodyPr/>
                    <a:lstStyle/>
                    <a:p>
                      <a:pPr algn="l" fontAlgn="t"/>
                      <a:r>
                        <a:rPr lang="en-US" sz="4000" dirty="0" err="1">
                          <a:effectLst/>
                          <a:latin typeface="Calibri" panose="020F0502020204030204" pitchFamily="34" charset="0"/>
                          <a:cs typeface="Calibri" panose="020F0502020204030204" pitchFamily="34" charset="0"/>
                        </a:rPr>
                        <a:t>CaptionAlign</a:t>
                      </a:r>
                      <a:endParaRPr lang="en-US" sz="40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alignment for the 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303151392"/>
                  </a:ext>
                </a:extLst>
              </a:tr>
              <a:tr h="727142">
                <a:tc>
                  <a:txBody>
                    <a:bodyPr/>
                    <a:lstStyle/>
                    <a:p>
                      <a:pPr algn="l" fontAlgn="t"/>
                      <a:r>
                        <a:rPr lang="en-US" sz="4000">
                          <a:effectLst/>
                          <a:latin typeface="Calibri" panose="020F0502020204030204" pitchFamily="34" charset="0"/>
                          <a:cs typeface="Calibri" panose="020F0502020204030204" pitchFamily="34" charset="0"/>
                        </a:rPr>
                        <a:t>CellPadding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number of spaces between the data and the cell border.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02977829"/>
                  </a:ext>
                </a:extLst>
              </a:tr>
              <a:tr h="727142">
                <a:tc>
                  <a:txBody>
                    <a:bodyPr/>
                    <a:lstStyle/>
                    <a:p>
                      <a:pPr algn="l" fontAlgn="t"/>
                      <a:r>
                        <a:rPr lang="en-US" sz="4000">
                          <a:effectLst/>
                          <a:latin typeface="Calibri" panose="020F0502020204030204" pitchFamily="34" charset="0"/>
                          <a:cs typeface="Calibri" panose="020F0502020204030204" pitchFamily="34" charset="0"/>
                        </a:rPr>
                        <a:t>CellSpacing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space between cells.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704311267"/>
                  </a:ext>
                </a:extLst>
              </a:tr>
              <a:tr h="727142">
                <a:tc>
                  <a:txBody>
                    <a:bodyPr/>
                    <a:lstStyle/>
                    <a:p>
                      <a:pPr algn="l" fontAlgn="t"/>
                      <a:r>
                        <a:rPr lang="en-US" sz="4000">
                          <a:effectLst/>
                          <a:latin typeface="Calibri" panose="020F0502020204030204" pitchFamily="34" charset="0"/>
                          <a:cs typeface="Calibri" panose="020F0502020204030204" pitchFamily="34" charset="0"/>
                        </a:rPr>
                        <a:t>DayHeaderStyle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the style properties for the section that displays the day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610917"/>
                  </a:ext>
                </a:extLst>
              </a:tr>
              <a:tr h="727142">
                <a:tc>
                  <a:txBody>
                    <a:bodyPr/>
                    <a:lstStyle/>
                    <a:p>
                      <a:pPr algn="l" fontAlgn="t"/>
                      <a:r>
                        <a:rPr lang="en-US" sz="4000">
                          <a:effectLst/>
                          <a:latin typeface="Calibri" panose="020F0502020204030204" pitchFamily="34" charset="0"/>
                          <a:cs typeface="Calibri" panose="020F0502020204030204" pitchFamily="34" charset="0"/>
                        </a:rPr>
                        <a:t>DayNameFormat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format of days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063998604"/>
                  </a:ext>
                </a:extLst>
              </a:tr>
              <a:tr h="727142">
                <a:tc>
                  <a:txBody>
                    <a:bodyPr/>
                    <a:lstStyle/>
                    <a:p>
                      <a:pPr algn="l" fontAlgn="t"/>
                      <a:r>
                        <a:rPr lang="en-US" sz="4000">
                          <a:effectLst/>
                          <a:latin typeface="Calibri" panose="020F0502020204030204" pitchFamily="34" charset="0"/>
                          <a:cs typeface="Calibri" panose="020F0502020204030204" pitchFamily="34" charset="0"/>
                        </a:rPr>
                        <a:t>DayStyle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the style properties for the days in the displayed month.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213109226"/>
                  </a:ext>
                </a:extLst>
              </a:tr>
              <a:tr h="727142">
                <a:tc>
                  <a:txBody>
                    <a:bodyPr/>
                    <a:lstStyle/>
                    <a:p>
                      <a:pPr algn="l" fontAlgn="t"/>
                      <a:r>
                        <a:rPr lang="en-US" sz="4000">
                          <a:effectLst/>
                          <a:latin typeface="Calibri" panose="020F0502020204030204" pitchFamily="34" charset="0"/>
                          <a:cs typeface="Calibri" panose="020F0502020204030204" pitchFamily="34" charset="0"/>
                        </a:rPr>
                        <a:t>FirstDayOfWeek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day of week to display in the first 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354847222"/>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NextMonthText</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text for next month navigation control. </a:t>
                      </a:r>
                      <a:r>
                        <a:rPr lang="en-US" sz="4000" b="0" i="0" u="none" strike="noStrike" cap="none" spc="0" baseline="0" dirty="0" smtClean="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Default </a:t>
                      </a:r>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value is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812528176"/>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SelectedDate</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selected 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938256509"/>
                  </a:ext>
                </a:extLst>
              </a:tr>
            </a:tbl>
          </a:graphicData>
        </a:graphic>
      </p:graphicFrame>
    </p:spTree>
    <p:extLst>
      <p:ext uri="{BB962C8B-B14F-4D97-AF65-F5344CB8AC3E}">
        <p14:creationId xmlns="" xmlns:p14="http://schemas.microsoft.com/office/powerpoint/2010/main" val="147549640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4571999" y="3610958"/>
            <a:ext cx="18503153" cy="9325630"/>
          </a:xfrm>
          <a:prstGeom prst="rect">
            <a:avLst/>
          </a:prstGeom>
        </p:spPr>
        <p:txBody>
          <a:bodyPr wrap="square">
            <a:spAutoFit/>
          </a:bodyPr>
          <a:lstStyle/>
          <a:p>
            <a:pPr marL="2527300" indent="-2527300"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latin typeface="Consolas" panose="020B0609020204030204" pitchFamily="49" charset="0"/>
              </a:rPr>
              <a:t> </a:t>
            </a:r>
            <a:r>
              <a:rPr lang="en-US" sz="4000" b="0" dirty="0">
                <a:solidFill>
                  <a:srgbClr val="FF0000"/>
                </a:solidFill>
                <a:latin typeface="Consolas" panose="020B0609020204030204" pitchFamily="49" charset="0"/>
              </a:rPr>
              <a:t>ID</a:t>
            </a:r>
            <a:r>
              <a:rPr lang="en-US" sz="4000" b="0" dirty="0">
                <a:solidFill>
                  <a:srgbClr val="0000FF"/>
                </a:solidFill>
                <a:latin typeface="Consolas" panose="020B0609020204030204" pitchFamily="49" charset="0"/>
              </a:rPr>
              <a:t>="Calendar1"</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runat</a:t>
            </a:r>
            <a:r>
              <a:rPr lang="en-US" sz="4000" b="0" dirty="0">
                <a:solidFill>
                  <a:srgbClr val="0000FF"/>
                </a:solidFill>
                <a:latin typeface="Consolas" panose="020B0609020204030204" pitchFamily="49" charset="0"/>
              </a:rPr>
              <a:t>="server"</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Caption</a:t>
            </a:r>
            <a:r>
              <a:rPr lang="en-US" sz="4000" b="0" dirty="0">
                <a:solidFill>
                  <a:srgbClr val="0000FF"/>
                </a:solidFill>
                <a:latin typeface="Consolas" panose="020B0609020204030204" pitchFamily="49" charset="0"/>
              </a:rPr>
              <a:t>="Select Date"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CaptionAlign</a:t>
            </a:r>
            <a:r>
              <a:rPr lang="en-US" sz="4000" b="0" dirty="0">
                <a:solidFill>
                  <a:srgbClr val="0000FF"/>
                </a:solidFill>
                <a:latin typeface="Consolas" panose="020B0609020204030204" pitchFamily="49" charset="0"/>
              </a:rPr>
              <a:t>="Left"</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CellPadding</a:t>
            </a:r>
            <a:r>
              <a:rPr lang="en-US" sz="4000" b="0" dirty="0">
                <a:solidFill>
                  <a:srgbClr val="0000FF"/>
                </a:solidFill>
                <a:latin typeface="Consolas" panose="020B0609020204030204" pitchFamily="49" charset="0"/>
              </a:rPr>
              <a:t>="5"</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DayNameFormat</a:t>
            </a:r>
            <a:r>
              <a:rPr lang="en-US" sz="4000" b="0" dirty="0">
                <a:solidFill>
                  <a:srgbClr val="0000FF"/>
                </a:solidFill>
                <a:latin typeface="Consolas" panose="020B0609020204030204" pitchFamily="49" charset="0"/>
              </a:rPr>
              <a:t>="</a:t>
            </a:r>
            <a:r>
              <a:rPr lang="en-US" sz="4000" b="0" dirty="0" err="1">
                <a:solidFill>
                  <a:srgbClr val="0000FF"/>
                </a:solidFill>
                <a:latin typeface="Consolas" panose="020B0609020204030204" pitchFamily="49" charset="0"/>
              </a:rPr>
              <a:t>FirstLetter</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FirstDayOfWeek</a:t>
            </a:r>
            <a:r>
              <a:rPr lang="en-US" sz="4000" b="0" dirty="0">
                <a:solidFill>
                  <a:srgbClr val="0000FF"/>
                </a:solidFill>
                <a:latin typeface="Consolas" panose="020B0609020204030204" pitchFamily="49" charset="0"/>
              </a:rPr>
              <a:t>="Thursday"</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NextMonthText</a:t>
            </a:r>
            <a:r>
              <a:rPr lang="en-US" sz="4000" b="0" dirty="0" smtClean="0">
                <a:solidFill>
                  <a:srgbClr val="0000FF"/>
                </a:solidFill>
                <a:latin typeface="Consolas" panose="020B0609020204030204" pitchFamily="49" charset="0"/>
              </a:rPr>
              <a:t>="&amp;</a:t>
            </a:r>
            <a:r>
              <a:rPr lang="en-US" sz="4000" b="0" dirty="0" err="1" smtClean="0">
                <a:solidFill>
                  <a:srgbClr val="0000FF"/>
                </a:solidFill>
                <a:latin typeface="Consolas" panose="020B0609020204030204" pitchFamily="49" charset="0"/>
              </a:rPr>
              <a:t>amp;gt</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OnSelectionChanged</a:t>
            </a:r>
            <a:r>
              <a:rPr lang="en-US" sz="4000" b="0" dirty="0">
                <a:solidFill>
                  <a:srgbClr val="0000FF"/>
                </a:solidFill>
                <a:latin typeface="Consolas" panose="020B0609020204030204" pitchFamily="49" charset="0"/>
              </a:rPr>
              <a:t>="Calendar1_SelectionChanged"</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SelectedDate</a:t>
            </a:r>
            <a:r>
              <a:rPr lang="en-US" sz="4000" b="0" dirty="0">
                <a:solidFill>
                  <a:srgbClr val="0000FF"/>
                </a:solidFill>
                <a:latin typeface="Consolas" panose="020B0609020204030204" pitchFamily="49" charset="0"/>
              </a:rPr>
              <a:t>="02/27/2019 09:16:16"&gt;</a:t>
            </a:r>
            <a:endParaRPr lang="en-US" sz="4000" b="0" dirty="0">
              <a:latin typeface="Consolas" panose="020B0609020204030204" pitchFamily="49" charset="0"/>
            </a:endParaRPr>
          </a:p>
          <a:p>
            <a:pPr marL="2581275" indent="-2581275"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DayHeaderStyle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="#3366FF"</a:t>
            </a:r>
            <a:r>
              <a:rPr lang="en-US" sz="4000" b="0" dirty="0">
                <a:latin typeface="Consolas" panose="020B0609020204030204" pitchFamily="49" charset="0"/>
              </a:rPr>
              <a:t> </a:t>
            </a:r>
            <a:r>
              <a:rPr lang="en-US" sz="4000" b="0" dirty="0" smtClean="0">
                <a:latin typeface="Consolas" panose="020B0609020204030204" pitchFamily="49" charset="0"/>
              </a:rPr>
              <a:t>					   </a:t>
            </a:r>
            <a:r>
              <a:rPr lang="en-US" sz="4000" b="0" dirty="0" err="1" smtClean="0">
                <a:solidFill>
                  <a:srgbClr val="FF0000"/>
                </a:solidFill>
                <a:latin typeface="Consolas" panose="020B0609020204030204" pitchFamily="49" charset="0"/>
              </a:rPr>
              <a:t>BorderColor</a:t>
            </a:r>
            <a:r>
              <a:rPr lang="en-US" sz="4000" b="0" dirty="0">
                <a:solidFill>
                  <a:srgbClr val="0000FF"/>
                </a:solidFill>
                <a:latin typeface="Consolas" panose="020B0609020204030204" pitchFamily="49" charset="0"/>
              </a:rPr>
              <a:t>="#3333CC"</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BorderStyle</a:t>
            </a:r>
            <a:r>
              <a:rPr lang="en-US" sz="4000" b="0" dirty="0">
                <a:solidFill>
                  <a:srgbClr val="0000FF"/>
                </a:solidFill>
                <a:latin typeface="Consolas" panose="020B0609020204030204" pitchFamily="49" charset="0"/>
              </a:rPr>
              <a:t>="Ridge"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="White"</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="#66FFFF"</a:t>
            </a:r>
            <a:r>
              <a:rPr lang="en-US" sz="4000" b="0" dirty="0">
                <a:latin typeface="Consolas" panose="020B0609020204030204" pitchFamily="49" charset="0"/>
              </a:rPr>
              <a:t> </a:t>
            </a:r>
            <a:endParaRPr lang="en-US" sz="4000" b="0" dirty="0" smtClean="0">
              <a:latin typeface="Consolas" panose="020B0609020204030204" pitchFamily="49" charset="0"/>
            </a:endParaRPr>
          </a:p>
          <a:p>
            <a:pPr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="#660066"</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 xmlns:p14="http://schemas.microsoft.com/office/powerpoint/2010/main" val="374609349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 xmlns:p14="http://schemas.microsoft.com/office/powerpoint/2010/main" val="3655406814"/>
              </p:ext>
            </p:extLst>
          </p:nvPr>
        </p:nvGraphicFramePr>
        <p:xfrm>
          <a:off x="3510668" y="4025106"/>
          <a:ext cx="20873332" cy="2468880"/>
        </p:xfrm>
        <a:graphic>
          <a:graphicData uri="http://schemas.openxmlformats.org/drawingml/2006/table">
            <a:tbl>
              <a:tblPr/>
              <a:tblGrid>
                <a:gridCol w="4907191">
                  <a:extLst>
                    <a:ext uri="{9D8B030D-6E8A-4147-A177-3AD203B41FA5}">
                      <a16:colId xmlns="" xmlns:a16="http://schemas.microsoft.com/office/drawing/2014/main" val="2391825828"/>
                    </a:ext>
                  </a:extLst>
                </a:gridCol>
                <a:gridCol w="15966141">
                  <a:extLst>
                    <a:ext uri="{9D8B030D-6E8A-4147-A177-3AD203B41FA5}">
                      <a16:colId xmlns="" xmlns:a16="http://schemas.microsoft.com/office/drawing/2014/main" val="3486418986"/>
                    </a:ext>
                  </a:extLst>
                </a:gridCol>
              </a:tblGrid>
              <a:tr h="727142">
                <a:tc>
                  <a:txBody>
                    <a:bodyPr/>
                    <a:lstStyle/>
                    <a:p>
                      <a:pPr algn="l" fontAlgn="t"/>
                      <a:r>
                        <a:rPr lang="en-US" sz="4400" b="1" dirty="0">
                          <a:effectLst/>
                          <a:latin typeface="Calibri" panose="020F0502020204030204" pitchFamily="34" charset="0"/>
                          <a:cs typeface="Calibri" panose="020F0502020204030204" pitchFamily="34" charset="0"/>
                        </a:rPr>
                        <a:t>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4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189479788"/>
                  </a:ext>
                </a:extLst>
              </a:tr>
              <a:tr h="727142">
                <a:tc>
                  <a:txBody>
                    <a:bodyPr/>
                    <a:lstStyle/>
                    <a:p>
                      <a:pPr algn="l" fontAlgn="t"/>
                      <a:r>
                        <a:rPr lang="en-US" sz="4400" dirty="0" err="1">
                          <a:effectLst/>
                          <a:latin typeface="Calibri" panose="020F0502020204030204" pitchFamily="34" charset="0"/>
                          <a:cs typeface="Calibri" panose="020F0502020204030204" pitchFamily="34" charset="0"/>
                        </a:rPr>
                        <a:t>SelectionChanged</a:t>
                      </a:r>
                      <a:endParaRPr lang="en-US" sz="44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a day, a week or an entire month is selected.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253986189"/>
                  </a:ext>
                </a:extLst>
              </a:tr>
              <a:tr h="727142">
                <a:tc>
                  <a:txBody>
                    <a:bodyPr/>
                    <a:lstStyle/>
                    <a:p>
                      <a:pPr algn="l" fontAlgn="t"/>
                      <a:r>
                        <a:rPr lang="en-US" sz="4400">
                          <a:effectLst/>
                          <a:latin typeface="Calibri" panose="020F0502020204030204" pitchFamily="34" charset="0"/>
                          <a:cs typeface="Calibri" panose="020F0502020204030204" pitchFamily="34" charset="0"/>
                        </a:rPr>
                        <a:t>DayRender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each data cell of the calendar control is rendered.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303151392"/>
                  </a:ext>
                </a:extLst>
              </a:tr>
            </a:tbl>
          </a:graphicData>
        </a:graphic>
      </p:graphicFrame>
    </p:spTree>
    <p:extLst>
      <p:ext uri="{BB962C8B-B14F-4D97-AF65-F5344CB8AC3E}">
        <p14:creationId xmlns="" xmlns:p14="http://schemas.microsoft.com/office/powerpoint/2010/main" val="28238286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6717324" y="3378282"/>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3" name="Rectangle 12"/>
          <p:cNvSpPr/>
          <p:nvPr/>
        </p:nvSpPr>
        <p:spPr>
          <a:xfrm>
            <a:off x="16646769" y="33772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GridView</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7" name="TextBox 6"/>
          <p:cNvSpPr txBox="1"/>
          <p:nvPr/>
        </p:nvSpPr>
        <p:spPr>
          <a:xfrm>
            <a:off x="4964723" y="5261829"/>
            <a:ext cx="7561385"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1.1</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only for data selection</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16" name="TextBox 15"/>
          <p:cNvSpPr txBox="1"/>
          <p:nvPr/>
        </p:nvSpPr>
        <p:spPr>
          <a:xfrm>
            <a:off x="14894168" y="5261829"/>
            <a:ext cx="7561385"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2.0</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for data selection, paging, sorting, deleting and updating</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31110673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 xmlns:p14="http://schemas.microsoft.com/office/powerpoint/2010/main" val="3070862805"/>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 xmlns:a16="http://schemas.microsoft.com/office/drawing/2014/main" val="1068866574"/>
                    </a:ext>
                  </a:extLst>
                </a:gridCol>
              </a:tblGrid>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EntityDataSource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1915185881"/>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LinqDataSource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210738240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ObjectDataSource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2044940339"/>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SiteMapDataSource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190403167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XmlDataSource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1853188129"/>
                  </a:ext>
                </a:extLst>
              </a:tr>
            </a:tbl>
          </a:graphicData>
        </a:graphic>
      </p:graphicFrame>
    </p:spTree>
    <p:extLst>
      <p:ext uri="{BB962C8B-B14F-4D97-AF65-F5344CB8AC3E}">
        <p14:creationId xmlns="" xmlns:p14="http://schemas.microsoft.com/office/powerpoint/2010/main" val="213647616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332072" y="6047202"/>
            <a:ext cx="3563475"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HTML</a:t>
            </a:r>
            <a:endParaRPr lang="en-US" sz="9600" dirty="0">
              <a:solidFill>
                <a:schemeClr val="tx2"/>
              </a:solidFill>
            </a:endParaRPr>
          </a:p>
        </p:txBody>
      </p:sp>
      <p:sp>
        <p:nvSpPr>
          <p:cNvPr id="2" name="Rectangle 1"/>
          <p:cNvSpPr/>
          <p:nvPr/>
        </p:nvSpPr>
        <p:spPr>
          <a:xfrm>
            <a:off x="3510681" y="1042306"/>
            <a:ext cx="2749471" cy="1200329"/>
          </a:xfrm>
          <a:prstGeom prst="rect">
            <a:avLst/>
          </a:prstGeom>
        </p:spPr>
        <p:txBody>
          <a:bodyPr wrap="none">
            <a:spAutoFit/>
          </a:bodyPr>
          <a:lstStyle/>
          <a:p>
            <a:pPr algn="l"/>
            <a:r>
              <a:rPr lang="en-US" sz="7200" dirty="0" smtClean="0">
                <a:latin typeface="+mn-lt"/>
                <a:cs typeface="Courier New" panose="02070309020205020404" pitchFamily="49" charset="0"/>
              </a:rPr>
              <a:t>HTML</a:t>
            </a:r>
            <a:endParaRPr lang="en-US" sz="7200" dirty="0">
              <a:latin typeface="+mn-lt"/>
              <a:cs typeface="Courier New" panose="02070309020205020404" pitchFamily="49" charset="0"/>
            </a:endParaRPr>
          </a:p>
        </p:txBody>
      </p:sp>
      <p:pic>
        <p:nvPicPr>
          <p:cNvPr id="1026" name="Picture 2" descr="Image result for *.html file logo"/>
          <p:cNvPicPr>
            <a:picLocks noChangeAspect="1" noChangeArrowheads="1"/>
          </p:cNvPicPr>
          <p:nvPr/>
        </p:nvPicPr>
        <p:blipFill rotWithShape="1">
          <a:blip r:embed="rId2">
            <a:extLst>
              <a:ext uri="{BEBA8EAE-BF5A-486C-A8C5-ECC9F3942E4B}">
                <a14:imgProps xmlns="" xmlns:a14="http://schemas.microsoft.com/office/drawing/2010/main">
                  <a14:imgLayer r:embed="rId3">
                    <a14:imgEffect>
                      <a14:backgroundRemoval t="0" b="100000" l="10000" r="90000"/>
                    </a14:imgEffect>
                  </a14:imgLayer>
                </a14:imgProps>
              </a:ext>
              <a:ext uri="{28A0092B-C50C-407E-A947-70E740481C1C}">
                <a14:useLocalDpi xmlns="" xmlns:a14="http://schemas.microsoft.com/office/drawing/2010/main" val="0"/>
              </a:ext>
            </a:extLst>
          </a:blip>
          <a:srcRect l="23912" r="26155"/>
          <a:stretch/>
        </p:blipFill>
        <p:spPr bwMode="auto">
          <a:xfrm>
            <a:off x="6904921" y="6301307"/>
            <a:ext cx="1664677"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mage result for web browser"/>
          <p:cNvPicPr>
            <a:picLocks noChangeAspect="1" noChangeArrowheads="1"/>
          </p:cNvPicPr>
          <p:nvPr/>
        </p:nvPicPr>
        <p:blipFill>
          <a:blip r:embed="rId4">
            <a:extLst>
              <a:ext uri="{BEBA8EAE-BF5A-486C-A8C5-ECC9F3942E4B}">
                <a14:imgProps xmlns="" xmlns:a14="http://schemas.microsoft.com/office/drawing/2010/main">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5747267" y="6053656"/>
            <a:ext cx="6191250" cy="24003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ight Arrow 2"/>
          <p:cNvSpPr/>
          <p:nvPr/>
        </p:nvSpPr>
        <p:spPr>
          <a:xfrm>
            <a:off x="10307003" y="6732052"/>
            <a:ext cx="3702859" cy="1043507"/>
          </a:xfrm>
          <a:prstGeom prst="rightArrow">
            <a:avLst>
              <a:gd name="adj1" fmla="val 32025"/>
              <a:gd name="adj2" fmla="val 107295"/>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 xmlns:p14="http://schemas.microsoft.com/office/powerpoint/2010/main" val="1434303788"/>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 xmlns:a16="http://schemas.microsoft.com/office/drawing/2014/main" val="1068866574"/>
                    </a:ext>
                  </a:extLst>
                </a:gridCol>
              </a:tblGrid>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EntityDataSource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915185881"/>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LinqDataSource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2107382403"/>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ObjectDataSource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2044940339"/>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SiteMapDataSource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1904031673"/>
                  </a:ext>
                </a:extLst>
              </a:tr>
              <a:tr h="906246">
                <a:tc>
                  <a:txBody>
                    <a:bodyPr/>
                    <a:lstStyle/>
                    <a:p>
                      <a:pPr algn="l"/>
                      <a:r>
                        <a:rPr lang="en-US" sz="4000" dirty="0" err="1" smtClean="0">
                          <a:solidFill>
                            <a:schemeClr val="bg1">
                              <a:lumMod val="95000"/>
                            </a:schemeClr>
                          </a:solidFill>
                          <a:latin typeface="Calibri" panose="020F0502020204030204" pitchFamily="34" charset="0"/>
                          <a:cs typeface="Calibri" panose="020F0502020204030204" pitchFamily="34" charset="0"/>
                        </a:rPr>
                        <a:t>XmlDataSource</a:t>
                      </a:r>
                      <a:endParaRPr lang="en-US" sz="4000" dirty="0">
                        <a:solidFill>
                          <a:schemeClr val="bg1">
                            <a:lumMod val="95000"/>
                          </a:schemeClr>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853188129"/>
                  </a:ext>
                </a:extLst>
              </a:tr>
            </a:tbl>
          </a:graphicData>
        </a:graphic>
      </p:graphicFrame>
      <p:pic>
        <p:nvPicPr>
          <p:cNvPr id="14" name="Picture 13"/>
          <p:cNvPicPr>
            <a:picLocks noChangeAspect="1"/>
          </p:cNvPicPr>
          <p:nvPr/>
        </p:nvPicPr>
        <p:blipFill>
          <a:blip r:embed="rId2"/>
          <a:stretch>
            <a:fillRect/>
          </a:stretch>
        </p:blipFill>
        <p:spPr>
          <a:xfrm>
            <a:off x="10046677" y="9597532"/>
            <a:ext cx="9458325" cy="3390900"/>
          </a:xfrm>
          <a:prstGeom prst="rect">
            <a:avLst/>
          </a:prstGeom>
        </p:spPr>
      </p:pic>
      <p:pic>
        <p:nvPicPr>
          <p:cNvPr id="5" name="Picture 4"/>
          <p:cNvPicPr>
            <a:picLocks noChangeAspect="1"/>
          </p:cNvPicPr>
          <p:nvPr/>
        </p:nvPicPr>
        <p:blipFill>
          <a:blip r:embed="rId3"/>
          <a:stretch>
            <a:fillRect/>
          </a:stretch>
        </p:blipFill>
        <p:spPr>
          <a:xfrm>
            <a:off x="6020533" y="6054232"/>
            <a:ext cx="3105150" cy="6934200"/>
          </a:xfrm>
          <a:prstGeom prst="rect">
            <a:avLst/>
          </a:prstGeom>
        </p:spPr>
      </p:pic>
    </p:spTree>
    <p:extLst>
      <p:ext uri="{BB962C8B-B14F-4D97-AF65-F5344CB8AC3E}">
        <p14:creationId xmlns="" xmlns:p14="http://schemas.microsoft.com/office/powerpoint/2010/main" val="212958395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510668" y="2820863"/>
            <a:ext cx="4027270" cy="9183681"/>
          </a:xfrm>
          <a:prstGeom prst="rect">
            <a:avLst/>
          </a:prstGeom>
        </p:spPr>
      </p:pic>
      <p:pic>
        <p:nvPicPr>
          <p:cNvPr id="6" name="Picture 5"/>
          <p:cNvPicPr>
            <a:picLocks noChangeAspect="1"/>
          </p:cNvPicPr>
          <p:nvPr/>
        </p:nvPicPr>
        <p:blipFill>
          <a:blip r:embed="rId3"/>
          <a:stretch>
            <a:fillRect/>
          </a:stretch>
        </p:blipFill>
        <p:spPr>
          <a:xfrm>
            <a:off x="9390184" y="2820863"/>
            <a:ext cx="9525000" cy="6896100"/>
          </a:xfrm>
          <a:prstGeom prst="rect">
            <a:avLst/>
          </a:prstGeom>
        </p:spPr>
      </p:pic>
      <p:sp>
        <p:nvSpPr>
          <p:cNvPr id="7" name="TextBox 6"/>
          <p:cNvSpPr txBox="1"/>
          <p:nvPr/>
        </p:nvSpPr>
        <p:spPr>
          <a:xfrm>
            <a:off x="13340862" y="4746746"/>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GridView</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13106400" y="7309340"/>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DataGrid</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10" name="Straight Arrow Connector 9"/>
          <p:cNvCxnSpPr/>
          <p:nvPr/>
        </p:nvCxnSpPr>
        <p:spPr>
          <a:xfrm flipV="1">
            <a:off x="6858000" y="5263662"/>
            <a:ext cx="3704492" cy="180535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p:cNvCxnSpPr/>
          <p:nvPr/>
        </p:nvCxnSpPr>
        <p:spPr>
          <a:xfrm flipV="1">
            <a:off x="6400800" y="7022123"/>
            <a:ext cx="5087816" cy="60557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 xmlns:p14="http://schemas.microsoft.com/office/powerpoint/2010/main" val="427891760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1694803039"/>
              </p:ext>
            </p:extLst>
          </p:nvPr>
        </p:nvGraphicFramePr>
        <p:xfrm>
          <a:off x="3510669" y="3037667"/>
          <a:ext cx="20697684" cy="10492353"/>
        </p:xfrm>
        <a:graphic>
          <a:graphicData uri="http://schemas.openxmlformats.org/drawingml/2006/table">
            <a:tbl>
              <a:tblPr/>
              <a:tblGrid>
                <a:gridCol w="1123324">
                  <a:extLst>
                    <a:ext uri="{9D8B030D-6E8A-4147-A177-3AD203B41FA5}">
                      <a16:colId xmlns="" xmlns:a16="http://schemas.microsoft.com/office/drawing/2014/main" val="2849986188"/>
                    </a:ext>
                  </a:extLst>
                </a:gridCol>
                <a:gridCol w="5005953">
                  <a:extLst>
                    <a:ext uri="{9D8B030D-6E8A-4147-A177-3AD203B41FA5}">
                      <a16:colId xmlns="" xmlns:a16="http://schemas.microsoft.com/office/drawing/2014/main" val="3122821982"/>
                    </a:ext>
                  </a:extLst>
                </a:gridCol>
                <a:gridCol w="14568407">
                  <a:extLst>
                    <a:ext uri="{9D8B030D-6E8A-4147-A177-3AD203B41FA5}">
                      <a16:colId xmlns="" xmlns:a16="http://schemas.microsoft.com/office/drawing/2014/main" val="3393305941"/>
                    </a:ext>
                  </a:extLst>
                </a:gridCol>
              </a:tblGrid>
              <a:tr h="1390221">
                <a:tc>
                  <a:txBody>
                    <a:bodyPr/>
                    <a:lstStyle/>
                    <a:p>
                      <a:pPr algn="ctr" fontAlgn="t"/>
                      <a:r>
                        <a:rPr lang="en-US" sz="4000" dirty="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A0B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Short date pattern.</a:t>
                      </a:r>
                    </a:p>
                  </a:txBody>
                  <a:tcPr marL="25745" marR="25745" marT="19309" marB="19309" anchor="ctr">
                    <a:lnL w="12700" cap="flat" cmpd="sng" algn="ctr">
                      <a:solidFill>
                        <a:srgbClr val="A0B7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A0B720"/>
                      </a:solidFill>
                      <a:prstDash val="solid"/>
                      <a:round/>
                      <a:headEnd type="none" w="med" len="med"/>
                      <a:tailEnd type="none" w="med" len="med"/>
                    </a:lnT>
                    <a:lnB w="4763" cap="flat" cmpd="sng" algn="ctr">
                      <a:solidFill>
                        <a:srgbClr val="70B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a:t>
                      </a:r>
                    </a:p>
                  </a:txBody>
                  <a:tcPr marL="25745" marR="25745" marT="19309" marB="19309" anchor="ctr">
                    <a:lnL w="12700" cap="flat" cmpd="sng" algn="ctr">
                      <a:solidFill>
                        <a:srgbClr val="F0B2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F0B2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extLst>
                  <a:ext uri="{0D108BD9-81ED-4DB2-BD59-A6C34878D82A}">
                    <a16:rowId xmlns="" xmlns:a16="http://schemas.microsoft.com/office/drawing/2014/main" val="416558217"/>
                  </a:ext>
                </a:extLst>
              </a:tr>
              <a:tr h="1659100">
                <a:tc>
                  <a:txBody>
                    <a:bodyPr/>
                    <a:lstStyle/>
                    <a:p>
                      <a:pPr algn="ctr" fontAlgn="t"/>
                      <a:r>
                        <a:rPr lang="en-US" sz="400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Long date pattern.</a:t>
                      </a:r>
                    </a:p>
                  </a:txBody>
                  <a:tcPr marL="25745" marR="25745" marT="19309" marB="19309"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-&gt;Monday, June 15, 2009</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 xmlns:a16="http://schemas.microsoft.com/office/drawing/2014/main" val="364664372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Full date/time pattern (short time).</a:t>
                      </a:r>
                    </a:p>
                  </a:txBody>
                  <a:tcPr marL="25745" marR="25745" marT="19309" marB="19309"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 PM</a:t>
                      </a:r>
                    </a:p>
                  </a:txBody>
                  <a:tcPr marL="25745" marR="25745" marT="19309" marB="19309"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 xmlns:a16="http://schemas.microsoft.com/office/drawing/2014/main" val="349556054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Full date/time pattern (long time).</a:t>
                      </a:r>
                    </a:p>
                  </a:txBody>
                  <a:tcPr marL="25745" marR="25745" marT="19309" marB="19309"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1:45:30 PM</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 xmlns:a16="http://schemas.microsoft.com/office/drawing/2014/main" val="2449738435"/>
                  </a:ext>
                </a:extLst>
              </a:tr>
              <a:tr h="1659100">
                <a:tc>
                  <a:txBody>
                    <a:bodyPr/>
                    <a:lstStyle/>
                    <a:p>
                      <a:pPr algn="ctr" fontAlgn="t"/>
                      <a:r>
                        <a:rPr lang="en-US" sz="400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(short time).</a:t>
                      </a:r>
                    </a:p>
                  </a:txBody>
                  <a:tcPr marL="25745" marR="25745" marT="19309" marB="19309"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 PM</a:t>
                      </a:r>
                    </a:p>
                  </a:txBody>
                  <a:tcPr marL="25745" marR="25745" marT="19309" marB="19309"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 xmlns:a16="http://schemas.microsoft.com/office/drawing/2014/main" val="3764938534"/>
                  </a:ext>
                </a:extLst>
              </a:tr>
              <a:tr h="1659100">
                <a:tc>
                  <a:txBody>
                    <a:bodyPr/>
                    <a:lstStyle/>
                    <a:p>
                      <a:pPr algn="ctr" fontAlgn="t"/>
                      <a:r>
                        <a:rPr lang="en-US" sz="4000" dirty="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(long time).</a:t>
                      </a:r>
                    </a:p>
                  </a:txBody>
                  <a:tcPr marL="25745" marR="25745" marT="19309" marB="19309"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1:45:30 PM</a:t>
                      </a:r>
                    </a:p>
                  </a:txBody>
                  <a:tcPr marL="25745" marR="25745" marT="19309" marB="19309"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 xmlns:a16="http://schemas.microsoft.com/office/drawing/2014/main" val="836649370"/>
                  </a:ext>
                </a:extLst>
              </a:tr>
            </a:tbl>
          </a:graphicData>
        </a:graphic>
      </p:graphicFrame>
    </p:spTree>
    <p:extLst>
      <p:ext uri="{BB962C8B-B14F-4D97-AF65-F5344CB8AC3E}">
        <p14:creationId xmlns="" xmlns:p14="http://schemas.microsoft.com/office/powerpoint/2010/main" val="30842140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2153615001"/>
              </p:ext>
            </p:extLst>
          </p:nvPr>
        </p:nvGraphicFramePr>
        <p:xfrm>
          <a:off x="3510669" y="3037667"/>
          <a:ext cx="20697683" cy="10185879"/>
        </p:xfrm>
        <a:graphic>
          <a:graphicData uri="http://schemas.openxmlformats.org/drawingml/2006/table">
            <a:tbl>
              <a:tblPr/>
              <a:tblGrid>
                <a:gridCol w="1401300">
                  <a:extLst>
                    <a:ext uri="{9D8B030D-6E8A-4147-A177-3AD203B41FA5}">
                      <a16:colId xmlns="" xmlns:a16="http://schemas.microsoft.com/office/drawing/2014/main" val="2849986188"/>
                    </a:ext>
                  </a:extLst>
                </a:gridCol>
                <a:gridCol w="7175455">
                  <a:extLst>
                    <a:ext uri="{9D8B030D-6E8A-4147-A177-3AD203B41FA5}">
                      <a16:colId xmlns="" xmlns:a16="http://schemas.microsoft.com/office/drawing/2014/main" val="3122821982"/>
                    </a:ext>
                  </a:extLst>
                </a:gridCol>
                <a:gridCol w="6060464">
                  <a:extLst>
                    <a:ext uri="{9D8B030D-6E8A-4147-A177-3AD203B41FA5}">
                      <a16:colId xmlns="" xmlns:a16="http://schemas.microsoft.com/office/drawing/2014/main" val="3393305941"/>
                    </a:ext>
                  </a:extLst>
                </a:gridCol>
                <a:gridCol w="6060464">
                  <a:extLst>
                    <a:ext uri="{9D8B030D-6E8A-4147-A177-3AD203B41FA5}">
                      <a16:colId xmlns="" xmlns:a16="http://schemas.microsoft.com/office/drawing/2014/main" val="177939062"/>
                    </a:ext>
                  </a:extLst>
                </a:gridCol>
              </a:tblGrid>
              <a:tr h="1659100">
                <a:tc>
                  <a:txBody>
                    <a:bodyPr/>
                    <a:lstStyle/>
                    <a:p>
                      <a:pPr fontAlgn="t"/>
                      <a:r>
                        <a:rPr lang="en-US" sz="3200" dirty="0">
                          <a:effectLst/>
                          <a:latin typeface="Calibri" panose="020F0502020204030204" pitchFamily="34" charset="0"/>
                          <a:cs typeface="Calibri" panose="020F0502020204030204" pitchFamily="34" charset="0"/>
                        </a:rPr>
                        <a:t>C or c</a:t>
                      </a: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currency format. You can specify the number of decimal places.</a:t>
                      </a:r>
                    </a:p>
                  </a:txBody>
                  <a:tcPr marL="76200" marR="76200" marT="57150" marB="57150"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{0:C}</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{0:C3}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 xmlns:a16="http://schemas.microsoft.com/office/drawing/2014/main" val="3646643725"/>
                  </a:ext>
                </a:extLst>
              </a:tr>
              <a:tr h="2062416">
                <a:tc>
                  <a:txBody>
                    <a:bodyPr/>
                    <a:lstStyle/>
                    <a:p>
                      <a:pPr fontAlgn="t"/>
                      <a:r>
                        <a:rPr lang="en-US" sz="3200" dirty="0">
                          <a:effectLst/>
                          <a:latin typeface="Calibri" panose="020F0502020204030204" pitchFamily="34" charset="0"/>
                          <a:cs typeface="Calibri" panose="020F0502020204030204" pitchFamily="34" charset="0"/>
                        </a:rPr>
                        <a:t>D or d</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integer values in decimal format. You can specify the number of digits. (Although the type is referred to as "decimal", the numbers are formatted as integers.)</a:t>
                      </a:r>
                    </a:p>
                  </a:txBody>
                  <a:tcPr marL="76200" marR="76200" marT="57150" marB="57150"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{0:D}</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1234 -&gt; </a:t>
                      </a:r>
                      <a:r>
                        <a:rPr lang="en-US" sz="3200" dirty="0" smtClean="0">
                          <a:effectLst/>
                          <a:latin typeface="Calibri" panose="020F0502020204030204" pitchFamily="34" charset="0"/>
                          <a:cs typeface="Calibri" panose="020F0502020204030204" pitchFamily="34" charset="0"/>
                        </a:rPr>
                        <a:t>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{0:D6}</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1234 -&gt; 001234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 xmlns:a16="http://schemas.microsoft.com/office/drawing/2014/main" val="3495560545"/>
                  </a:ext>
                </a:extLst>
              </a:tr>
              <a:tr h="2249959">
                <a:tc>
                  <a:txBody>
                    <a:bodyPr/>
                    <a:lstStyle/>
                    <a:p>
                      <a:pPr fontAlgn="t"/>
                      <a:r>
                        <a:rPr lang="en-US" sz="3200" dirty="0">
                          <a:effectLst/>
                          <a:latin typeface="Calibri" panose="020F0502020204030204" pitchFamily="34" charset="0"/>
                          <a:cs typeface="Calibri" panose="020F0502020204030204" pitchFamily="34" charset="0"/>
                        </a:rPr>
                        <a:t>E or e</a:t>
                      </a:r>
                    </a:p>
                  </a:txBody>
                  <a:tcPr marL="76200" marR="76200" marT="57150" marB="57150"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scientific (exponential) format. You can specify the number of decimal places.</a:t>
                      </a:r>
                    </a:p>
                  </a:txBody>
                  <a:tcPr marL="76200" marR="76200" marT="57150" marB="57150"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{0:E}</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1052.0329112756 -&gt; </a:t>
                      </a:r>
                      <a:r>
                        <a:rPr lang="en-US" sz="3200" dirty="0" smtClean="0">
                          <a:effectLst/>
                          <a:latin typeface="Calibri" panose="020F0502020204030204" pitchFamily="34" charset="0"/>
                          <a:cs typeface="Calibri" panose="020F0502020204030204" pitchFamily="34" charset="0"/>
                        </a:rPr>
                        <a:t>1.052033E+003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{0:E2}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-1052.0329112756 -&gt; -1.05e+003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 xmlns:a16="http://schemas.microsoft.com/office/drawing/2014/main" val="2449738435"/>
                  </a:ext>
                </a:extLst>
              </a:tr>
              <a:tr h="1659100">
                <a:tc>
                  <a:txBody>
                    <a:bodyPr/>
                    <a:lstStyle/>
                    <a:p>
                      <a:pPr fontAlgn="t"/>
                      <a:r>
                        <a:rPr lang="en-US" sz="3200" dirty="0">
                          <a:effectLst/>
                          <a:latin typeface="Calibri" panose="020F0502020204030204" pitchFamily="34" charset="0"/>
                          <a:cs typeface="Calibri" panose="020F0502020204030204" pitchFamily="34" charset="0"/>
                        </a:rPr>
                        <a:t>F or f</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fixed format. You can specify the number of decimal places.</a:t>
                      </a:r>
                    </a:p>
                  </a:txBody>
                  <a:tcPr marL="76200" marR="76200" marT="57150" marB="57150"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{0:F}</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1234.567 -&gt; </a:t>
                      </a:r>
                      <a:r>
                        <a:rPr lang="en-US" sz="3200" dirty="0" smtClean="0">
                          <a:effectLst/>
                          <a:latin typeface="Calibri" panose="020F0502020204030204" pitchFamily="34" charset="0"/>
                          <a:cs typeface="Calibri" panose="020F0502020204030204" pitchFamily="34" charset="0"/>
                        </a:rPr>
                        <a:t>1234.57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{0:F3}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1234.567 -&gt; 1234.567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 xmlns:a16="http://schemas.microsoft.com/office/drawing/2014/main" val="3764938534"/>
                  </a:ext>
                </a:extLst>
              </a:tr>
              <a:tr h="1659100">
                <a:tc>
                  <a:txBody>
                    <a:bodyPr/>
                    <a:lstStyle/>
                    <a:p>
                      <a:pPr fontAlgn="t"/>
                      <a:r>
                        <a:rPr lang="en-US" sz="3200" dirty="0">
                          <a:effectLst/>
                          <a:latin typeface="Calibri" panose="020F0502020204030204" pitchFamily="34" charset="0"/>
                          <a:cs typeface="Calibri" panose="020F0502020204030204" pitchFamily="34" charset="0"/>
                        </a:rPr>
                        <a:t>G or g</a:t>
                      </a:r>
                    </a:p>
                  </a:txBody>
                  <a:tcPr marL="76200" marR="76200" marT="57150" marB="57150"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general format (the most compact of either fixed-point or scientific notation). You can specify the number of significant digits.</a:t>
                      </a:r>
                    </a:p>
                  </a:txBody>
                  <a:tcPr marL="76200" marR="76200" marT="57150" marB="57150"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{0:G}</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tc>
                  <a:txBody>
                    <a:bodyPr/>
                    <a:lstStyle/>
                    <a:p>
                      <a:pPr marL="0" marR="0" lvl="0" indent="0" algn="l" defTabSz="821531" eaLnBrk="1" fontAlgn="t" latinLnBrk="0" hangingPunct="1">
                        <a:lnSpc>
                          <a:spcPct val="100000"/>
                        </a:lnSpc>
                        <a:spcBef>
                          <a:spcPts val="0"/>
                        </a:spcBef>
                        <a:spcAft>
                          <a:spcPts val="0"/>
                        </a:spcAft>
                        <a:buClrTx/>
                        <a:buSzTx/>
                        <a:buFontTx/>
                        <a:buNone/>
                        <a:tabLst/>
                        <a:defRPr/>
                      </a:pPr>
                      <a:r>
                        <a:rPr lang="en-US" sz="3200" dirty="0" smtClean="0">
                          <a:effectLst/>
                          <a:latin typeface="Calibri" panose="020F0502020204030204" pitchFamily="34" charset="0"/>
                          <a:cs typeface="Calibri" panose="020F0502020204030204" pitchFamily="34" charset="0"/>
                        </a:rPr>
                        <a:t>Format: {0:G2}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-120</a:t>
                      </a: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 xmlns:a16="http://schemas.microsoft.com/office/drawing/2014/main" val="836649370"/>
                  </a:ext>
                </a:extLst>
              </a:tr>
            </a:tbl>
          </a:graphicData>
        </a:graphic>
      </p:graphicFrame>
    </p:spTree>
    <p:extLst>
      <p:ext uri="{BB962C8B-B14F-4D97-AF65-F5344CB8AC3E}">
        <p14:creationId xmlns="" xmlns:p14="http://schemas.microsoft.com/office/powerpoint/2010/main" val="183325491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5416062"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10575537"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DataList</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5735012" y="62728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 xmlns:p14="http://schemas.microsoft.com/office/powerpoint/2010/main" val="308547800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3510668" y="2931788"/>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4" name="Rectangle 3"/>
          <p:cNvSpPr/>
          <p:nvPr/>
        </p:nvSpPr>
        <p:spPr>
          <a:xfrm>
            <a:off x="3610977" y="4118468"/>
            <a:ext cx="21322589" cy="9017853"/>
          </a:xfrm>
          <a:prstGeom prst="rect">
            <a:avLst/>
          </a:prstGeom>
        </p:spPr>
        <p:txBody>
          <a:bodyPr wrap="square">
            <a:spAutoFit/>
          </a:bodyPr>
          <a:lstStyle/>
          <a:p>
            <a:pPr algn="l"/>
            <a:r>
              <a:rPr lang="en-US" sz="2000" b="0" dirty="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background-color:azure</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 style="width:200px"  &gt;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ID="Label1"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("Name")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a:t>
            </a:r>
          </a:p>
          <a:p>
            <a:pPr algn="l"/>
            <a:r>
              <a:rPr lang="en-US" sz="2000" b="0" dirty="0">
                <a:latin typeface="Consolas" panose="020B0609020204030204" pitchFamily="49" charset="0"/>
              </a:rPr>
              <a:t>                            </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background-color:cornsilk</a:t>
            </a:r>
            <a:r>
              <a:rPr lang="en-US" sz="2000" b="0" dirty="0">
                <a:latin typeface="Consolas" panose="020B0609020204030204" pitchFamily="49" charset="0"/>
              </a:rPr>
              <a:t>; width:300px"&gt;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&lt;td&gt;Intake:&lt;/td&gt;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ID="Label2"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("Intake")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&lt;td&gt;Alias:&lt;/td&gt;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ID="Label3"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("Alias")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&lt;td&gt;Start:&lt;/td&gt;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ID="Label4"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t>
            </a:r>
            <a:r>
              <a:rPr lang="en-US" sz="2000" dirty="0" err="1">
                <a:latin typeface="Consolas" panose="020B0609020204030204" pitchFamily="49" charset="0"/>
              </a:rPr>
              <a:t>StartDate</a:t>
            </a:r>
            <a:r>
              <a:rPr lang="en-US" sz="2000" dirty="0">
                <a:latin typeface="Consolas" panose="020B0609020204030204" pitchFamily="49" charset="0"/>
              </a:rPr>
              <a:t>")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smtClean="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p:txBody>
      </p:sp>
    </p:spTree>
    <p:extLst>
      <p:ext uri="{BB962C8B-B14F-4D97-AF65-F5344CB8AC3E}">
        <p14:creationId xmlns="" xmlns:p14="http://schemas.microsoft.com/office/powerpoint/2010/main" val="22302963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135560" cy="1200329"/>
          </a:xfrm>
          <a:prstGeom prst="rect">
            <a:avLst/>
          </a:prstGeom>
        </p:spPr>
        <p:txBody>
          <a:bodyPr wrap="none">
            <a:spAutoFit/>
          </a:bodyPr>
          <a:lstStyle/>
          <a:p>
            <a:pPr algn="l"/>
            <a:r>
              <a:rPr lang="en-US" sz="7200" dirty="0" smtClean="0">
                <a:latin typeface="+mn-lt"/>
                <a:cs typeface="Courier New" panose="02070309020205020404" pitchFamily="49" charset="0"/>
              </a:rPr>
              <a:t>Validation Control</a:t>
            </a:r>
            <a:endParaRPr lang="en-US" sz="7200" dirty="0">
              <a:latin typeface="+mn-lt"/>
              <a:cs typeface="Courier New" panose="02070309020205020404" pitchFamily="49" charset="0"/>
            </a:endParaRPr>
          </a:p>
        </p:txBody>
      </p:sp>
      <p:sp>
        <p:nvSpPr>
          <p:cNvPr id="6" name="Rectangle 5"/>
          <p:cNvSpPr/>
          <p:nvPr/>
        </p:nvSpPr>
        <p:spPr>
          <a:xfrm>
            <a:off x="6486849" y="5765656"/>
            <a:ext cx="704860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Required Field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9" name="Rectangle 8"/>
          <p:cNvSpPr/>
          <p:nvPr/>
        </p:nvSpPr>
        <p:spPr>
          <a:xfrm>
            <a:off x="14151501" y="5765656"/>
            <a:ext cx="591288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Range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6486849" y="7442735"/>
            <a:ext cx="4567503"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2514900" y="7442735"/>
            <a:ext cx="7549482"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Compare Validator </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 xmlns:p14="http://schemas.microsoft.com/office/powerpoint/2010/main" val="46842170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graphicFrame>
        <p:nvGraphicFramePr>
          <p:cNvPr id="3" name="Table 2"/>
          <p:cNvGraphicFramePr>
            <a:graphicFrameLocks noGrp="1"/>
          </p:cNvGraphicFramePr>
          <p:nvPr>
            <p:extLst>
              <p:ext uri="{D42A27DB-BD31-4B8C-83A1-F6EECF244321}">
                <p14:modId xmlns="" xmlns:p14="http://schemas.microsoft.com/office/powerpoint/2010/main" val="1169461474"/>
              </p:ext>
            </p:extLst>
          </p:nvPr>
        </p:nvGraphicFramePr>
        <p:xfrm>
          <a:off x="3510668" y="3048000"/>
          <a:ext cx="20873332" cy="7321793"/>
        </p:xfrm>
        <a:graphic>
          <a:graphicData uri="http://schemas.openxmlformats.org/drawingml/2006/table">
            <a:tbl>
              <a:tblPr/>
              <a:tblGrid>
                <a:gridCol w="4800994">
                  <a:extLst>
                    <a:ext uri="{9D8B030D-6E8A-4147-A177-3AD203B41FA5}">
                      <a16:colId xmlns="" xmlns:a16="http://schemas.microsoft.com/office/drawing/2014/main" val="3255405701"/>
                    </a:ext>
                  </a:extLst>
                </a:gridCol>
                <a:gridCol w="16072338">
                  <a:extLst>
                    <a:ext uri="{9D8B030D-6E8A-4147-A177-3AD203B41FA5}">
                      <a16:colId xmlns="" xmlns:a16="http://schemas.microsoft.com/office/drawing/2014/main" val="1095636742"/>
                    </a:ext>
                  </a:extLst>
                </a:gridCol>
              </a:tblGrid>
              <a:tr h="1482966">
                <a:tc gridSpan="2">
                  <a:txBody>
                    <a:bodyPr/>
                    <a:lstStyle/>
                    <a:p>
                      <a:pPr algn="l" fontAlgn="t"/>
                      <a:r>
                        <a:rPr lang="en-US" sz="6600" b="1" dirty="0" smtClean="0">
                          <a:effectLst/>
                          <a:latin typeface="Calibri" panose="020F0502020204030204" pitchFamily="34" charset="0"/>
                          <a:cs typeface="Calibri" panose="020F0502020204030204" pitchFamily="34" charset="0"/>
                        </a:rPr>
                        <a:t>Properties</a:t>
                      </a:r>
                      <a:endParaRPr lang="en-US" sz="4500" b="1"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t"/>
                      <a:endParaRPr lang="en-US" sz="4500" dirty="0">
                        <a:effectLst/>
                        <a:latin typeface="Calibri" panose="020F0502020204030204" pitchFamily="34" charset="0"/>
                        <a:cs typeface="Calibri" panose="020F0502020204030204" pitchFamily="34" charset="0"/>
                      </a:endParaRPr>
                    </a:p>
                  </a:txBody>
                  <a:tcPr marT="66675" marB="66675" anchor="ctr">
                    <a:lnL w="12700" cap="flat" cmpd="sng" algn="ctr">
                      <a:solidFill>
                        <a:srgbClr val="40DC3C"/>
                      </a:solidFill>
                      <a:prstDash val="solid"/>
                      <a:round/>
                      <a:headEnd type="none" w="med" len="med"/>
                      <a:tailEnd type="none" w="med" len="med"/>
                    </a:lnL>
                    <a:lnR w="12700" cap="flat" cmpd="sng" algn="ctr">
                      <a:solidFill>
                        <a:srgbClr val="40DC3C"/>
                      </a:solidFill>
                      <a:prstDash val="solid"/>
                      <a:round/>
                      <a:headEnd type="none" w="med" len="med"/>
                      <a:tailEnd type="none" w="med" len="med"/>
                    </a:lnR>
                    <a:lnT w="4763" cap="flat" cmpd="sng" algn="ctr">
                      <a:solidFill>
                        <a:srgbClr val="40DC3C"/>
                      </a:solidFill>
                      <a:prstDash val="solid"/>
                      <a:round/>
                      <a:headEnd type="none" w="med" len="med"/>
                      <a:tailEnd type="none" w="med" len="med"/>
                    </a:lnT>
                    <a:lnB w="4763" cap="flat" cmpd="sng" algn="ctr">
                      <a:solidFill>
                        <a:srgbClr val="40DC3C"/>
                      </a:solidFill>
                      <a:prstDash val="solid"/>
                      <a:round/>
                      <a:headEnd type="none" w="med" len="med"/>
                      <a:tailEnd type="none" w="med" len="med"/>
                    </a:lnB>
                  </a:tcPr>
                </a:tc>
                <a:extLst>
                  <a:ext uri="{0D108BD9-81ED-4DB2-BD59-A6C34878D82A}">
                    <a16:rowId xmlns="" xmlns:a16="http://schemas.microsoft.com/office/drawing/2014/main" val="2402100767"/>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ControlToValidate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input control to validate.</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48355338"/>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Text</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displayed in the validation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46754942"/>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ValidationGroup</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name of the validation group to which this validation control belongs.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97475084"/>
                  </a:ext>
                </a:extLst>
              </a:tr>
              <a:tr h="1323977">
                <a:tc>
                  <a:txBody>
                    <a:bodyPr/>
                    <a:lstStyle/>
                    <a:p>
                      <a:pPr algn="l" fontAlgn="t"/>
                      <a:r>
                        <a:rPr lang="en-US" sz="4500" u="none" strike="noStrike" dirty="0" smtClean="0">
                          <a:effectLst/>
                          <a:latin typeface="Calibri" panose="020F0502020204030204" pitchFamily="34" charset="0"/>
                          <a:cs typeface="Calibri" panose="020F0502020204030204" pitchFamily="34" charset="0"/>
                        </a:rPr>
                        <a:t>ErrorMessage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for the error message displayed in a </a:t>
                      </a:r>
                      <a:r>
                        <a:rPr lang="en-US" sz="4500" b="0" u="none" dirty="0">
                          <a:effectLst/>
                          <a:latin typeface="Calibri" panose="020F0502020204030204" pitchFamily="34" charset="0"/>
                          <a:cs typeface="Calibri" panose="020F0502020204030204" pitchFamily="34" charset="0"/>
                        </a:rPr>
                        <a:t>ValidationSummary</a:t>
                      </a:r>
                      <a:r>
                        <a:rPr lang="en-US" sz="4500" dirty="0">
                          <a:effectLst/>
                          <a:latin typeface="Calibri" panose="020F0502020204030204" pitchFamily="34" charset="0"/>
                          <a:cs typeface="Calibri" panose="020F0502020204030204" pitchFamily="34" charset="0"/>
                        </a:rPr>
                        <a:t>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70644254"/>
                  </a:ext>
                </a:extLst>
              </a:tr>
            </a:tbl>
          </a:graphicData>
        </a:graphic>
      </p:graphicFrame>
    </p:spTree>
    <p:extLst>
      <p:ext uri="{BB962C8B-B14F-4D97-AF65-F5344CB8AC3E}">
        <p14:creationId xmlns="" xmlns:p14="http://schemas.microsoft.com/office/powerpoint/2010/main" val="219135574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sp>
        <p:nvSpPr>
          <p:cNvPr id="4" name="Rectangle 3"/>
          <p:cNvSpPr/>
          <p:nvPr/>
        </p:nvSpPr>
        <p:spPr>
          <a:xfrm>
            <a:off x="4044462" y="5580728"/>
            <a:ext cx="20257476" cy="6740307"/>
          </a:xfrm>
          <a:prstGeom prst="rect">
            <a:avLst/>
          </a:prstGeom>
        </p:spPr>
        <p:txBody>
          <a:bodyPr wrap="square">
            <a:spAutoFit/>
          </a:bodyPr>
          <a:lstStyle/>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latin typeface="Consolas" panose="020B0609020204030204" pitchFamily="49" charset="0"/>
              </a:rPr>
              <a:t> </a:t>
            </a:r>
            <a:r>
              <a:rPr lang="en-US" sz="4800" b="0" dirty="0">
                <a:solidFill>
                  <a:srgbClr val="FF0000"/>
                </a:solidFill>
                <a:latin typeface="Consolas" panose="020B0609020204030204" pitchFamily="49" charset="0"/>
              </a:rPr>
              <a:t>ID</a:t>
            </a:r>
            <a:r>
              <a:rPr lang="en-US" sz="4800" b="0" dirty="0">
                <a:solidFill>
                  <a:srgbClr val="0000FF"/>
                </a:solidFill>
                <a:latin typeface="Consolas" panose="020B0609020204030204" pitchFamily="49" charset="0"/>
              </a:rPr>
              <a:t>="RequiredFieldValidator1"</a:t>
            </a:r>
            <a:r>
              <a:rPr lang="en-US" sz="4800" b="0" dirty="0">
                <a:latin typeface="Consolas" panose="020B0609020204030204" pitchFamily="49" charset="0"/>
              </a:rPr>
              <a:t> </a:t>
            </a:r>
            <a:r>
              <a:rPr lang="en-US" sz="4800" b="0" dirty="0" smtClean="0">
                <a:latin typeface="Consolas" panose="020B0609020204030204" pitchFamily="49" charset="0"/>
              </a:rPr>
              <a:t>			    	</a:t>
            </a:r>
            <a:r>
              <a:rPr lang="en-US" sz="4800" b="0" dirty="0" err="1" smtClean="0">
                <a:solidFill>
                  <a:srgbClr val="FF0000"/>
                </a:solidFill>
                <a:latin typeface="Consolas" panose="020B0609020204030204" pitchFamily="49" charset="0"/>
              </a:rPr>
              <a:t>runat</a:t>
            </a:r>
            <a:r>
              <a:rPr lang="en-US" sz="4800" b="0" dirty="0">
                <a:solidFill>
                  <a:srgbClr val="0000FF"/>
                </a:solidFill>
                <a:latin typeface="Consolas" panose="020B0609020204030204" pitchFamily="49" charset="0"/>
              </a:rPr>
              <a:t>="server"</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ControlToValidate</a:t>
            </a:r>
            <a:r>
              <a:rPr lang="en-US" sz="4800" b="0" dirty="0">
                <a:solidFill>
                  <a:srgbClr val="0000FF"/>
                </a:solidFill>
                <a:latin typeface="Consolas" panose="020B0609020204030204" pitchFamily="49" charset="0"/>
              </a:rPr>
              <a:t>="</a:t>
            </a:r>
            <a:r>
              <a:rPr lang="en-US" sz="4800" b="0" dirty="0" err="1">
                <a:solidFill>
                  <a:srgbClr val="0000FF"/>
                </a:solidFill>
                <a:latin typeface="Consolas" panose="020B0609020204030204" pitchFamily="49" charset="0"/>
              </a:rPr>
              <a:t>txtName</a:t>
            </a:r>
            <a:r>
              <a:rPr lang="en-US" sz="4800" b="0" dirty="0">
                <a:solidFill>
                  <a:srgbClr val="0000FF"/>
                </a:solidFill>
                <a:latin typeface="Consolas" panose="020B0609020204030204" pitchFamily="49" charset="0"/>
              </a:rPr>
              <a:t>"</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ForeColor</a:t>
            </a:r>
            <a:r>
              <a:rPr lang="en-US" sz="4800" b="0" dirty="0">
                <a:solidFill>
                  <a:srgbClr val="0000FF"/>
                </a:solidFill>
                <a:latin typeface="Consolas" panose="020B0609020204030204" pitchFamily="49" charset="0"/>
              </a:rPr>
              <a:t>="Red"</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ToolTip</a:t>
            </a:r>
            <a:r>
              <a:rPr lang="en-US" sz="4800" b="0" dirty="0">
                <a:solidFill>
                  <a:srgbClr val="0000FF"/>
                </a:solidFill>
                <a:latin typeface="Consolas" panose="020B0609020204030204" pitchFamily="49" charset="0"/>
              </a:rPr>
              <a:t>="Please provide Details"</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Text</a:t>
            </a:r>
            <a:r>
              <a:rPr lang="en-US" sz="4800" b="0" dirty="0">
                <a:solidFill>
                  <a:srgbClr val="0000FF"/>
                </a:solidFill>
                <a:latin typeface="Consolas" panose="020B0609020204030204" pitchFamily="49" charset="0"/>
              </a:rPr>
              <a: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Display</a:t>
            </a:r>
            <a:r>
              <a:rPr lang="en-US" sz="4800" b="0" dirty="0">
                <a:solidFill>
                  <a:srgbClr val="0000FF"/>
                </a:solidFill>
                <a:latin typeface="Consolas" panose="020B0609020204030204" pitchFamily="49" charset="0"/>
              </a:rPr>
              <a:t>="Dynamic"</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ErrorMessage</a:t>
            </a:r>
            <a:r>
              <a:rPr lang="en-US" sz="4800" b="0" dirty="0">
                <a:solidFill>
                  <a:srgbClr val="0000FF"/>
                </a:solidFill>
                <a:latin typeface="Consolas" panose="020B0609020204030204" pitchFamily="49" charset="0"/>
              </a:rPr>
              <a:t>="Please enter Your Name"&gt;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solidFill>
                  <a:srgbClr val="0000FF"/>
                </a:solidFill>
                <a:latin typeface="Consolas" panose="020B0609020204030204" pitchFamily="49" charset="0"/>
              </a:rPr>
              <a:t>&gt;</a:t>
            </a:r>
            <a:endParaRPr lang="en-US" sz="4800" b="0" dirty="0"/>
          </a:p>
        </p:txBody>
      </p:sp>
    </p:spTree>
    <p:extLst>
      <p:ext uri="{BB962C8B-B14F-4D97-AF65-F5344CB8AC3E}">
        <p14:creationId xmlns="" xmlns:p14="http://schemas.microsoft.com/office/powerpoint/2010/main" val="116677927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212231" cy="1200329"/>
          </a:xfrm>
          <a:prstGeom prst="rect">
            <a:avLst/>
          </a:prstGeom>
        </p:spPr>
        <p:txBody>
          <a:bodyPr wrap="none">
            <a:spAutoFit/>
          </a:bodyPr>
          <a:lstStyle/>
          <a:p>
            <a:pPr algn="l"/>
            <a:r>
              <a:rPr lang="en-US" sz="7200" dirty="0" smtClean="0">
                <a:latin typeface="+mn-lt"/>
                <a:cs typeface="Courier New" panose="02070309020205020404" pitchFamily="49" charset="0"/>
              </a:rPr>
              <a:t>Range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6186309"/>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="RangeValidator1"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ToolTip</a:t>
            </a:r>
            <a:r>
              <a:rPr lang="en-US" sz="4400" b="0" dirty="0">
                <a:solidFill>
                  <a:srgbClr val="0000FF"/>
                </a:solidFill>
                <a:latin typeface="Consolas" panose="020B0609020204030204" pitchFamily="49" charset="0"/>
              </a:rPr>
              <a:t>="Please Enter Value Between 10 and 30"</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RangeValidator</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MaximumValue</a:t>
            </a:r>
            <a:r>
              <a:rPr lang="en-US" sz="4400" b="0" dirty="0">
                <a:solidFill>
                  <a:srgbClr val="0000FF"/>
                </a:solidFill>
                <a:latin typeface="Consolas" panose="020B0609020204030204" pitchFamily="49" charset="0"/>
              </a:rPr>
              <a:t>="30"</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MinimumValue</a:t>
            </a:r>
            <a:r>
              <a:rPr lang="en-US" sz="4400" b="0" dirty="0">
                <a:solidFill>
                  <a:srgbClr val="0000FF"/>
                </a:solidFill>
                <a:latin typeface="Consolas" panose="020B0609020204030204" pitchFamily="49" charset="0"/>
              </a:rPr>
              <a:t>="10"</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Type</a:t>
            </a:r>
            <a:r>
              <a:rPr lang="en-US" sz="4400" b="0" dirty="0">
                <a:solidFill>
                  <a:srgbClr val="0000FF"/>
                </a:solidFill>
                <a:latin typeface="Consolas" panose="020B0609020204030204" pitchFamily="49" charset="0"/>
              </a:rPr>
              <a:t>="Integer"</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="Red"</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Text</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Display</a:t>
            </a:r>
            <a:r>
              <a:rPr lang="en-US" sz="4400" b="0" dirty="0">
                <a:solidFill>
                  <a:srgbClr val="0000FF"/>
                </a:solidFill>
                <a:latin typeface="Consolas" panose="020B0609020204030204" pitchFamily="49" charset="0"/>
              </a:rPr>
              <a:t>="Dynamic"</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 xmlns:p14="http://schemas.microsoft.com/office/powerpoint/2010/main" val="137098419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pic>
        <p:nvPicPr>
          <p:cNvPr id="2052" name="Picture 4" descr="Image result for text fil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2201" y="6053656"/>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ounded Rectangle 5"/>
          <p:cNvSpPr/>
          <p:nvPr/>
        </p:nvSpPr>
        <p:spPr>
          <a:xfrm>
            <a:off x="4587860" y="6937659"/>
            <a:ext cx="2547083" cy="670395"/>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smtClean="0">
                <a:ln>
                  <a:noFill/>
                </a:ln>
                <a:solidFill>
                  <a:schemeClr val="bg1"/>
                </a:solidFill>
                <a:effectLst/>
                <a:uFillTx/>
                <a:latin typeface="+mn-lt"/>
                <a:ea typeface="+mn-ea"/>
                <a:cs typeface="+mn-cs"/>
                <a:sym typeface="Helvetica Neue Medium"/>
              </a:rPr>
              <a:t>ASP</a:t>
            </a:r>
            <a:endParaRPr kumimoji="0" lang="en-US" sz="3000" i="0" u="none" strike="noStrike" cap="none" spc="0" normalizeH="0" baseline="0" dirty="0">
              <a:ln>
                <a:noFill/>
              </a:ln>
              <a:solidFill>
                <a:schemeClr val="bg1"/>
              </a:solidFill>
              <a:effectLst/>
              <a:uFillTx/>
              <a:latin typeface="+mn-lt"/>
              <a:ea typeface="+mn-ea"/>
              <a:cs typeface="+mn-cs"/>
              <a:sym typeface="Helvetica Neue Medium"/>
            </a:endParaRPr>
          </a:p>
        </p:txBody>
      </p:sp>
      <p:pic>
        <p:nvPicPr>
          <p:cNvPr id="7" name="Picture 6"/>
          <p:cNvPicPr>
            <a:picLocks noChangeAspect="1"/>
          </p:cNvPicPr>
          <p:nvPr/>
        </p:nvPicPr>
        <p:blipFill>
          <a:blip r:embed="rId3"/>
          <a:stretch>
            <a:fillRect/>
          </a:stretch>
        </p:blipFill>
        <p:spPr>
          <a:xfrm>
            <a:off x="9574964" y="4810898"/>
            <a:ext cx="4752243" cy="4932708"/>
          </a:xfrm>
          <a:prstGeom prst="rect">
            <a:avLst/>
          </a:prstGeom>
        </p:spPr>
      </p:pic>
      <p:pic>
        <p:nvPicPr>
          <p:cNvPr id="12" name="Picture 4" descr="Image result for web browser"/>
          <p:cNvPicPr>
            <a:picLocks noChangeAspect="1" noChangeArrowheads="1"/>
          </p:cNvPicPr>
          <p:nvPr/>
        </p:nvPicPr>
        <p:blipFill>
          <a:blip r:embed="rId4">
            <a:extLst>
              <a:ext uri="{BEBA8EAE-BF5A-486C-A8C5-ECC9F3942E4B}">
                <a14:imgProps xmlns="" xmlns:a14="http://schemas.microsoft.com/office/drawing/2010/main">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6286528" y="6053656"/>
            <a:ext cx="6191250" cy="240030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ight Arrow 12"/>
          <p:cNvSpPr/>
          <p:nvPr/>
        </p:nvSpPr>
        <p:spPr>
          <a:xfrm>
            <a:off x="8325803"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Right Arrow 13"/>
          <p:cNvSpPr/>
          <p:nvPr/>
        </p:nvSpPr>
        <p:spPr>
          <a:xfrm>
            <a:off x="14014670"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 xmlns:p14="http://schemas.microsoft.com/office/powerpoint/2010/main" val="420563123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392041" cy="1200329"/>
          </a:xfrm>
          <a:prstGeom prst="rect">
            <a:avLst/>
          </a:prstGeom>
        </p:spPr>
        <p:txBody>
          <a:bodyPr wrap="none">
            <a:spAutoFit/>
          </a:bodyPr>
          <a:lstStyle/>
          <a:p>
            <a:pPr algn="l"/>
            <a:r>
              <a:rPr lang="en-US" sz="7200" dirty="0" smtClean="0">
                <a:latin typeface="+mn-lt"/>
                <a:cs typeface="Courier New" panose="02070309020205020404" pitchFamily="49" charset="0"/>
              </a:rPr>
              <a:t>Compare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3477875"/>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="CompareValidator1"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ControlToCompare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="txtName2"</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CompareValidator</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="#FF3300"&gt;&lt;/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4832092"/>
          </a:xfrm>
          <a:prstGeom prst="rect">
            <a:avLst/>
          </a:prstGeom>
        </p:spPr>
        <p:txBody>
          <a:bodyPr wrap="square">
            <a:spAutoFit/>
          </a:bodyPr>
          <a:lstStyle/>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800000"/>
                </a:solidFill>
                <a:latin typeface="Consolas"/>
              </a:rPr>
              <a:t> </a:t>
            </a:r>
            <a:r>
              <a:rPr lang="en-US" sz="4400" dirty="0" smtClean="0">
                <a:solidFill>
                  <a:srgbClr val="FF0000"/>
                </a:solidFill>
                <a:latin typeface="Consolas"/>
              </a:rPr>
              <a:t>ID</a:t>
            </a:r>
            <a:r>
              <a:rPr lang="en-US" sz="4400" dirty="0" smtClean="0">
                <a:solidFill>
                  <a:srgbClr val="0000FF"/>
                </a:solidFill>
                <a:latin typeface="Consolas"/>
              </a:rPr>
              <a:t>="CustomValidator1" </a:t>
            </a:r>
            <a:r>
              <a:rPr lang="en-US" sz="4400" dirty="0" err="1" smtClean="0">
                <a:solidFill>
                  <a:srgbClr val="FF0000"/>
                </a:solidFill>
                <a:latin typeface="Consolas"/>
              </a:rPr>
              <a:t>runat</a:t>
            </a:r>
            <a:r>
              <a:rPr lang="en-US" sz="4400" dirty="0" smtClean="0">
                <a:solidFill>
                  <a:srgbClr val="0000FF"/>
                </a:solidFill>
                <a:latin typeface="Consolas"/>
              </a:rPr>
              <a:t>="server" </a:t>
            </a:r>
          </a:p>
          <a:p>
            <a:pPr algn="l"/>
            <a:r>
              <a:rPr lang="en-US" sz="4400" dirty="0" smtClean="0">
                <a:solidFill>
                  <a:srgbClr val="0000FF"/>
                </a:solidFill>
                <a:latin typeface="Consolas"/>
              </a:rPr>
              <a:t>                        </a:t>
            </a:r>
            <a:r>
              <a:rPr lang="en-US" sz="4400" dirty="0" err="1" smtClean="0">
                <a:solidFill>
                  <a:srgbClr val="FF0000"/>
                </a:solidFill>
                <a:latin typeface="Consolas"/>
              </a:rPr>
              <a:t>ForeColor</a:t>
            </a:r>
            <a:r>
              <a:rPr lang="en-US" sz="4400" dirty="0" smtClean="0">
                <a:solidFill>
                  <a:srgbClr val="0000FF"/>
                </a:solidFill>
                <a:latin typeface="Consolas"/>
              </a:rPr>
              <a:t>="Red"</a:t>
            </a:r>
          </a:p>
          <a:p>
            <a:pPr algn="l"/>
            <a:r>
              <a:rPr lang="en-US" sz="4400" dirty="0" smtClean="0">
                <a:solidFill>
                  <a:srgbClr val="0000FF"/>
                </a:solidFill>
                <a:latin typeface="Consolas"/>
              </a:rPr>
              <a:t>                        </a:t>
            </a:r>
            <a:r>
              <a:rPr lang="en-US" sz="4400" dirty="0" err="1" smtClean="0">
                <a:solidFill>
                  <a:srgbClr val="FF0000"/>
                </a:solidFill>
                <a:latin typeface="Consolas"/>
              </a:rPr>
              <a:t>ControlToValidate</a:t>
            </a:r>
            <a:r>
              <a:rPr lang="en-US" sz="4400" dirty="0" smtClean="0">
                <a:solidFill>
                  <a:srgbClr val="0000FF"/>
                </a:solidFill>
                <a:latin typeface="Consolas"/>
              </a:rPr>
              <a:t>="</a:t>
            </a:r>
            <a:r>
              <a:rPr lang="en-US" sz="4400" dirty="0" err="1" smtClean="0">
                <a:solidFill>
                  <a:srgbClr val="0000FF"/>
                </a:solidFill>
                <a:latin typeface="Consolas"/>
              </a:rPr>
              <a:t>txtDob</a:t>
            </a:r>
            <a:r>
              <a:rPr lang="en-US" sz="4400" dirty="0" smtClean="0">
                <a:solidFill>
                  <a:srgbClr val="0000FF"/>
                </a:solidFill>
                <a:latin typeface="Consolas"/>
              </a:rPr>
              <a:t>"</a:t>
            </a:r>
          </a:p>
          <a:p>
            <a:pPr algn="l"/>
            <a:r>
              <a:rPr lang="en-US" sz="4400" dirty="0" smtClean="0">
                <a:solidFill>
                  <a:srgbClr val="0000FF"/>
                </a:solidFill>
                <a:latin typeface="Consolas"/>
              </a:rPr>
              <a:t>                        </a:t>
            </a:r>
            <a:r>
              <a:rPr lang="en-US" sz="4400" dirty="0" err="1" smtClean="0">
                <a:solidFill>
                  <a:srgbClr val="FF0000"/>
                </a:solidFill>
                <a:latin typeface="Consolas"/>
              </a:rPr>
              <a:t>ErrorMessage</a:t>
            </a:r>
            <a:r>
              <a:rPr lang="en-US" sz="4400" dirty="0" smtClean="0">
                <a:solidFill>
                  <a:srgbClr val="0000FF"/>
                </a:solidFill>
                <a:latin typeface="Consolas"/>
              </a:rPr>
              <a:t>="</a:t>
            </a:r>
            <a:r>
              <a:rPr lang="en-US" sz="4400" dirty="0" err="1" smtClean="0">
                <a:solidFill>
                  <a:srgbClr val="0000FF"/>
                </a:solidFill>
                <a:latin typeface="Consolas"/>
              </a:rPr>
              <a:t>CustomValidator</a:t>
            </a:r>
            <a:r>
              <a:rPr lang="en-US" sz="4400" dirty="0" smtClean="0">
                <a:solidFill>
                  <a:srgbClr val="0000FF"/>
                </a:solidFill>
                <a:latin typeface="Consolas"/>
              </a:rPr>
              <a:t>" 													</a:t>
            </a:r>
            <a:r>
              <a:rPr lang="en-US" sz="4400" dirty="0" smtClean="0">
                <a:solidFill>
                  <a:srgbClr val="FF0000"/>
                </a:solidFill>
                <a:latin typeface="Consolas"/>
              </a:rPr>
              <a:t>Display</a:t>
            </a:r>
            <a:r>
              <a:rPr lang="en-US" sz="4400" dirty="0" smtClean="0">
                <a:solidFill>
                  <a:srgbClr val="0000FF"/>
                </a:solidFill>
                <a:latin typeface="Consolas"/>
              </a:rPr>
              <a:t>="Dynamic"                         </a:t>
            </a:r>
            <a:r>
              <a:rPr lang="en-US" sz="4400" dirty="0" err="1" smtClean="0">
                <a:solidFill>
                  <a:srgbClr val="FF0000"/>
                </a:solidFill>
                <a:latin typeface="Consolas"/>
              </a:rPr>
              <a:t>onservervalidate</a:t>
            </a:r>
            <a:r>
              <a:rPr lang="en-US" sz="4400" dirty="0" smtClean="0">
                <a:solidFill>
                  <a:srgbClr val="0000FF"/>
                </a:solidFill>
                <a:latin typeface="Consolas"/>
              </a:rPr>
              <a:t>="CustomValidator1_ServerValidate"&gt;</a:t>
            </a:r>
          </a:p>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0000FF"/>
                </a:solidFill>
                <a:latin typeface="Consolas"/>
              </a:rPr>
              <a:t>&gt;</a:t>
            </a: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3382310" y="2533836"/>
            <a:ext cx="20257476" cy="11295400"/>
          </a:xfrm>
          <a:prstGeom prst="rect">
            <a:avLst/>
          </a:prstGeom>
        </p:spPr>
        <p:txBody>
          <a:bodyPr wrap="square">
            <a:spAutoFit/>
          </a:bodyPr>
          <a:lstStyle/>
          <a:p>
            <a:pPr algn="l"/>
            <a:r>
              <a:rPr lang="en-US" sz="2800" dirty="0" smtClean="0">
                <a:latin typeface="Consolas"/>
              </a:rPr>
              <a:t> </a:t>
            </a:r>
            <a:r>
              <a:rPr lang="en-US" sz="2800" dirty="0" smtClean="0">
                <a:solidFill>
                  <a:srgbClr val="0000FF"/>
                </a:solidFill>
                <a:latin typeface="Consolas"/>
              </a:rPr>
              <a:t>protected void CustomValidator1_ServerValidate(object source, </a:t>
            </a:r>
            <a:r>
              <a:rPr lang="en-US" sz="2800" dirty="0" err="1" smtClean="0">
                <a:solidFill>
                  <a:srgbClr val="2B91AF"/>
                </a:solidFill>
                <a:latin typeface="Consolas"/>
              </a:rPr>
              <a:t>ServerValidateEventArgs</a:t>
            </a:r>
            <a:r>
              <a:rPr lang="en-US" sz="2800" dirty="0" smtClean="0">
                <a:solidFill>
                  <a:srgbClr val="2B91AF"/>
                </a:solidFill>
                <a:latin typeface="Consolas"/>
              </a:rPr>
              <a:t> </a:t>
            </a:r>
            <a:r>
              <a:rPr lang="en-US" sz="2800" dirty="0" err="1" smtClean="0">
                <a:solidFill>
                  <a:srgbClr val="2B91AF"/>
                </a:solidFill>
                <a:latin typeface="Consolas"/>
              </a:rPr>
              <a:t>args</a:t>
            </a:r>
            <a:r>
              <a:rPr lang="en-US" sz="2800" dirty="0" smtClean="0">
                <a:solidFill>
                  <a:srgbClr val="2B91AF"/>
                </a:solidFill>
                <a:latin typeface="Consolas"/>
              </a:rPr>
              <a:t>)</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0000FF"/>
                </a:solidFill>
                <a:latin typeface="Consolas"/>
              </a:rPr>
              <a:t>int</a:t>
            </a:r>
            <a:r>
              <a:rPr lang="en-US" sz="2800" dirty="0" smtClean="0">
                <a:solidFill>
                  <a:srgbClr val="0000FF"/>
                </a:solidFill>
                <a:latin typeface="Consolas"/>
              </a:rPr>
              <a: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a:t>
            </a:r>
            <a:r>
              <a:rPr lang="en-US" sz="2800" dirty="0" smtClean="0">
                <a:solidFill>
                  <a:srgbClr val="2B91AF"/>
                </a:solidFill>
                <a:latin typeface="Consolas"/>
              </a:rPr>
              <a:t>Int32.TryParse(</a:t>
            </a:r>
            <a:r>
              <a:rPr lang="en-US" sz="2800" dirty="0" err="1" smtClean="0">
                <a:solidFill>
                  <a:srgbClr val="2B91AF"/>
                </a:solidFill>
                <a:latin typeface="Consolas"/>
              </a:rPr>
              <a:t>args.Value.ToString</a:t>
            </a:r>
            <a:r>
              <a:rPr lang="en-US" sz="2800" dirty="0" smtClean="0">
                <a:solidFill>
                  <a:srgbClr val="2B91AF"/>
                </a:solidFill>
                <a:latin typeface="Consolas"/>
              </a:rPr>
              <a:t>(), </a:t>
            </a:r>
            <a:r>
              <a:rPr lang="en-US" sz="2800" dirty="0" smtClean="0">
                <a:solidFill>
                  <a:srgbClr val="0000FF"/>
                </a:solidFill>
                <a:latin typeface="Consolas"/>
              </a:rPr>
              <a:t>out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if (</a:t>
            </a:r>
            <a:r>
              <a:rPr lang="en-US" sz="2800" dirty="0" err="1" smtClean="0">
                <a:solidFill>
                  <a:srgbClr val="0000FF"/>
                </a:solidFill>
                <a:latin typeface="Consolas"/>
              </a:rPr>
              <a:t>i</a:t>
            </a:r>
            <a:r>
              <a:rPr lang="en-US" sz="2800" dirty="0" smtClean="0">
                <a:solidFill>
                  <a:srgbClr val="0000FF"/>
                </a:solidFill>
                <a:latin typeface="Consolas"/>
              </a:rPr>
              <a:t> &gt;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err="1" smtClean="0">
                <a:solidFill>
                  <a:srgbClr val="0000FF"/>
                </a:solidFill>
                <a:latin typeface="Consolas"/>
              </a:rPr>
              <a:t>args.Value.ToString</a:t>
            </a:r>
            <a:r>
              <a:rPr lang="en-US" sz="2800" dirty="0" smtClean="0">
                <a:solidFill>
                  <a:srgbClr val="0000FF"/>
                </a:solidFill>
                <a:latin typeface="Consolas"/>
              </a:rPr>
              <a:t>().Length !=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smtClean="0">
                <a:solidFill>
                  <a:srgbClr val="2B91AF"/>
                </a:solidFill>
                <a:latin typeface="Consolas"/>
              </a:rPr>
              <a:t>Convert.ToInt16(</a:t>
            </a:r>
            <a:r>
              <a:rPr lang="en-US" sz="2800" dirty="0" err="1" smtClean="0">
                <a:solidFill>
                  <a:srgbClr val="2B91AF"/>
                </a:solidFill>
                <a:latin typeface="Consolas"/>
              </a:rPr>
              <a:t>args.Value</a:t>
            </a:r>
            <a:r>
              <a:rPr lang="en-US" sz="2800" dirty="0" smtClean="0">
                <a:solidFill>
                  <a:srgbClr val="2B91AF"/>
                </a:solidFill>
                <a:latin typeface="Consolas"/>
              </a:rPr>
              <a:t>) &gt; 5)</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2B91AF"/>
                </a:solidFill>
                <a:latin typeface="Consolas"/>
              </a:rPr>
              <a:t>args.IsValid</a:t>
            </a:r>
            <a:r>
              <a:rPr lang="en-US" sz="2800" dirty="0" smtClean="0">
                <a:solidFill>
                  <a:srgbClr val="2B91AF"/>
                </a:solidFill>
                <a:latin typeface="Consolas"/>
              </a:rPr>
              <a:t> = </a:t>
            </a:r>
            <a:r>
              <a:rPr lang="en-US" sz="2800" dirty="0" smtClean="0">
                <a:solidFill>
                  <a:srgbClr val="0000FF"/>
                </a:solidFill>
                <a:latin typeface="Consolas"/>
              </a:rPr>
              <a:t>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"Value must be less than 6";</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Numeric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endParaRPr lang="en-US" sz="2800" dirty="0" smtClean="0"/>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pic>
        <p:nvPicPr>
          <p:cNvPr id="1026" name="Picture 2"/>
          <p:cNvPicPr>
            <a:picLocks noChangeAspect="1" noChangeArrowheads="1"/>
          </p:cNvPicPr>
          <p:nvPr/>
        </p:nvPicPr>
        <p:blipFill>
          <a:blip r:embed="rId2"/>
          <a:srcRect/>
          <a:stretch>
            <a:fillRect/>
          </a:stretch>
        </p:blipFill>
        <p:spPr bwMode="auto">
          <a:xfrm>
            <a:off x="12308620" y="3478866"/>
            <a:ext cx="9251873" cy="4266640"/>
          </a:xfrm>
          <a:prstGeom prst="rect">
            <a:avLst/>
          </a:prstGeom>
          <a:noFill/>
          <a:ln w="9525">
            <a:noFill/>
            <a:miter lim="800000"/>
            <a:headEnd/>
            <a:tailEnd/>
          </a:ln>
          <a:effectLst/>
        </p:spPr>
      </p:pic>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chemeClr val="tx1"/>
                </a:solidFill>
                <a:effectLst/>
                <a:uFillTx/>
                <a:latin typeface="Calibri" pitchFamily="34" charset="0"/>
                <a:sym typeface="Helvetica Neue"/>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chemeClr val="bg1">
                    <a:lumMod val="65000"/>
                  </a:schemeClr>
                </a:solidFill>
                <a:effectLst/>
                <a:uFillTx/>
                <a:latin typeface="Calibri" pitchFamily="34" charset="0"/>
                <a:sym typeface="Helvetica Neue"/>
              </a:rPr>
              <a:t>Login</a:t>
            </a:r>
            <a:r>
              <a:rPr lang="en-US" sz="4000" b="0" baseline="0" dirty="0" smtClean="0">
                <a:solidFill>
                  <a:schemeClr val="bg1">
                    <a:lumMod val="65000"/>
                  </a:schemeClr>
                </a:solidFill>
                <a:latin typeface="Calibri" pitchFamily="34" charset="0"/>
              </a:rPr>
              <a:t>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dirty="0" smtClean="0">
                <a:ln>
                  <a:noFill/>
                </a:ln>
                <a:solidFill>
                  <a:schemeClr val="bg1">
                    <a:lumMod val="65000"/>
                  </a:schemeClr>
                </a:solidFill>
                <a:effectLst/>
                <a:uFillTx/>
                <a:latin typeface="Calibri" pitchFamily="34" charset="0"/>
                <a:sym typeface="Helvetica Neue"/>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baseline="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dirty="0" smtClean="0">
                <a:ln>
                  <a:noFill/>
                </a:ln>
                <a:solidFill>
                  <a:schemeClr val="bg1">
                    <a:lumMod val="65000"/>
                  </a:schemeClr>
                </a:solidFill>
                <a:effectLst/>
                <a:uFillTx/>
                <a:latin typeface="Calibri" pitchFamily="34" charset="0"/>
                <a:sym typeface="Helvetica Neue"/>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baseline="0" dirty="0" smtClean="0">
                <a:solidFill>
                  <a:schemeClr val="bg1">
                    <a:lumMod val="65000"/>
                  </a:schemeClr>
                </a:solidFill>
                <a:latin typeface="Calibri" pitchFamily="34" charset="0"/>
              </a:rPr>
              <a:t>ChangePassword</a:t>
            </a:r>
            <a:endParaRPr kumimoji="0" lang="en-US" sz="4000" b="0" i="0" u="none" strike="noStrike" cap="none" spc="0" normalizeH="0" baseline="0" dirty="0">
              <a:ln>
                <a:noFill/>
              </a:ln>
              <a:solidFill>
                <a:schemeClr val="bg1">
                  <a:lumMod val="65000"/>
                </a:schemeClr>
              </a:solidFill>
              <a:effectLst/>
              <a:uFillTx/>
              <a:latin typeface="Calibri" pitchFamily="34" charset="0"/>
              <a:sym typeface="Helvetica Neue"/>
            </a:endParaRPr>
          </a:p>
        </p:txBody>
      </p:sp>
      <p:sp>
        <p:nvSpPr>
          <p:cNvPr id="10" name="TextBox 9"/>
          <p:cNvSpPr txBox="1"/>
          <p:nvPr/>
        </p:nvSpPr>
        <p:spPr>
          <a:xfrm>
            <a:off x="11214847" y="8175812"/>
            <a:ext cx="12801600"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P</a:t>
            </a:r>
            <a:r>
              <a:rPr lang="en-US" sz="4000" b="0" dirty="0" smtClean="0">
                <a:latin typeface="Calibri" pitchFamily="34" charset="0"/>
              </a:rPr>
              <a:t>rovides </a:t>
            </a:r>
            <a:r>
              <a:rPr lang="en-US" sz="4000" b="0" dirty="0" smtClean="0">
                <a:latin typeface="Calibri" pitchFamily="34" charset="0"/>
              </a:rPr>
              <a:t>a user interface for managing the authentication of users in a website.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authentication is performed on the basis of username and password.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page </a:t>
            </a:r>
            <a:r>
              <a:rPr lang="en-US" sz="4000" b="0" dirty="0" smtClean="0">
                <a:latin typeface="Calibri" pitchFamily="34" charset="0"/>
              </a:rPr>
              <a:t>access </a:t>
            </a:r>
            <a:r>
              <a:rPr lang="en-US" sz="4000" b="0" dirty="0" smtClean="0">
                <a:latin typeface="Calibri" pitchFamily="34" charset="0"/>
              </a:rPr>
              <a:t>can be restricted by the use of the login controls. </a:t>
            </a:r>
            <a:endParaRPr kumimoji="0" lang="en-US" sz="4000" b="0"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1984973" y="3186952"/>
            <a:ext cx="9999051" cy="7194178"/>
          </a:xfrm>
          <a:prstGeom prst="rect">
            <a:avLst/>
          </a:prstGeom>
          <a:noFill/>
          <a:ln w="9525">
            <a:noFill/>
            <a:miter lim="800000"/>
            <a:headEnd/>
            <a:tailEnd/>
          </a:ln>
          <a:effectLst/>
        </p:spPr>
      </p:pic>
      <p:sp>
        <p:nvSpPr>
          <p:cNvPr id="10" name="TextBox 9"/>
          <p:cNvSpPr txBox="1"/>
          <p:nvPr/>
        </p:nvSpPr>
        <p:spPr>
          <a:xfrm>
            <a:off x="11349319" y="10650071"/>
            <a:ext cx="12765741"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control uses the Membership service for creation of a new </a:t>
            </a:r>
            <a:r>
              <a:rPr lang="en-US" sz="4000" b="0" dirty="0" smtClean="0">
                <a:latin typeface="Calibri" pitchFamily="34" charset="0"/>
              </a:rPr>
              <a:t>user. The </a:t>
            </a:r>
            <a:r>
              <a:rPr lang="en-US" sz="4000" b="0" dirty="0" smtClean="0">
                <a:latin typeface="Calibri" pitchFamily="34" charset="0"/>
              </a:rPr>
              <a:t>control can be customized through templates and properties.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10" name="TextBox 9"/>
          <p:cNvSpPr txBox="1"/>
          <p:nvPr/>
        </p:nvSpPr>
        <p:spPr>
          <a:xfrm>
            <a:off x="11564471" y="4491318"/>
            <a:ext cx="11430000"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is used for displaying the name of the authenticated users.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control is not displayed if it does not contain any logged in user. The LoginName class is used for the control.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429999" y="4410635"/>
            <a:ext cx="11564471"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specifies that a particular user has logged into the web site.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login status is displayed as a text.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login text is displayed as a hyperlink </a:t>
            </a:r>
            <a:r>
              <a:rPr lang="en-US" sz="4000" b="0" dirty="0" smtClean="0">
                <a:latin typeface="Calibri" pitchFamily="34" charset="0"/>
              </a:rPr>
              <a:t>and provides </a:t>
            </a:r>
            <a:r>
              <a:rPr lang="en-US" sz="4000" b="0" dirty="0" smtClean="0">
                <a:latin typeface="Calibri" pitchFamily="34" charset="0"/>
              </a:rPr>
              <a:t>the navigation to the login page.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authentication section of the web.config file is useful for accessing the login page URL.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994776" y="4087906"/>
            <a:ext cx="11887200"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LoginView control is a web server control used for displaying the two different views of a web page. </a:t>
            </a:r>
            <a:endParaRPr lang="en-US" sz="4000" b="0" dirty="0" smtClean="0">
              <a:latin typeface="Calibri" pitchFamily="34" charset="0"/>
            </a:endParaRPr>
          </a:p>
          <a:p>
            <a:pPr algn="just"/>
            <a:r>
              <a:rPr lang="en-US" sz="4000" b="0" dirty="0" smtClean="0">
                <a:latin typeface="Calibri" pitchFamily="34" charset="0"/>
              </a:rPr>
              <a:t>It </a:t>
            </a:r>
            <a:r>
              <a:rPr lang="en-US" sz="4000" b="0" dirty="0" smtClean="0">
                <a:latin typeface="Calibri" pitchFamily="34" charset="0"/>
              </a:rPr>
              <a:t>helps to alter the page view for different logged in users. The current users status information is stored in the control.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control displays appropriate information depending on the user.</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994776" y="4087906"/>
            <a:ext cx="11887200"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is used to recover or reset the password for the user. The password is sent through an email as a message at the registration time.</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ChangePassword</a:t>
            </a:r>
            <a:endParaRPr lang="en-US" sz="4000" b="0" dirty="0">
              <a:solidFill>
                <a:schemeClr val="tx1"/>
              </a:solidFill>
              <a:latin typeface="Calibri" pitchFamily="34" charset="0"/>
            </a:endParaRPr>
          </a:p>
        </p:txBody>
      </p:sp>
      <p:sp>
        <p:nvSpPr>
          <p:cNvPr id="7" name="TextBox 6"/>
          <p:cNvSpPr txBox="1"/>
          <p:nvPr/>
        </p:nvSpPr>
        <p:spPr>
          <a:xfrm>
            <a:off x="11994776" y="4087906"/>
            <a:ext cx="11887200"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control helps user to change the password. </a:t>
            </a:r>
            <a:endParaRPr lang="en-US" sz="4000" b="0" dirty="0" smtClean="0">
              <a:latin typeface="Calibri" pitchFamily="34" charset="0"/>
            </a:endParaRPr>
          </a:p>
          <a:p>
            <a:pPr algn="just"/>
            <a:r>
              <a:rPr lang="en-US" sz="4000" b="0" dirty="0" smtClean="0">
                <a:latin typeface="Calibri" pitchFamily="34" charset="0"/>
              </a:rPr>
              <a:t>The </a:t>
            </a:r>
            <a:r>
              <a:rPr lang="en-US" sz="4000" b="0" dirty="0" smtClean="0">
                <a:latin typeface="Calibri" pitchFamily="34" charset="0"/>
              </a:rPr>
              <a:t>user adds the current password and adds the new password. </a:t>
            </a:r>
            <a:endParaRPr lang="en-US" sz="4000" b="0" dirty="0" smtClean="0">
              <a:latin typeface="Calibri" pitchFamily="34" charset="0"/>
            </a:endParaRPr>
          </a:p>
          <a:p>
            <a:pPr algn="just"/>
            <a:r>
              <a:rPr lang="en-US" sz="4000" b="0" dirty="0" smtClean="0">
                <a:latin typeface="Calibri" pitchFamily="34" charset="0"/>
              </a:rPr>
              <a:t>If </a:t>
            </a:r>
            <a:r>
              <a:rPr lang="en-US" sz="4000" b="0" dirty="0" smtClean="0">
                <a:latin typeface="Calibri" pitchFamily="34" charset="0"/>
              </a:rPr>
              <a:t>the old password is incorrect, the new one cannot be added.</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 xmlns:p14="http://schemas.microsoft.com/office/powerpoint/2010/main" val="343721279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sp>
        <p:nvSpPr>
          <p:cNvPr id="4" name="Rectangle 3"/>
          <p:cNvSpPr/>
          <p:nvPr/>
        </p:nvSpPr>
        <p:spPr>
          <a:xfrm>
            <a:off x="3886200" y="3898923"/>
            <a:ext cx="20497800" cy="6460230"/>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Active Server Pages or Classic ASP is Microsoft's first server side scripting engine that enables you to make dynamic and interactive web pages.</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uses server-side scripting.</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default scripting language used for writing ASP is VBScript, although you can use other scripting languages like JScript (Microsoft's version of JavaScript).</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 extension .asp instead of .</a:t>
            </a:r>
            <a:r>
              <a:rPr lang="en-US" sz="4000" b="0" dirty="0" err="1">
                <a:latin typeface="Calibri" panose="020F0502020204030204" pitchFamily="34" charset="0"/>
                <a:cs typeface="Calibri" panose="020F0502020204030204" pitchFamily="34" charset="0"/>
              </a:rPr>
              <a:t>htm</a:t>
            </a:r>
            <a:endParaRPr lang="en-US" sz="4000" b="0" dirty="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page must be requested through a web server that supports ASP.</a:t>
            </a:r>
          </a:p>
        </p:txBody>
      </p:sp>
    </p:spTree>
    <p:extLst>
      <p:ext uri="{BB962C8B-B14F-4D97-AF65-F5344CB8AC3E}">
        <p14:creationId xmlns="" xmlns:p14="http://schemas.microsoft.com/office/powerpoint/2010/main" val="431210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956298" cy="1200329"/>
          </a:xfrm>
          <a:prstGeom prst="rect">
            <a:avLst/>
          </a:prstGeom>
        </p:spPr>
        <p:txBody>
          <a:bodyPr wrap="none">
            <a:spAutoFit/>
          </a:bodyPr>
          <a:lstStyle/>
          <a:p>
            <a:pPr algn="l"/>
            <a:r>
              <a:rPr lang="en-US" sz="7200" dirty="0" smtClean="0">
                <a:latin typeface="+mn-lt"/>
                <a:cs typeface="Courier New" panose="02070309020205020404" pitchFamily="49" charset="0"/>
              </a:rPr>
              <a:t>Difference with ASP</a:t>
            </a:r>
            <a:endParaRPr lang="en-US" sz="7200" dirty="0">
              <a:latin typeface="+mn-lt"/>
              <a:cs typeface="Courier New" panose="02070309020205020404" pitchFamily="49" charset="0"/>
            </a:endParaRPr>
          </a:p>
        </p:txBody>
      </p:sp>
      <p:sp>
        <p:nvSpPr>
          <p:cNvPr id="4" name="Rectangle 3"/>
          <p:cNvSpPr/>
          <p:nvPr/>
        </p:nvSpPr>
        <p:spPr>
          <a:xfrm>
            <a:off x="3886200" y="4517485"/>
            <a:ext cx="8580779"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Interpreted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HTML and coding in same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 xml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written </a:t>
            </a:r>
            <a:r>
              <a:rPr lang="en-US" sz="4000" b="0" dirty="0">
                <a:latin typeface="Calibri" panose="020F0502020204030204" pitchFamily="34" charset="0"/>
                <a:cs typeface="Calibri" panose="020F0502020204030204" pitchFamily="34" charset="0"/>
              </a:rPr>
              <a:t>using VB Script and </a:t>
            </a:r>
            <a:r>
              <a:rPr lang="en-US" sz="4000" b="0" dirty="0" smtClean="0">
                <a:latin typeface="Calibri" panose="020F0502020204030204" pitchFamily="34" charset="0"/>
                <a:cs typeface="Calibri" panose="020F0502020204030204" pitchFamily="34" charset="0"/>
              </a:rPr>
              <a:t>HTML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Doesn’t support cross languages.</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Not object oriented</a:t>
            </a:r>
            <a:endParaRPr lang="en-US" sz="4000" b="0" dirty="0">
              <a:latin typeface="Calibri" panose="020F0502020204030204" pitchFamily="34" charset="0"/>
              <a:cs typeface="Calibri" panose="020F0502020204030204" pitchFamily="34" charset="0"/>
            </a:endParaRPr>
          </a:p>
        </p:txBody>
      </p:sp>
      <p:sp>
        <p:nvSpPr>
          <p:cNvPr id="7" name="Rectangle 6"/>
          <p:cNvSpPr/>
          <p:nvPr/>
        </p:nvSpPr>
        <p:spPr>
          <a:xfrm>
            <a:off x="14697635" y="4517485"/>
            <a:ext cx="9686365"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Compiled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ADO.NET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Different code behind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Supports xml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a:t>
            </a:r>
            <a:r>
              <a:rPr lang="en-US" sz="4000" b="0" dirty="0">
                <a:latin typeface="Calibri" panose="020F0502020204030204" pitchFamily="34" charset="0"/>
                <a:cs typeface="Calibri" panose="020F0502020204030204" pitchFamily="34" charset="0"/>
              </a:rPr>
              <a:t>NET compliant languages </a:t>
            </a:r>
            <a:endParaRPr lang="en-US" sz="4000" b="0" dirty="0" smtClean="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Web services and Cross language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Object oriented</a:t>
            </a:r>
            <a:endParaRPr lang="en-US" sz="4000" b="0" dirty="0">
              <a:latin typeface="Calibri" panose="020F0502020204030204" pitchFamily="34" charset="0"/>
              <a:cs typeface="Calibri" panose="020F0502020204030204" pitchFamily="34" charset="0"/>
            </a:endParaRPr>
          </a:p>
        </p:txBody>
      </p:sp>
      <p:sp>
        <p:nvSpPr>
          <p:cNvPr id="9" name="Rectangle 8"/>
          <p:cNvSpPr/>
          <p:nvPr/>
        </p:nvSpPr>
        <p:spPr>
          <a:xfrm>
            <a:off x="3886200" y="2867435"/>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4697635" y="2867434"/>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ASP.NET</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2353562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148628876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391444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1426274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1.Page Request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370795"/>
            <a:ext cx="7772400" cy="2175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b="0" dirty="0">
                <a:latin typeface="Calibri" panose="020F0502020204030204" pitchFamily="34" charset="0"/>
                <a:cs typeface="Calibri" panose="020F0502020204030204" pitchFamily="34" charset="0"/>
              </a:rPr>
              <a:t>When the page is requested by a </a:t>
            </a:r>
            <a:r>
              <a:rPr lang="en-US" sz="4400" b="0" dirty="0" smtClean="0">
                <a:latin typeface="Calibri" panose="020F0502020204030204" pitchFamily="34" charset="0"/>
                <a:cs typeface="Calibri" panose="020F0502020204030204" pitchFamily="34" charset="0"/>
              </a:rPr>
              <a:t>user. The </a:t>
            </a:r>
            <a:r>
              <a:rPr lang="en-US" sz="4400" b="0" dirty="0">
                <a:latin typeface="Calibri" panose="020F0502020204030204" pitchFamily="34" charset="0"/>
                <a:cs typeface="Calibri" panose="020F0502020204030204" pitchFamily="34" charset="0"/>
              </a:rPr>
              <a:t>page request occurs before the page life cycle begins. </a:t>
            </a:r>
            <a:endParaRPr kumimoji="0" lang="en-US" sz="4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22917374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 xmlns:p14="http://schemas.microsoft.com/office/powerpoint/2010/main" val="3843727253"/>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2.Start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In the start stage, page properties such as Request and Response are set. At this stage, the page also determines whether the request is a postback or a new request and sets the IsPostBack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 xmlns:p14="http://schemas.microsoft.com/office/powerpoint/2010/main" val="31675553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7812</TotalTime>
  <Words>2509</Words>
  <Application>Microsoft Office PowerPoint</Application>
  <PresentationFormat>Custom</PresentationFormat>
  <Paragraphs>596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White</vt:lpstr>
      <vt:lpstr>.NET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dc:creator>CRP</dc:creator>
  <cp:lastModifiedBy>crpatel</cp:lastModifiedBy>
  <cp:revision>628</cp:revision>
  <dcterms:modified xsi:type="dcterms:W3CDTF">2019-03-27T04:26:05Z</dcterms:modified>
</cp:coreProperties>
</file>