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5" autoAdjust="0"/>
    <p:restoredTop sz="84973" autoAdjust="0"/>
  </p:normalViewPr>
  <p:slideViewPr>
    <p:cSldViewPr snapToGrid="0">
      <p:cViewPr>
        <p:scale>
          <a:sx n="33" d="100"/>
          <a:sy n="33" d="100"/>
        </p:scale>
        <p:origin x="-564" y="-15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35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.NET"/>
          <p:cNvSpPr txBox="1">
            <a:spLocks noGrp="1"/>
          </p:cNvSpPr>
          <p:nvPr>
            <p:ph type="ctrTitle"/>
          </p:nvPr>
        </p:nvSpPr>
        <p:spPr>
          <a:xfrm>
            <a:off x="2796683" y="-2381391"/>
            <a:ext cx="7037046" cy="5709719"/>
          </a:xfrm>
          <a:prstGeom prst="rect">
            <a:avLst/>
          </a:prstGeom>
        </p:spPr>
        <p:txBody>
          <a:bodyPr/>
          <a:lstStyle>
            <a:lvl1pPr>
              <a:defRPr sz="13800">
                <a:solidFill>
                  <a:srgbClr val="353435"/>
                </a:solidFill>
              </a:defRPr>
            </a:lvl1pPr>
          </a:lstStyle>
          <a:p>
            <a:r>
              <a:t>.NET</a:t>
            </a:r>
          </a:p>
        </p:txBody>
      </p:sp>
      <p:sp>
        <p:nvSpPr>
          <p:cNvPr id="120" name="2160711"/>
          <p:cNvSpPr txBox="1">
            <a:spLocks noGrp="1"/>
          </p:cNvSpPr>
          <p:nvPr>
            <p:ph type="subTitle" sz="quarter" idx="1"/>
          </p:nvPr>
        </p:nvSpPr>
        <p:spPr>
          <a:xfrm>
            <a:off x="2745913" y="3811726"/>
            <a:ext cx="7138587" cy="3408414"/>
          </a:xfrm>
          <a:prstGeom prst="rect">
            <a:avLst/>
          </a:prstGeom>
        </p:spPr>
        <p:txBody>
          <a:bodyPr/>
          <a:lstStyle>
            <a:lvl1pPr defTabSz="642937">
              <a:lnSpc>
                <a:spcPts val="19000"/>
              </a:lnSpc>
              <a:spcBef>
                <a:spcPts val="1600"/>
              </a:spcBef>
              <a:defRPr sz="13800">
                <a:solidFill>
                  <a:srgbClr val="35343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2160711</a:t>
            </a:r>
          </a:p>
        </p:txBody>
      </p:sp>
      <p:sp>
        <p:nvSpPr>
          <p:cNvPr id="121" name="Unit 2"/>
          <p:cNvSpPr txBox="1"/>
          <p:nvPr/>
        </p:nvSpPr>
        <p:spPr>
          <a:xfrm>
            <a:off x="10051398" y="716724"/>
            <a:ext cx="10817554" cy="51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>
            <a:lvl1pPr defTabSz="642937">
              <a:lnSpc>
                <a:spcPts val="30600"/>
              </a:lnSpc>
              <a:spcBef>
                <a:spcPts val="1600"/>
              </a:spcBef>
              <a:defRPr sz="234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/>
              <a:t>Unit </a:t>
            </a:r>
            <a:r>
              <a:rPr lang="en-US" dirty="0" smtClean="0"/>
              <a:t>9</a:t>
            </a:r>
            <a:endParaRPr dirty="0"/>
          </a:p>
        </p:txBody>
      </p:sp>
      <p:sp>
        <p:nvSpPr>
          <p:cNvPr id="123" name="Line"/>
          <p:cNvSpPr/>
          <p:nvPr/>
        </p:nvSpPr>
        <p:spPr>
          <a:xfrm>
            <a:off x="-3695" y="7077247"/>
            <a:ext cx="24391390" cy="1"/>
          </a:xfrm>
          <a:prstGeom prst="line">
            <a:avLst/>
          </a:prstGeom>
          <a:ln w="25400">
            <a:solidFill>
              <a:srgbClr val="2BFEFF"/>
            </a:solidFill>
            <a:custDash>
              <a:ds d="600000" sp="600000"/>
            </a:custDash>
            <a:miter lim="400000"/>
          </a:ln>
          <a:effectLst>
            <a:outerShdw blurRad="63500" dist="25400" dir="5400000" rotWithShape="0">
              <a:srgbClr val="12898A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90281" y="8435511"/>
            <a:ext cx="2300343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dirty="0" smtClean="0">
                <a:latin typeface="Times New Roman" panose="02020603050405020304" pitchFamily="18" charset="0"/>
              </a:rPr>
              <a:t>Themes and Master Pages: Creating a Consistent Web Site, ASP.NET 2.0 Themes - Master Pages, Displaying Data with the </a:t>
            </a:r>
            <a:r>
              <a:rPr lang="en-US" sz="4400" b="0" dirty="0" err="1" smtClean="0">
                <a:latin typeface="Times New Roman" panose="02020603050405020304" pitchFamily="18" charset="0"/>
              </a:rPr>
              <a:t>GridView</a:t>
            </a:r>
            <a:r>
              <a:rPr lang="en-US" sz="4400" b="0" dirty="0" smtClean="0">
                <a:latin typeface="Times New Roman" panose="02020603050405020304" pitchFamily="18" charset="0"/>
              </a:rPr>
              <a:t> Control Introducing the </a:t>
            </a:r>
            <a:r>
              <a:rPr lang="en-US" sz="4400" b="0" dirty="0" err="1" smtClean="0">
                <a:latin typeface="Times New Roman" panose="02020603050405020304" pitchFamily="18" charset="0"/>
              </a:rPr>
              <a:t>GridView</a:t>
            </a:r>
            <a:r>
              <a:rPr lang="en-US" sz="4400" b="0" dirty="0" smtClean="0">
                <a:latin typeface="Times New Roman" panose="02020603050405020304" pitchFamily="18" charset="0"/>
              </a:rPr>
              <a:t> Control, Filter Data in the </a:t>
            </a:r>
            <a:r>
              <a:rPr lang="en-US" sz="4400" b="0" dirty="0" err="1" smtClean="0">
                <a:latin typeface="Times New Roman" panose="02020603050405020304" pitchFamily="18" charset="0"/>
              </a:rPr>
              <a:t>GridView</a:t>
            </a:r>
            <a:r>
              <a:rPr lang="en-US" sz="4400" b="0" dirty="0" smtClean="0">
                <a:latin typeface="Times New Roman" panose="02020603050405020304" pitchFamily="18" charset="0"/>
              </a:rPr>
              <a:t> Control, Allow Users to Select from a </a:t>
            </a:r>
            <a:r>
              <a:rPr lang="en-US" sz="4400" b="0" dirty="0" err="1" smtClean="0">
                <a:latin typeface="Times New Roman" panose="02020603050405020304" pitchFamily="18" charset="0"/>
              </a:rPr>
              <a:t>DropDownList</a:t>
            </a:r>
            <a:r>
              <a:rPr lang="en-US" sz="4400" b="0" dirty="0" smtClean="0">
                <a:latin typeface="Times New Roman" panose="02020603050405020304" pitchFamily="18" charset="0"/>
              </a:rPr>
              <a:t> in the Grid, Add a Hyperlink to the Grid, Deleting a Row and Handling Errors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"/>
          <p:cNvGraphicFramePr/>
          <p:nvPr>
            <p:extLst>
              <p:ext uri="{D42A27DB-BD31-4B8C-83A1-F6EECF244321}">
                <p14:modId xmlns="" xmlns:p14="http://schemas.microsoft.com/office/powerpoint/2010/main" val="912717421"/>
              </p:ext>
            </p:extLst>
          </p:nvPr>
        </p:nvGraphicFramePr>
        <p:xfrm>
          <a:off x="251012" y="2349362"/>
          <a:ext cx="24079201" cy="2893995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1414813">
                  <a:extLst>
                    <a:ext uri="{9D8B030D-6E8A-4147-A177-3AD203B41FA5}">
                      <a16:colId xmlns="" xmlns:a16="http://schemas.microsoft.com/office/drawing/2014/main" val="576510019"/>
                    </a:ext>
                  </a:extLst>
                </a:gridCol>
                <a:gridCol w="21210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36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3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Calibri" pitchFamily="34" charset="0"/>
                          <a:ea typeface="+mn-ea"/>
                          <a:cs typeface="+mn-cs"/>
                          <a:sym typeface="Helvetica Neue Light"/>
                        </a:rPr>
                        <a:t>Explain the concept of master pages in ASP.NET with example.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Calibri" pitchFamily="34" charset="0"/>
                          <a:ea typeface="+mn-ea"/>
                          <a:cs typeface="+mn-cs"/>
                          <a:sym typeface="Helvetica Neue Light"/>
                        </a:rPr>
                        <a:t>Differentiate between Master Page and Theme Page in ASP.NET.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="" xmlns:a16="http://schemas.microsoft.com/office/drawing/2014/main" val="1973058840"/>
                  </a:ext>
                </a:extLst>
              </a:tr>
              <a:tr h="832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4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Calibri" pitchFamily="34" charset="0"/>
                          <a:ea typeface="+mn-ea"/>
                          <a:cs typeface="+mn-cs"/>
                          <a:sym typeface="Helvetica Neue Light"/>
                        </a:rPr>
                        <a:t>What is Theme? Create skin file to format various controls and give code to apply theme in </a:t>
                      </a:r>
                      <a:r>
                        <a:rPr lang="en-US" sz="40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Calibri" pitchFamily="34" charset="0"/>
                          <a:ea typeface="+mn-ea"/>
                          <a:cs typeface="+mn-cs"/>
                          <a:sym typeface="Helvetica Neue Light"/>
                        </a:rPr>
                        <a:t>ASP.Net</a:t>
                      </a:r>
                      <a:r>
                        <a:rPr lang="en-US" sz="40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Calibri" pitchFamily="34" charset="0"/>
                          <a:ea typeface="+mn-ea"/>
                          <a:cs typeface="+mn-cs"/>
                          <a:sym typeface="Helvetica Neue Light"/>
                        </a:rPr>
                        <a:t> webpage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40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="" xmlns:a16="http://schemas.microsoft.com/office/drawing/2014/main" val="98092151"/>
                  </a:ext>
                </a:extLst>
              </a:tr>
            </a:tbl>
          </a:graphicData>
        </a:graphic>
      </p:graphicFrame>
      <p:sp>
        <p:nvSpPr>
          <p:cNvPr id="126" name="GTU Questions"/>
          <p:cNvSpPr txBox="1"/>
          <p:nvPr/>
        </p:nvSpPr>
        <p:spPr>
          <a:xfrm>
            <a:off x="7492479" y="682486"/>
            <a:ext cx="939904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13600"/>
              </a:lnSpc>
              <a:defRPr sz="100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GTU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344625" y="6047202"/>
            <a:ext cx="7588615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Master Pages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9632" y="2655794"/>
            <a:ext cx="21274368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4800" b="0" dirty="0" smtClean="0">
                <a:latin typeface="Calibri" pitchFamily="34" charset="0"/>
              </a:rPr>
              <a:t>It is an ASP.NET file with the </a:t>
            </a:r>
            <a:r>
              <a:rPr lang="en-US" sz="4800" dirty="0" smtClean="0">
                <a:latin typeface="Calibri" pitchFamily="34" charset="0"/>
              </a:rPr>
              <a:t>.master </a:t>
            </a:r>
            <a:r>
              <a:rPr lang="en-US" sz="4800" b="0" dirty="0" smtClean="0">
                <a:latin typeface="Calibri" pitchFamily="34" charset="0"/>
              </a:rPr>
              <a:t>extension with a predefined layout that can include static text, HTML elements and server controls.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4800" b="0" dirty="0" smtClean="0">
                <a:latin typeface="Calibri" pitchFamily="34" charset="0"/>
              </a:rPr>
              <a:t>A Master </a:t>
            </a:r>
            <a:r>
              <a:rPr lang="en-US" sz="4800" dirty="0" smtClean="0">
                <a:latin typeface="Calibri" pitchFamily="34" charset="0"/>
              </a:rPr>
              <a:t>page offers a template </a:t>
            </a:r>
            <a:r>
              <a:rPr lang="en-US" sz="4800" b="0" dirty="0" smtClean="0">
                <a:latin typeface="Calibri" pitchFamily="34" charset="0"/>
              </a:rPr>
              <a:t>for one or more web forms(only content) for consistent layout.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4800" b="0" dirty="0" smtClean="0">
                <a:latin typeface="Calibri" pitchFamily="34" charset="0"/>
              </a:rPr>
              <a:t>It </a:t>
            </a:r>
            <a:r>
              <a:rPr lang="en-US" sz="4800" dirty="0" smtClean="0">
                <a:latin typeface="Calibri" pitchFamily="34" charset="0"/>
              </a:rPr>
              <a:t>defines placeholders </a:t>
            </a:r>
            <a:r>
              <a:rPr lang="en-US" sz="4800" b="0" dirty="0" smtClean="0">
                <a:latin typeface="Calibri" pitchFamily="34" charset="0"/>
              </a:rPr>
              <a:t>for the content, which can be overridden by the content pages.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4800" b="0" dirty="0" smtClean="0">
                <a:latin typeface="Calibri" pitchFamily="34" charset="0"/>
              </a:rPr>
              <a:t>When users request the content page, ASP.NET merges the layout of the master page with the content of the content page and produce output.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4800" b="0" dirty="0" smtClean="0">
                <a:latin typeface="Calibri" pitchFamily="34" charset="0"/>
              </a:rPr>
              <a:t>It defines the </a:t>
            </a:r>
            <a:r>
              <a:rPr lang="en-US" sz="4800" dirty="0" smtClean="0">
                <a:latin typeface="Calibri" pitchFamily="34" charset="0"/>
              </a:rPr>
              <a:t>look, feel and standard behavior </a:t>
            </a:r>
            <a:r>
              <a:rPr lang="en-US" sz="4800" b="0" dirty="0" smtClean="0">
                <a:latin typeface="Calibri" pitchFamily="34" charset="0"/>
              </a:rPr>
              <a:t>that you want for all of the pages in your application.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>
                <a:latin typeface="Aharoni" pitchFamily="2" charset="-79"/>
                <a:cs typeface="Aharoni" pitchFamily="2" charset="-79"/>
              </a:rPr>
              <a:t>What is </a:t>
            </a: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Master Page?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344625" y="6047202"/>
            <a:ext cx="7588615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Master Pages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>
                <a:latin typeface="Aharoni" pitchFamily="2" charset="-79"/>
                <a:cs typeface="Aharoni" pitchFamily="2" charset="-79"/>
              </a:rPr>
              <a:t>What is </a:t>
            </a: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Master Page?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9658" y="4922744"/>
            <a:ext cx="8120342" cy="6238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6600" dirty="0" smtClean="0"/>
              <a:t>.master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dirty="0" smtClean="0"/>
              <a:t>&lt;%@ Master</a:t>
            </a:r>
            <a:endParaRPr lang="en-US" sz="6600" b="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b="0" dirty="0" smtClean="0">
                <a:latin typeface="Calibri" pitchFamily="34" charset="0"/>
              </a:rPr>
              <a:t>Text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b="0" dirty="0" smtClean="0">
                <a:latin typeface="Calibri" pitchFamily="34" charset="0"/>
              </a:rPr>
              <a:t>HTML Controls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b="0" dirty="0" smtClean="0">
                <a:latin typeface="Calibri" pitchFamily="34" charset="0"/>
              </a:rPr>
              <a:t>Server Controls</a:t>
            </a:r>
            <a:endParaRPr lang="en-US" sz="5400" b="0" i="1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b="0" dirty="0" smtClean="0">
                <a:latin typeface="Calibri" pitchFamily="34" charset="0"/>
              </a:rPr>
              <a:t>ContentPlaceHolder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9658" y="2951069"/>
            <a:ext cx="646299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/>
            <a:r>
              <a:rPr lang="en-US" sz="8800" dirty="0" smtClean="0">
                <a:latin typeface="Calibri" pitchFamily="34" charset="0"/>
              </a:rPr>
              <a:t>Master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344625" y="6047202"/>
            <a:ext cx="7588615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Master Pages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9658" y="2951069"/>
            <a:ext cx="646299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/>
            <a:r>
              <a:rPr lang="en-US" sz="8800" dirty="0" smtClean="0">
                <a:latin typeface="Calibri" pitchFamily="34" charset="0"/>
              </a:rPr>
              <a:t>Master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>
                <a:latin typeface="Aharoni" pitchFamily="2" charset="-79"/>
                <a:cs typeface="Aharoni" pitchFamily="2" charset="-79"/>
              </a:rPr>
              <a:t>What is </a:t>
            </a: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Master Page?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9658" y="4922744"/>
            <a:ext cx="8120342" cy="6238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6600" dirty="0" smtClean="0"/>
              <a:t>.master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dirty="0" smtClean="0"/>
              <a:t>&lt;%@ Master</a:t>
            </a:r>
            <a:endParaRPr lang="en-US" sz="6600" b="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b="0" dirty="0" smtClean="0">
                <a:latin typeface="Calibri" pitchFamily="34" charset="0"/>
              </a:rPr>
              <a:t>Text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b="0" dirty="0" smtClean="0">
                <a:latin typeface="Calibri" pitchFamily="34" charset="0"/>
              </a:rPr>
              <a:t>HTML Controls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b="0" dirty="0" smtClean="0">
                <a:latin typeface="Calibri" pitchFamily="34" charset="0"/>
              </a:rPr>
              <a:t>Server Controls</a:t>
            </a:r>
            <a:endParaRPr lang="en-US" sz="5400" b="0" i="1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b="0" dirty="0" smtClean="0">
                <a:latin typeface="Calibri" pitchFamily="34" charset="0"/>
              </a:rPr>
              <a:t>ContentPlaceHolder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20458" y="2951069"/>
            <a:ext cx="646299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/>
            <a:r>
              <a:rPr lang="en-US" sz="8800" dirty="0" smtClean="0">
                <a:latin typeface="Calibri" pitchFamily="34" charset="0"/>
              </a:rPr>
              <a:t>Content Page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20458" y="4922744"/>
            <a:ext cx="8120342" cy="3191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6600" dirty="0" smtClean="0"/>
              <a:t>.</a:t>
            </a:r>
            <a:r>
              <a:rPr lang="en-US" sz="6600" dirty="0" err="1" smtClean="0"/>
              <a:t>aspx</a:t>
            </a:r>
            <a:endParaRPr lang="en-US" sz="66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dirty="0" smtClean="0"/>
              <a:t>&lt;%@ Page</a:t>
            </a:r>
            <a:endParaRPr lang="en-US" sz="6600" b="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6600" b="0" dirty="0" smtClean="0">
                <a:latin typeface="Calibri" pitchFamily="34" charset="0"/>
              </a:rPr>
              <a:t>Content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344625" y="6047202"/>
            <a:ext cx="7588615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Master Pages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9657" y="2951069"/>
            <a:ext cx="13120967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/>
            <a:r>
              <a:rPr lang="en-US" sz="8800" dirty="0" smtClean="0">
                <a:latin typeface="Calibri" pitchFamily="34" charset="0"/>
              </a:rPr>
              <a:t>Content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>
                <a:latin typeface="Aharoni" pitchFamily="2" charset="-79"/>
                <a:cs typeface="Aharoni" pitchFamily="2" charset="-79"/>
              </a:rPr>
              <a:t>What is </a:t>
            </a: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Master Page?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2850" y="5226874"/>
            <a:ext cx="19792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200" b="0" dirty="0" smtClean="0">
                <a:latin typeface="Consolas"/>
              </a:rPr>
              <a:t> </a:t>
            </a:r>
            <a:r>
              <a:rPr lang="en-US" sz="4200" b="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4200" b="0" dirty="0" err="1" smtClean="0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4200" b="0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4200" b="0" dirty="0" err="1" smtClean="0">
                <a:solidFill>
                  <a:srgbClr val="800000"/>
                </a:solidFill>
                <a:latin typeface="Consolas"/>
              </a:rPr>
              <a:t>ContentPlaceHolder</a:t>
            </a:r>
            <a:r>
              <a:rPr lang="en-US" sz="4200" b="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42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4200" dirty="0" smtClean="0">
                <a:solidFill>
                  <a:srgbClr val="0000FF"/>
                </a:solidFill>
                <a:latin typeface="Consolas"/>
              </a:rPr>
              <a:t>="ContentPlaceHolder1" </a:t>
            </a:r>
            <a:r>
              <a:rPr lang="en-US" sz="4200" b="0" dirty="0" err="1" smtClean="0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sz="4200" b="0" dirty="0" smtClean="0">
                <a:solidFill>
                  <a:srgbClr val="0000FF"/>
                </a:solidFill>
                <a:latin typeface="Consolas"/>
              </a:rPr>
              <a:t>="server"&gt;</a:t>
            </a:r>
          </a:p>
          <a:p>
            <a:pPr algn="l"/>
            <a:r>
              <a:rPr lang="en-US" sz="4200" b="0" dirty="0" smtClean="0">
                <a:solidFill>
                  <a:srgbClr val="0000FF"/>
                </a:solidFill>
                <a:latin typeface="Consolas"/>
              </a:rPr>
              <a:t>      	Master Page Content - Editable</a:t>
            </a:r>
          </a:p>
          <a:p>
            <a:pPr algn="l"/>
            <a:r>
              <a:rPr lang="en-US" sz="4200" b="0" dirty="0" smtClean="0">
                <a:solidFill>
                  <a:srgbClr val="0000FF"/>
                </a:solidFill>
                <a:latin typeface="Consolas"/>
              </a:rPr>
              <a:t>			HTML/Server Controls</a:t>
            </a:r>
          </a:p>
          <a:p>
            <a:pPr algn="l"/>
            <a:r>
              <a:rPr lang="en-US" sz="4200" b="0" dirty="0" smtClean="0">
                <a:solidFill>
                  <a:srgbClr val="0000FF"/>
                </a:solidFill>
                <a:latin typeface="Consolas"/>
              </a:rPr>
              <a:t> &lt;/</a:t>
            </a:r>
            <a:r>
              <a:rPr lang="en-US" sz="4200" b="0" dirty="0" err="1" smtClean="0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4200" b="0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4200" b="0" dirty="0" err="1" smtClean="0">
                <a:solidFill>
                  <a:srgbClr val="800000"/>
                </a:solidFill>
                <a:latin typeface="Consolas"/>
              </a:rPr>
              <a:t>ContentPlaceHolder</a:t>
            </a:r>
            <a:r>
              <a:rPr lang="en-US" sz="4200" b="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42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344625" y="6047202"/>
            <a:ext cx="7588615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Master Pages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9657" y="2951069"/>
            <a:ext cx="13120967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457200" indent="-457200" algn="l"/>
            <a:r>
              <a:rPr lang="en-US" sz="8800" dirty="0" smtClean="0">
                <a:latin typeface="Calibri" pitchFamily="34" charset="0"/>
              </a:rPr>
              <a:t>Content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>
                <a:latin typeface="Aharoni" pitchFamily="2" charset="-79"/>
                <a:cs typeface="Aharoni" pitchFamily="2" charset="-79"/>
              </a:rPr>
              <a:t>What is </a:t>
            </a: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Master Page?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2850" y="5226874"/>
            <a:ext cx="197929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4400" b="0" dirty="0" err="1" smtClean="0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4400" b="0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4400" b="0" dirty="0" err="1" smtClean="0">
                <a:solidFill>
                  <a:srgbClr val="800000"/>
                </a:solidFill>
                <a:latin typeface="Consolas"/>
              </a:rPr>
              <a:t>Content</a:t>
            </a:r>
            <a:r>
              <a:rPr lang="en-US" sz="4400" b="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4400" b="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4400" b="0" dirty="0" smtClean="0">
                <a:solidFill>
                  <a:srgbClr val="0000FF"/>
                </a:solidFill>
                <a:latin typeface="Consolas"/>
              </a:rPr>
              <a:t>="Content1" </a:t>
            </a:r>
            <a:r>
              <a:rPr lang="en-US" sz="4400" b="0" dirty="0" err="1" smtClean="0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sz="4400" b="0" dirty="0" smtClean="0">
                <a:solidFill>
                  <a:srgbClr val="0000FF"/>
                </a:solidFill>
                <a:latin typeface="Consolas"/>
              </a:rPr>
              <a:t>="server" </a:t>
            </a:r>
          </a:p>
          <a:p>
            <a:pPr algn="l"/>
            <a:r>
              <a:rPr lang="en-US" sz="4400" b="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4400" dirty="0" err="1" smtClean="0">
                <a:solidFill>
                  <a:srgbClr val="FF0000"/>
                </a:solidFill>
                <a:latin typeface="Consolas"/>
              </a:rPr>
              <a:t>contentplaceholderid</a:t>
            </a:r>
            <a:r>
              <a:rPr lang="en-US" sz="4400" dirty="0" smtClean="0">
                <a:solidFill>
                  <a:srgbClr val="0000FF"/>
                </a:solidFill>
                <a:latin typeface="Consolas"/>
              </a:rPr>
              <a:t>="ContentPlaceHolder1"</a:t>
            </a:r>
            <a:r>
              <a:rPr lang="en-US" sz="4400" b="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algn="l"/>
            <a:r>
              <a:rPr lang="en-US" sz="4400" b="0" dirty="0" smtClean="0">
                <a:solidFill>
                  <a:srgbClr val="0000FF"/>
                </a:solidFill>
                <a:latin typeface="Consolas"/>
              </a:rPr>
              <a:t>			HTML/Server Controls </a:t>
            </a:r>
          </a:p>
          <a:p>
            <a:pPr algn="l"/>
            <a:r>
              <a:rPr lang="en-US" sz="4400" b="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4400" b="0" dirty="0" err="1" smtClean="0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4400" b="0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4400" b="0" dirty="0" err="1" smtClean="0">
                <a:solidFill>
                  <a:srgbClr val="800000"/>
                </a:solidFill>
                <a:latin typeface="Consolas"/>
              </a:rPr>
              <a:t>Content</a:t>
            </a:r>
            <a:r>
              <a:rPr lang="en-US" sz="4400" b="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 flipV="1">
            <a:off x="2885566" y="-124865"/>
            <a:ext cx="1" cy="13965729"/>
          </a:xfrm>
          <a:prstGeom prst="line">
            <a:avLst/>
          </a:prstGeom>
          <a:ln w="57150">
            <a:solidFill>
              <a:srgbClr val="183E67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2885566" y="2266950"/>
            <a:ext cx="21498434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onstructor"/>
          <p:cNvSpPr txBox="1"/>
          <p:nvPr/>
        </p:nvSpPr>
        <p:spPr>
          <a:xfrm rot="16200000">
            <a:off x="-2344625" y="6047202"/>
            <a:ext cx="7588615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solidFill>
                  <a:srgbClr val="474748"/>
                </a:solidFill>
              </a:defRPr>
            </a:lvl1pPr>
          </a:lstStyle>
          <a:p>
            <a:r>
              <a:rPr lang="en-US" sz="9600" dirty="0" smtClean="0">
                <a:solidFill>
                  <a:schemeClr val="tx2"/>
                </a:solidFill>
              </a:rPr>
              <a:t>Master Pages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188" y="806823"/>
            <a:ext cx="14737976" cy="13753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>
                <a:latin typeface="Aharoni" pitchFamily="2" charset="-79"/>
                <a:cs typeface="Aharoni" pitchFamily="2" charset="-79"/>
              </a:rPr>
              <a:t>What is </a:t>
            </a:r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haroni" pitchFamily="2" charset="-79"/>
                <a:cs typeface="Aharoni" pitchFamily="2" charset="-79"/>
                <a:sym typeface="Helvetica Neue"/>
              </a:rPr>
              <a:t>Master Page?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haroni" pitchFamily="2" charset="-79"/>
              <a:cs typeface="Aharoni" pitchFamily="2" charset="-79"/>
              <a:sym typeface="Helvetica Neue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90900" y="3943349"/>
            <a:ext cx="7820026" cy="7858126"/>
            <a:chOff x="3390900" y="3943349"/>
            <a:chExt cx="7820026" cy="7858126"/>
          </a:xfrm>
        </p:grpSpPr>
        <p:sp>
          <p:nvSpPr>
            <p:cNvPr id="10" name="Rectangle 9"/>
            <p:cNvSpPr/>
            <p:nvPr/>
          </p:nvSpPr>
          <p:spPr>
            <a:xfrm>
              <a:off x="3409950" y="3943349"/>
              <a:ext cx="7800975" cy="145732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Header</a:t>
              </a:r>
              <a:endParaRPr kumimoji="0" lang="en-US" sz="72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9950" y="5553074"/>
              <a:ext cx="1876425" cy="54483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60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Menu</a:t>
              </a:r>
              <a:endParaRPr lang="en-US" sz="66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57826" y="5553074"/>
              <a:ext cx="5753100" cy="54483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ContentPlaceHolder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90900" y="11210924"/>
              <a:ext cx="7800975" cy="5905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Footer</a:t>
              </a:r>
              <a:endParaRPr kumimoji="0" lang="en-US" sz="30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429125" y="2943225"/>
            <a:ext cx="5829300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itchFamily="34" charset="0"/>
                <a:sym typeface="Helvetica Neue"/>
              </a:rPr>
              <a:t>Master Page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itchFamily="34" charset="0"/>
              <a:sym typeface="Helvetica Neue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830176" y="4143374"/>
            <a:ext cx="4200524" cy="3571876"/>
            <a:chOff x="3390900" y="3943349"/>
            <a:chExt cx="7820026" cy="7858126"/>
          </a:xfrm>
        </p:grpSpPr>
        <p:sp>
          <p:nvSpPr>
            <p:cNvPr id="19" name="Rectangle 18"/>
            <p:cNvSpPr/>
            <p:nvPr/>
          </p:nvSpPr>
          <p:spPr>
            <a:xfrm>
              <a:off x="3409950" y="3943349"/>
              <a:ext cx="7800975" cy="14573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Header</a:t>
              </a:r>
              <a:endParaRPr lang="en-US" sz="30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09950" y="5553074"/>
              <a:ext cx="1876425" cy="54483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Menu</a:t>
              </a:r>
              <a:endParaRPr lang="en-US" sz="30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57826" y="5553074"/>
              <a:ext cx="5753100" cy="54483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Content</a:t>
              </a:r>
              <a:endPara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0900" y="11210924"/>
              <a:ext cx="7800975" cy="590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2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Footer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801601" y="8172449"/>
            <a:ext cx="4200524" cy="3571876"/>
            <a:chOff x="3390900" y="3943349"/>
            <a:chExt cx="7820026" cy="7858126"/>
          </a:xfrm>
        </p:grpSpPr>
        <p:sp>
          <p:nvSpPr>
            <p:cNvPr id="24" name="Rectangle 23"/>
            <p:cNvSpPr/>
            <p:nvPr/>
          </p:nvSpPr>
          <p:spPr>
            <a:xfrm>
              <a:off x="3409950" y="3943349"/>
              <a:ext cx="7800975" cy="14573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Header</a:t>
              </a:r>
              <a:endParaRPr lang="en-US" sz="30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09950" y="5553074"/>
              <a:ext cx="1876425" cy="54483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Menu</a:t>
              </a:r>
              <a:endParaRPr lang="en-US" sz="30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57826" y="5553074"/>
              <a:ext cx="5753100" cy="54483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sym typeface="Helvetica Neue Medium"/>
                </a:rPr>
                <a:t>Content</a:t>
              </a:r>
              <a:endPara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90900" y="11210924"/>
              <a:ext cx="7800975" cy="590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2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Footer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745076" y="4171949"/>
            <a:ext cx="4200524" cy="3571876"/>
            <a:chOff x="3390900" y="3943349"/>
            <a:chExt cx="7820026" cy="7858126"/>
          </a:xfrm>
        </p:grpSpPr>
        <p:sp>
          <p:nvSpPr>
            <p:cNvPr id="29" name="Rectangle 28"/>
            <p:cNvSpPr/>
            <p:nvPr/>
          </p:nvSpPr>
          <p:spPr>
            <a:xfrm>
              <a:off x="3409950" y="3943349"/>
              <a:ext cx="7800975" cy="14573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Header</a:t>
              </a:r>
              <a:endParaRPr lang="en-US" sz="30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09950" y="5553074"/>
              <a:ext cx="1876425" cy="54483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Menu</a:t>
              </a:r>
              <a:endParaRPr lang="en-US" sz="30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57826" y="5553074"/>
              <a:ext cx="5753100" cy="54483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sym typeface="Helvetica Neue Medium"/>
                </a:rPr>
                <a:t>Content</a:t>
              </a:r>
              <a:endPara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0900" y="11210924"/>
              <a:ext cx="7800975" cy="590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2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Footer</a:t>
              </a:r>
              <a:endParaRPr lang="en-US" sz="30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716501" y="8201024"/>
            <a:ext cx="4200524" cy="3571876"/>
            <a:chOff x="3390900" y="3943349"/>
            <a:chExt cx="7820026" cy="7858126"/>
          </a:xfrm>
        </p:grpSpPr>
        <p:sp>
          <p:nvSpPr>
            <p:cNvPr id="34" name="Rectangle 33"/>
            <p:cNvSpPr/>
            <p:nvPr/>
          </p:nvSpPr>
          <p:spPr>
            <a:xfrm>
              <a:off x="3409950" y="3943349"/>
              <a:ext cx="7800975" cy="14573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Header</a:t>
              </a:r>
              <a:endParaRPr lang="en-US" sz="30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09950" y="5553074"/>
              <a:ext cx="1876425" cy="54483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Menu</a:t>
              </a:r>
              <a:endParaRPr lang="en-US" sz="30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57826" y="5553074"/>
              <a:ext cx="5753100" cy="54483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3000" b="0" dirty="0" smtClean="0">
                  <a:solidFill>
                    <a:srgbClr val="FFFFFF"/>
                  </a:solidFill>
                  <a:sym typeface="Helvetica Neue Medium"/>
                </a:rPr>
                <a:t>Content</a:t>
              </a:r>
              <a:endPara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90900" y="11210924"/>
              <a:ext cx="7800975" cy="590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noAutofit/>
            </a:bodyPr>
            <a:lstStyle/>
            <a:p>
              <a:r>
                <a:rPr lang="en-US" sz="2000" b="0" dirty="0" smtClean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Footer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354175" y="2981325"/>
            <a:ext cx="5829300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itchFamily="34" charset="0"/>
                <a:sym typeface="Helvetica Neue"/>
              </a:rPr>
              <a:t>Content Pages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itchFamily="34" charset="0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11271</TotalTime>
  <Words>349</Words>
  <Application>Microsoft Office PowerPoint</Application>
  <PresentationFormat>Custom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.NET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CRP</dc:creator>
  <cp:lastModifiedBy>crpatel</cp:lastModifiedBy>
  <cp:revision>825</cp:revision>
  <dcterms:modified xsi:type="dcterms:W3CDTF">2019-03-26T07:21:40Z</dcterms:modified>
</cp:coreProperties>
</file>