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3" r:id="rId4"/>
    <p:sldId id="264" r:id="rId5"/>
    <p:sldId id="265" r:id="rId6"/>
    <p:sldId id="266" r:id="rId7"/>
    <p:sldId id="273" r:id="rId8"/>
    <p:sldId id="274" r:id="rId9"/>
    <p:sldId id="276" r:id="rId10"/>
    <p:sldId id="275" r:id="rId11"/>
    <p:sldId id="267" r:id="rId12"/>
    <p:sldId id="268" r:id="rId13"/>
    <p:sldId id="269" r:id="rId14"/>
    <p:sldId id="270" r:id="rId15"/>
    <p:sldId id="272"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985" autoAdjust="0"/>
    <p:restoredTop sz="97849" autoAdjust="0"/>
  </p:normalViewPr>
  <p:slideViewPr>
    <p:cSldViewPr snapToGrid="0">
      <p:cViewPr>
        <p:scale>
          <a:sx n="30" d="100"/>
          <a:sy n="30" d="100"/>
        </p:scale>
        <p:origin x="-804" y="-252"/>
      </p:cViewPr>
      <p:guideLst>
        <p:guide orient="horz" pos="4320"/>
        <p:guide pos="7680"/>
      </p:guideLst>
    </p:cSldViewPr>
  </p:slideViewPr>
  <p:outlineViewPr>
    <p:cViewPr>
      <p:scale>
        <a:sx n="33" d="100"/>
        <a:sy n="33" d="100"/>
      </p:scale>
      <p:origin x="0" y="35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ET"/>
          <p:cNvSpPr txBox="1">
            <a:spLocks noGrp="1"/>
          </p:cNvSpPr>
          <p:nvPr>
            <p:ph type="ctrTitle"/>
          </p:nvPr>
        </p:nvSpPr>
        <p:spPr>
          <a:xfrm>
            <a:off x="2796683" y="-2381391"/>
            <a:ext cx="7037046" cy="5709719"/>
          </a:xfrm>
          <a:prstGeom prst="rect">
            <a:avLst/>
          </a:prstGeom>
        </p:spPr>
        <p:txBody>
          <a:bodyPr/>
          <a:lstStyle>
            <a:lvl1pPr>
              <a:defRPr sz="13800">
                <a:solidFill>
                  <a:srgbClr val="353435"/>
                </a:solidFill>
              </a:defRPr>
            </a:lvl1pPr>
          </a:lstStyle>
          <a:p>
            <a:r>
              <a:t>.NET</a:t>
            </a:r>
          </a:p>
        </p:txBody>
      </p:sp>
      <p:sp>
        <p:nvSpPr>
          <p:cNvPr id="120" name="2160711"/>
          <p:cNvSpPr txBox="1">
            <a:spLocks noGrp="1"/>
          </p:cNvSpPr>
          <p:nvPr>
            <p:ph type="subTitle" sz="quarter" idx="1"/>
          </p:nvPr>
        </p:nvSpPr>
        <p:spPr>
          <a:xfrm>
            <a:off x="2745913" y="3811726"/>
            <a:ext cx="7138587" cy="3408414"/>
          </a:xfrm>
          <a:prstGeom prst="rect">
            <a:avLst/>
          </a:prstGeom>
        </p:spPr>
        <p:txBody>
          <a:bodyPr/>
          <a:lstStyle>
            <a:lvl1pPr defTabSz="642937">
              <a:lnSpc>
                <a:spcPts val="19000"/>
              </a:lnSpc>
              <a:spcBef>
                <a:spcPts val="1600"/>
              </a:spcBef>
              <a:defRPr sz="13800">
                <a:solidFill>
                  <a:srgbClr val="353435"/>
                </a:solidFill>
                <a:latin typeface="Times New Roman"/>
                <a:ea typeface="Times New Roman"/>
                <a:cs typeface="Times New Roman"/>
                <a:sym typeface="Times New Roman"/>
              </a:defRPr>
            </a:lvl1pPr>
          </a:lstStyle>
          <a:p>
            <a:r>
              <a:t>2160711</a:t>
            </a:r>
          </a:p>
        </p:txBody>
      </p:sp>
      <p:sp>
        <p:nvSpPr>
          <p:cNvPr id="121" name="Unit 2"/>
          <p:cNvSpPr txBox="1"/>
          <p:nvPr/>
        </p:nvSpPr>
        <p:spPr>
          <a:xfrm>
            <a:off x="10051398" y="716724"/>
            <a:ext cx="10817554" cy="5145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defTabSz="642937">
              <a:lnSpc>
                <a:spcPts val="30600"/>
              </a:lnSpc>
              <a:spcBef>
                <a:spcPts val="1600"/>
              </a:spcBef>
              <a:defRPr sz="23400" b="0">
                <a:latin typeface="Times New Roman"/>
                <a:ea typeface="Times New Roman"/>
                <a:cs typeface="Times New Roman"/>
                <a:sym typeface="Times New Roman"/>
              </a:defRPr>
            </a:lvl1pPr>
          </a:lstStyle>
          <a:p>
            <a:r>
              <a:rPr/>
              <a:t>Unit </a:t>
            </a:r>
            <a:r>
              <a:rPr lang="en-US" dirty="0" smtClean="0"/>
              <a:t>12</a:t>
            </a:r>
            <a:endParaRPr dirty="0"/>
          </a:p>
        </p:txBody>
      </p:sp>
      <p:sp>
        <p:nvSpPr>
          <p:cNvPr id="123" name="Line"/>
          <p:cNvSpPr/>
          <p:nvPr/>
        </p:nvSpPr>
        <p:spPr>
          <a:xfrm>
            <a:off x="-3695" y="7077247"/>
            <a:ext cx="24391390" cy="1"/>
          </a:xfrm>
          <a:prstGeom prst="line">
            <a:avLst/>
          </a:prstGeom>
          <a:ln w="25400">
            <a:solidFill>
              <a:srgbClr val="2BFEFF"/>
            </a:solidFill>
            <a:custDash>
              <a:ds d="600000" sp="600000"/>
            </a:custDash>
            <a:miter lim="400000"/>
          </a:ln>
          <a:effectLst>
            <a:outerShdw blurRad="63500" dist="25400" dir="5400000" rotWithShape="0">
              <a:srgbClr val="12898A">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 name="Rectangle 1"/>
          <p:cNvSpPr/>
          <p:nvPr/>
        </p:nvSpPr>
        <p:spPr>
          <a:xfrm>
            <a:off x="690281" y="8435511"/>
            <a:ext cx="23003438" cy="1446550"/>
          </a:xfrm>
          <a:prstGeom prst="rect">
            <a:avLst/>
          </a:prstGeom>
        </p:spPr>
        <p:txBody>
          <a:bodyPr wrap="square">
            <a:spAutoFit/>
          </a:bodyPr>
          <a:lstStyle/>
          <a:p>
            <a:r>
              <a:rPr lang="en-US" sz="4400" b="0" dirty="0" smtClean="0">
                <a:latin typeface="Times New Roman" panose="02020603050405020304" pitchFamily="18" charset="0"/>
              </a:rPr>
              <a:t>Introduction to Windows Presentation Foundation (WPF), Window Communication Foundation and its Application</a:t>
            </a:r>
            <a:endParaRPr lang="en-US" sz="4400" b="0" dirty="0" smtClean="0">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2" name="TextBox 11"/>
          <p:cNvSpPr txBox="1"/>
          <p:nvPr/>
        </p:nvSpPr>
        <p:spPr>
          <a:xfrm>
            <a:off x="3334643" y="2761348"/>
            <a:ext cx="21049357" cy="28527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smtClean="0">
                <a:latin typeface="Calibri" pitchFamily="34" charset="0"/>
              </a:rPr>
              <a:t>C</a:t>
            </a:r>
            <a:r>
              <a:rPr lang="en-US" sz="4000" dirty="0" smtClean="0">
                <a:latin typeface="Calibri" pitchFamily="34" charset="0"/>
              </a:rPr>
              <a:t> </a:t>
            </a:r>
            <a:r>
              <a:rPr lang="en-US" sz="4000" dirty="0" smtClean="0">
                <a:latin typeface="Calibri" pitchFamily="34" charset="0"/>
              </a:rPr>
              <a:t>= </a:t>
            </a:r>
            <a:r>
              <a:rPr lang="en-US" sz="4000" dirty="0" smtClean="0">
                <a:latin typeface="Calibri" pitchFamily="34" charset="0"/>
              </a:rPr>
              <a:t>Contract: </a:t>
            </a:r>
            <a:endParaRPr lang="en-US" sz="4000" dirty="0" smtClean="0">
              <a:latin typeface="Calibri" pitchFamily="34" charset="0"/>
            </a:endParaRPr>
          </a:p>
          <a:p>
            <a:pPr algn="l"/>
            <a:endParaRPr lang="en-US" sz="4000" dirty="0" smtClean="0">
              <a:latin typeface="Calibri" pitchFamily="34" charset="0"/>
            </a:endParaRPr>
          </a:p>
          <a:p>
            <a:pPr algn="l"/>
            <a:r>
              <a:rPr lang="en-US" sz="4800" b="0" dirty="0" smtClean="0">
                <a:latin typeface="Calibri" pitchFamily="34" charset="0"/>
              </a:rPr>
              <a:t>WCF interfaces are called “contracts” (both client and server must comply with the contract). Contracts describe operations, data structures and messages.</a:t>
            </a:r>
            <a:endParaRPr kumimoji="0" lang="en-US" sz="4800" b="0" i="0" u="none" strike="noStrike" cap="none" spc="0" normalizeH="0" baseline="0" dirty="0">
              <a:ln>
                <a:noFill/>
              </a:ln>
              <a:solidFill>
                <a:srgbClr val="000000"/>
              </a:solidFill>
              <a:effectLst/>
              <a:uFillTx/>
              <a:latin typeface="Calibri" pitchFamily="34" charset="0"/>
              <a:sym typeface="Helvetica Neue"/>
            </a:endParaRPr>
          </a:p>
        </p:txBody>
      </p:sp>
      <p:sp>
        <p:nvSpPr>
          <p:cNvPr id="16" name="Rectangle 15"/>
          <p:cNvSpPr/>
          <p:nvPr/>
        </p:nvSpPr>
        <p:spPr>
          <a:xfrm>
            <a:off x="3415861" y="5699429"/>
            <a:ext cx="20968139" cy="3139321"/>
          </a:xfrm>
          <a:prstGeom prst="rect">
            <a:avLst/>
          </a:prstGeom>
        </p:spPr>
        <p:txBody>
          <a:bodyPr wrap="square">
            <a:spAutoFit/>
          </a:bodyPr>
          <a:lstStyle/>
          <a:p>
            <a:pPr algn="l"/>
            <a:r>
              <a:rPr lang="en-US" sz="5400" dirty="0" smtClean="0">
                <a:latin typeface="Calibri" pitchFamily="34" charset="0"/>
              </a:rPr>
              <a:t>A service contract defines: </a:t>
            </a:r>
            <a:endParaRPr lang="en-US" sz="5400" dirty="0" smtClean="0">
              <a:latin typeface="Calibri" pitchFamily="34" charset="0"/>
            </a:endParaRPr>
          </a:p>
          <a:p>
            <a:pPr marL="914400" indent="-914400" algn="l">
              <a:buAutoNum type="alphaLcPeriod"/>
            </a:pPr>
            <a:r>
              <a:rPr lang="en-US" sz="4800" b="0" dirty="0" smtClean="0">
                <a:latin typeface="Calibri" pitchFamily="34" charset="0"/>
              </a:rPr>
              <a:t>Grouping </a:t>
            </a:r>
            <a:r>
              <a:rPr lang="en-US" sz="4800" b="0" dirty="0" smtClean="0">
                <a:latin typeface="Calibri" pitchFamily="34" charset="0"/>
              </a:rPr>
              <a:t>of operations in a service 	</a:t>
            </a:r>
            <a:r>
              <a:rPr lang="en-US" sz="4800" b="0" dirty="0" err="1" smtClean="0">
                <a:latin typeface="Calibri" pitchFamily="34" charset="0"/>
              </a:rPr>
              <a:t>.</a:t>
            </a:r>
            <a:r>
              <a:rPr lang="en-US" sz="4800" b="0" dirty="0" err="1" smtClean="0">
                <a:latin typeface="Calibri" pitchFamily="34" charset="0"/>
              </a:rPr>
              <a:t>Net</a:t>
            </a:r>
            <a:r>
              <a:rPr lang="en-US" sz="4800" b="0" dirty="0" smtClean="0">
                <a:latin typeface="Calibri" pitchFamily="34" charset="0"/>
              </a:rPr>
              <a:t> attribute [</a:t>
            </a:r>
            <a:r>
              <a:rPr lang="en-US" sz="4800" b="0" dirty="0" err="1" smtClean="0">
                <a:latin typeface="Calibri" pitchFamily="34" charset="0"/>
              </a:rPr>
              <a:t>ServiceContract</a:t>
            </a:r>
            <a:r>
              <a:rPr lang="en-US" sz="4800" b="0" dirty="0" smtClean="0">
                <a:latin typeface="Calibri" pitchFamily="34" charset="0"/>
              </a:rPr>
              <a:t>] </a:t>
            </a:r>
            <a:endParaRPr lang="en-US" sz="4800" b="0" dirty="0" smtClean="0">
              <a:latin typeface="Calibri" pitchFamily="34" charset="0"/>
            </a:endParaRPr>
          </a:p>
          <a:p>
            <a:pPr marL="914400" indent="-914400" algn="l">
              <a:buAutoNum type="alphaLcPeriod"/>
            </a:pPr>
            <a:r>
              <a:rPr lang="en-US" sz="4800" b="0" dirty="0" smtClean="0">
                <a:latin typeface="Calibri" pitchFamily="34" charset="0"/>
              </a:rPr>
              <a:t>b</a:t>
            </a:r>
            <a:r>
              <a:rPr lang="en-US" sz="4800" b="0" dirty="0" smtClean="0">
                <a:latin typeface="Calibri" pitchFamily="34" charset="0"/>
              </a:rPr>
              <a:t>. Signature of operations 	</a:t>
            </a:r>
            <a:r>
              <a:rPr lang="en-US" sz="4800" b="0" dirty="0" smtClean="0">
                <a:latin typeface="Calibri" pitchFamily="34" charset="0"/>
              </a:rPr>
              <a:t>		</a:t>
            </a:r>
            <a:r>
              <a:rPr lang="en-US" sz="4800" b="0" dirty="0" err="1" smtClean="0">
                <a:latin typeface="Calibri" pitchFamily="34" charset="0"/>
              </a:rPr>
              <a:t>.</a:t>
            </a:r>
            <a:r>
              <a:rPr lang="en-US" sz="4800" b="0" dirty="0" err="1" smtClean="0">
                <a:latin typeface="Calibri" pitchFamily="34" charset="0"/>
              </a:rPr>
              <a:t>Net</a:t>
            </a:r>
            <a:r>
              <a:rPr lang="en-US" sz="4800" b="0" dirty="0" smtClean="0">
                <a:latin typeface="Calibri" pitchFamily="34" charset="0"/>
              </a:rPr>
              <a:t> attribute [</a:t>
            </a:r>
            <a:r>
              <a:rPr lang="en-US" sz="4800" b="0" dirty="0" err="1" smtClean="0">
                <a:latin typeface="Calibri" pitchFamily="34" charset="0"/>
              </a:rPr>
              <a:t>OperationContract</a:t>
            </a:r>
            <a:r>
              <a:rPr lang="en-US" sz="4800" b="0" dirty="0" smtClean="0">
                <a:latin typeface="Calibri" pitchFamily="34" charset="0"/>
              </a:rPr>
              <a:t>] </a:t>
            </a:r>
            <a:endParaRPr lang="en-US" sz="4800" b="0" dirty="0" smtClean="0">
              <a:latin typeface="Calibri" pitchFamily="34" charset="0"/>
            </a:endParaRPr>
          </a:p>
          <a:p>
            <a:pPr marL="914400" indent="-914400" algn="l">
              <a:buAutoNum type="alphaLcPeriod"/>
            </a:pPr>
            <a:r>
              <a:rPr lang="en-US" sz="4800" b="0" dirty="0" smtClean="0">
                <a:latin typeface="Calibri" pitchFamily="34" charset="0"/>
              </a:rPr>
              <a:t>c</a:t>
            </a:r>
            <a:r>
              <a:rPr lang="en-US" sz="4800" b="0" dirty="0" smtClean="0">
                <a:latin typeface="Calibri" pitchFamily="34" charset="0"/>
              </a:rPr>
              <a:t>. Data types of operations 	</a:t>
            </a:r>
            <a:r>
              <a:rPr lang="en-US" sz="4800" b="0" dirty="0" smtClean="0">
                <a:latin typeface="Calibri" pitchFamily="34" charset="0"/>
              </a:rPr>
              <a:t>		</a:t>
            </a:r>
            <a:r>
              <a:rPr lang="en-US" sz="4800" b="0" dirty="0" err="1" smtClean="0">
                <a:latin typeface="Calibri" pitchFamily="34" charset="0"/>
              </a:rPr>
              <a:t>.</a:t>
            </a:r>
            <a:r>
              <a:rPr lang="en-US" sz="4800" b="0" dirty="0" err="1" smtClean="0">
                <a:latin typeface="Calibri" pitchFamily="34" charset="0"/>
              </a:rPr>
              <a:t>Net</a:t>
            </a:r>
            <a:r>
              <a:rPr lang="en-US" sz="4800" b="0" dirty="0" smtClean="0">
                <a:latin typeface="Calibri" pitchFamily="34" charset="0"/>
              </a:rPr>
              <a:t> attribute [</a:t>
            </a:r>
            <a:r>
              <a:rPr lang="en-US" sz="4800" b="0" dirty="0" err="1" smtClean="0">
                <a:latin typeface="Calibri" pitchFamily="34" charset="0"/>
              </a:rPr>
              <a:t>DataContract</a:t>
            </a:r>
            <a:r>
              <a:rPr lang="en-US" sz="4800" b="0" dirty="0" smtClean="0">
                <a:latin typeface="Calibri" pitchFamily="34" charset="0"/>
              </a:rPr>
              <a:t>] </a:t>
            </a:r>
            <a:endParaRPr lang="en-US" sz="4000" b="0" dirty="0">
              <a:latin typeface="Calibri" pitchFamily="34" charset="0"/>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pic>
        <p:nvPicPr>
          <p:cNvPr id="3074" name="Picture 2"/>
          <p:cNvPicPr>
            <a:picLocks noChangeAspect="1" noChangeArrowheads="1"/>
          </p:cNvPicPr>
          <p:nvPr/>
        </p:nvPicPr>
        <p:blipFill>
          <a:blip r:embed="rId2"/>
          <a:srcRect/>
          <a:stretch>
            <a:fillRect/>
          </a:stretch>
        </p:blipFill>
        <p:spPr bwMode="auto">
          <a:xfrm>
            <a:off x="3170792" y="2532972"/>
            <a:ext cx="20538293" cy="10864693"/>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9" name="TextBox 8"/>
          <p:cNvSpPr txBox="1"/>
          <p:nvPr/>
        </p:nvSpPr>
        <p:spPr>
          <a:xfrm>
            <a:off x="3696718" y="2737996"/>
            <a:ext cx="20687282" cy="10300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65150" indent="-565150" algn="l">
              <a:buFont typeface="Arial" pitchFamily="34" charset="0"/>
              <a:buChar char="•"/>
            </a:pPr>
            <a:r>
              <a:rPr lang="en-US" sz="4400" dirty="0" smtClean="0">
                <a:latin typeface="Calibri" pitchFamily="34" charset="0"/>
              </a:rPr>
              <a:t>Application: </a:t>
            </a:r>
            <a:r>
              <a:rPr lang="en-US" sz="4400" b="0" dirty="0" smtClean="0">
                <a:latin typeface="Calibri" pitchFamily="34" charset="0"/>
              </a:rPr>
              <a:t>An application has a WCF client and / or WCF service.</a:t>
            </a:r>
          </a:p>
          <a:p>
            <a:pPr marL="1384300" lvl="2" indent="3175" algn="l"/>
            <a:r>
              <a:rPr lang="en-US" sz="4400" dirty="0" smtClean="0">
                <a:latin typeface="Calibri" pitchFamily="34" charset="0"/>
              </a:rPr>
              <a:t>WCF client: </a:t>
            </a:r>
            <a:r>
              <a:rPr lang="en-US" sz="4400" b="0" dirty="0" smtClean="0">
                <a:latin typeface="Calibri" pitchFamily="34" charset="0"/>
              </a:rPr>
              <a:t>Component with a WCF endpoint for communicating with a WCF service through messages</a:t>
            </a:r>
            <a:r>
              <a:rPr lang="en-US" sz="4400" b="0" dirty="0" smtClean="0">
                <a:latin typeface="Calibri" pitchFamily="34" charset="0"/>
              </a:rPr>
              <a:t>.</a:t>
            </a:r>
          </a:p>
          <a:p>
            <a:pPr marL="1384300" lvl="2" indent="3175" algn="l"/>
            <a:r>
              <a:rPr lang="en-US" sz="4400" dirty="0" smtClean="0">
                <a:latin typeface="Calibri" pitchFamily="34" charset="0"/>
              </a:rPr>
              <a:t>WCF service:</a:t>
            </a:r>
            <a:r>
              <a:rPr lang="en-US" sz="4400" b="0" dirty="0" smtClean="0">
                <a:latin typeface="Calibri" pitchFamily="34" charset="0"/>
              </a:rPr>
              <a:t> Counterpart to WCF client. Runs in its own process (self-hosted) or in a specific service hosting process (IIS, Windows Activation Service, Windows Service</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Endpoint:</a:t>
            </a:r>
            <a:r>
              <a:rPr lang="en-US" sz="4400" b="0" dirty="0" smtClean="0">
                <a:latin typeface="Calibri" pitchFamily="34" charset="0"/>
              </a:rPr>
              <a:t> WCF client and service use an endpoint to connect to each </a:t>
            </a:r>
            <a:r>
              <a:rPr lang="en-US" sz="4400" b="0" dirty="0" smtClean="0">
                <a:latin typeface="Calibri" pitchFamily="34" charset="0"/>
              </a:rPr>
              <a:t>other.</a:t>
            </a:r>
          </a:p>
          <a:p>
            <a:pPr marL="1446213" indent="-9525" algn="l"/>
            <a:r>
              <a:rPr lang="en-US" sz="4400" b="0" dirty="0" smtClean="0">
                <a:latin typeface="Calibri" pitchFamily="34" charset="0"/>
              </a:rPr>
              <a:t>	</a:t>
            </a:r>
            <a:r>
              <a:rPr lang="en-US" sz="4400" dirty="0" smtClean="0">
                <a:latin typeface="Calibri" pitchFamily="34" charset="0"/>
              </a:rPr>
              <a:t>Application </a:t>
            </a:r>
            <a:r>
              <a:rPr lang="en-US" sz="4400" dirty="0" smtClean="0">
                <a:latin typeface="Calibri" pitchFamily="34" charset="0"/>
              </a:rPr>
              <a:t>endpoint</a:t>
            </a:r>
            <a:r>
              <a:rPr lang="en-US" sz="4400" b="0" dirty="0" smtClean="0">
                <a:latin typeface="Calibri" pitchFamily="34" charset="0"/>
              </a:rPr>
              <a:t>: Endpoint on which an application service is exposed / offered. </a:t>
            </a:r>
            <a:endParaRPr lang="en-US" sz="4400" b="0" dirty="0" smtClean="0">
              <a:latin typeface="Calibri" pitchFamily="34" charset="0"/>
            </a:endParaRPr>
          </a:p>
          <a:p>
            <a:pPr marL="1446213" indent="-9525" algn="l"/>
            <a:r>
              <a:rPr lang="en-US" sz="4400" dirty="0" smtClean="0">
                <a:latin typeface="Calibri" pitchFamily="34" charset="0"/>
              </a:rPr>
              <a:t>Infrastructure </a:t>
            </a:r>
            <a:r>
              <a:rPr lang="en-US" sz="4400" dirty="0" smtClean="0">
                <a:latin typeface="Calibri" pitchFamily="34" charset="0"/>
              </a:rPr>
              <a:t>endpoint</a:t>
            </a:r>
            <a:r>
              <a:rPr lang="en-US" sz="4400" b="0" dirty="0" smtClean="0">
                <a:latin typeface="Calibri" pitchFamily="34" charset="0"/>
              </a:rPr>
              <a:t>: Part of WCF system to offer metadata of an application service. </a:t>
            </a:r>
            <a:endParaRPr lang="en-US" sz="4400" b="0" dirty="0" smtClean="0">
              <a:latin typeface="Calibri" pitchFamily="34" charset="0"/>
            </a:endParaRPr>
          </a:p>
          <a:p>
            <a:pPr marL="587375" indent="-587375" algn="l">
              <a:buFont typeface="Arial" pitchFamily="34" charset="0"/>
              <a:buChar char="•"/>
            </a:pPr>
            <a:r>
              <a:rPr lang="en-US" sz="4400" dirty="0" smtClean="0">
                <a:latin typeface="Calibri" pitchFamily="34" charset="0"/>
              </a:rPr>
              <a:t>Message</a:t>
            </a:r>
            <a:r>
              <a:rPr lang="en-US" sz="4400" b="0" dirty="0" smtClean="0">
                <a:latin typeface="Calibri" pitchFamily="34" charset="0"/>
              </a:rPr>
              <a:t>: Unit of data exchange between WCF client and service. WCF is strictly message-based</a:t>
            </a:r>
            <a:r>
              <a:rPr lang="en-US" sz="4400" b="0" dirty="0" smtClean="0">
                <a:latin typeface="Calibri" pitchFamily="34" charset="0"/>
              </a:rPr>
              <a:t>.</a:t>
            </a:r>
          </a:p>
          <a:p>
            <a:pPr marL="587375" indent="-587375" algn="l">
              <a:buFont typeface="Arial" pitchFamily="34" charset="0"/>
              <a:buChar char="•"/>
            </a:pPr>
            <a:r>
              <a:rPr lang="en-US" sz="4400" dirty="0" smtClean="0">
                <a:latin typeface="Calibri" pitchFamily="34" charset="0"/>
              </a:rPr>
              <a:t>Address</a:t>
            </a:r>
            <a:r>
              <a:rPr lang="en-US" sz="4400" b="0" dirty="0" smtClean="0">
                <a:latin typeface="Calibri" pitchFamily="34" charset="0"/>
              </a:rPr>
              <a:t>: Physical address comprising hostname, port number and service name (=URI). The application service is accessible under such an address</a:t>
            </a: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9" name="TextBox 8"/>
          <p:cNvSpPr txBox="1"/>
          <p:nvPr/>
        </p:nvSpPr>
        <p:spPr>
          <a:xfrm>
            <a:off x="3696718" y="2737996"/>
            <a:ext cx="20687282" cy="96237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65150" indent="-565150" algn="l">
              <a:buFont typeface="Arial" pitchFamily="34" charset="0"/>
              <a:buChar char="•"/>
            </a:pPr>
            <a:r>
              <a:rPr lang="en-US" sz="4400" dirty="0" smtClean="0">
                <a:latin typeface="Calibri" pitchFamily="34" charset="0"/>
              </a:rPr>
              <a:t>Service contract</a:t>
            </a:r>
            <a:r>
              <a:rPr lang="en-US" sz="4400" b="0" dirty="0" smtClean="0">
                <a:latin typeface="Calibri" pitchFamily="34" charset="0"/>
              </a:rPr>
              <a:t>: Set of operations which define the application service. The service contract is implemented by an interface in a </a:t>
            </a:r>
            <a:r>
              <a:rPr lang="en-US" sz="4400" b="0" dirty="0" err="1" smtClean="0">
                <a:latin typeface="Calibri" pitchFamily="34" charset="0"/>
              </a:rPr>
              <a:t>.Net</a:t>
            </a:r>
            <a:r>
              <a:rPr lang="en-US" sz="4400" b="0" dirty="0" smtClean="0">
                <a:latin typeface="Calibri" pitchFamily="34" charset="0"/>
              </a:rPr>
              <a:t> language (e.g. C# interface</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Operation contract: </a:t>
            </a:r>
            <a:r>
              <a:rPr lang="en-US" sz="4400" b="0" dirty="0" smtClean="0">
                <a:latin typeface="Calibri" pitchFamily="34" charset="0"/>
              </a:rPr>
              <a:t>Defines the signature (parameters and return type) of an individual operation of a </a:t>
            </a:r>
            <a:r>
              <a:rPr lang="en-US" sz="4400" b="0" dirty="0" smtClean="0">
                <a:latin typeface="Calibri" pitchFamily="34" charset="0"/>
              </a:rPr>
              <a:t>service.</a:t>
            </a:r>
          </a:p>
          <a:p>
            <a:pPr marL="565150" indent="-565150" algn="l">
              <a:buFont typeface="Arial" pitchFamily="34" charset="0"/>
              <a:buChar char="•"/>
            </a:pPr>
            <a:r>
              <a:rPr lang="en-US" sz="4400" dirty="0" smtClean="0">
                <a:latin typeface="Calibri" pitchFamily="34" charset="0"/>
              </a:rPr>
              <a:t>Message contract (SOAP message layout): </a:t>
            </a:r>
            <a:r>
              <a:rPr lang="en-US" sz="4400" b="0" dirty="0" smtClean="0">
                <a:latin typeface="Calibri" pitchFamily="34" charset="0"/>
              </a:rPr>
              <a:t>Describes the format of a message (which information elements should go into the header, which should go into the body, level of security to be applied to message etc</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Instancing model:</a:t>
            </a:r>
            <a:r>
              <a:rPr lang="en-US" sz="4400" b="0" dirty="0" smtClean="0">
                <a:latin typeface="Calibri" pitchFamily="34" charset="0"/>
              </a:rPr>
              <a:t> Defines how the service is instantiated: Singleton, Session, Single-Call</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Binding (element):</a:t>
            </a:r>
            <a:r>
              <a:rPr lang="en-US" sz="4400" b="0" dirty="0" smtClean="0">
                <a:latin typeface="Calibri" pitchFamily="34" charset="0"/>
              </a:rPr>
              <a:t> Defines how an endpoint communicates with its peer endpoint. Binding elements define individual aspects of the communication, basically the transport protocol (raw TCP, HTTP), message encoding (text, binary) and the security</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Channel:</a:t>
            </a:r>
            <a:r>
              <a:rPr lang="en-US" sz="4400" b="0" dirty="0" smtClean="0">
                <a:latin typeface="Calibri" pitchFamily="34" charset="0"/>
              </a:rPr>
              <a:t> Concrete implementation of a binding element (binding element = configuration, channel = implementation). </a:t>
            </a: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9" name="TextBox 8"/>
          <p:cNvSpPr txBox="1"/>
          <p:nvPr/>
        </p:nvSpPr>
        <p:spPr>
          <a:xfrm>
            <a:off x="3696718" y="2737996"/>
            <a:ext cx="20687282" cy="96237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65150" indent="-565150" algn="l">
              <a:buFont typeface="Arial" pitchFamily="34" charset="0"/>
              <a:buChar char="•"/>
            </a:pPr>
            <a:r>
              <a:rPr lang="en-US" sz="4400" dirty="0" smtClean="0">
                <a:latin typeface="Calibri" pitchFamily="34" charset="0"/>
              </a:rPr>
              <a:t>Transport protocol (transport binding): </a:t>
            </a:r>
            <a:r>
              <a:rPr lang="en-US" sz="4400" b="0" dirty="0" smtClean="0">
                <a:latin typeface="Calibri" pitchFamily="34" charset="0"/>
              </a:rPr>
              <a:t>Defines the protocol used to transfer messages “over the wire” (wire protocol). A common transport protocol is HTTP (HTTP over TCP</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Message encoding (binding element): </a:t>
            </a:r>
            <a:r>
              <a:rPr lang="en-US" sz="4400" b="0" dirty="0" smtClean="0">
                <a:latin typeface="Calibri" pitchFamily="34" charset="0"/>
              </a:rPr>
              <a:t>Defines the formatting of messages before they are sent over the wire (using the transport protocol). Common message encodings are text/XML (SOAP) or MTOM (Message Transmission Optimized Mechanism) for efficient transfer of binary data</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Security protocol (security binding): </a:t>
            </a:r>
            <a:r>
              <a:rPr lang="en-US" sz="4400" b="0" dirty="0" smtClean="0">
                <a:latin typeface="Calibri" pitchFamily="34" charset="0"/>
              </a:rPr>
              <a:t>Defines </a:t>
            </a:r>
            <a:r>
              <a:rPr lang="en-US" sz="4400" b="0" dirty="0" smtClean="0">
                <a:latin typeface="Calibri" pitchFamily="34" charset="0"/>
              </a:rPr>
              <a:t>what security functions (authentication, encryption) are applied to messages</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Message exchange pattern</a:t>
            </a:r>
            <a:r>
              <a:rPr lang="en-US" sz="4400" b="0" dirty="0" smtClean="0">
                <a:latin typeface="Calibri" pitchFamily="34" charset="0"/>
              </a:rPr>
              <a:t>: </a:t>
            </a:r>
            <a:r>
              <a:rPr lang="en-US" sz="4400" b="0" dirty="0" smtClean="0">
                <a:latin typeface="Calibri" pitchFamily="34" charset="0"/>
              </a:rPr>
              <a:t>Defines how messages are exchanged (request-reply, one-way, duplex</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Communication stack: </a:t>
            </a:r>
            <a:r>
              <a:rPr lang="en-US" sz="4400" b="0" dirty="0" smtClean="0">
                <a:latin typeface="Calibri" pitchFamily="34" charset="0"/>
              </a:rPr>
              <a:t>Comprises different binding elements, at a minimum a transport binding element and message encoding binding element</a:t>
            </a:r>
            <a:r>
              <a:rPr lang="en-US" sz="4400" b="0" dirty="0" smtClean="0">
                <a:latin typeface="Calibri" pitchFamily="34" charset="0"/>
              </a:rPr>
              <a:t>.</a:t>
            </a:r>
          </a:p>
          <a:p>
            <a:pPr marL="565150" indent="-565150" algn="l">
              <a:buFont typeface="Arial" pitchFamily="34" charset="0"/>
              <a:buChar char="•"/>
            </a:pPr>
            <a:r>
              <a:rPr lang="en-US" sz="4400" dirty="0" smtClean="0">
                <a:latin typeface="Calibri" pitchFamily="34" charset="0"/>
              </a:rPr>
              <a:t>Host: </a:t>
            </a:r>
            <a:r>
              <a:rPr lang="en-US" sz="4400" b="0" dirty="0" smtClean="0">
                <a:latin typeface="Calibri" pitchFamily="34" charset="0"/>
              </a:rPr>
              <a:t>Runtime environment for a service. Either self-hosted (specific process for service) or a general hosting process, e.g. IIS, WAS or Windows service.</a:t>
            </a: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9" name="TextBox 8"/>
          <p:cNvSpPr txBox="1"/>
          <p:nvPr/>
        </p:nvSpPr>
        <p:spPr>
          <a:xfrm>
            <a:off x="10811767" y="3326951"/>
            <a:ext cx="13509171" cy="24218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346075" indent="-346075" algn="l">
              <a:buFont typeface="Arial" pitchFamily="34" charset="0"/>
              <a:buChar char="•"/>
            </a:pPr>
            <a:r>
              <a:rPr lang="en-US" sz="2800" dirty="0" smtClean="0">
                <a:latin typeface="Calibri" pitchFamily="34" charset="0"/>
              </a:rPr>
              <a:t>Contracts define the service (as XSD): </a:t>
            </a:r>
            <a:endParaRPr lang="en-US" sz="2800" dirty="0" smtClean="0">
              <a:latin typeface="Calibri" pitchFamily="34" charset="0"/>
            </a:endParaRPr>
          </a:p>
          <a:p>
            <a:pPr marL="344488" algn="l"/>
            <a:r>
              <a:rPr lang="en-US" sz="2400" dirty="0" smtClean="0">
                <a:latin typeface="Calibri" pitchFamily="34" charset="0"/>
              </a:rPr>
              <a:t>Data </a:t>
            </a:r>
            <a:r>
              <a:rPr lang="en-US" sz="2400" dirty="0" smtClean="0">
                <a:latin typeface="Calibri" pitchFamily="34" charset="0"/>
              </a:rPr>
              <a:t>contract </a:t>
            </a:r>
            <a:r>
              <a:rPr lang="en-US" sz="2400" b="0" dirty="0" smtClean="0">
                <a:latin typeface="Calibri" pitchFamily="34" charset="0"/>
              </a:rPr>
              <a:t> Definition of complex types (structures, classes, generics). </a:t>
            </a:r>
            <a:endParaRPr lang="en-US" sz="2400" b="0" dirty="0" smtClean="0">
              <a:latin typeface="Calibri" pitchFamily="34" charset="0"/>
            </a:endParaRPr>
          </a:p>
          <a:p>
            <a:pPr marL="344488" algn="l"/>
            <a:r>
              <a:rPr lang="en-US" sz="2400" dirty="0" smtClean="0">
                <a:latin typeface="Calibri" pitchFamily="34" charset="0"/>
              </a:rPr>
              <a:t>Service </a:t>
            </a:r>
            <a:r>
              <a:rPr lang="en-US" sz="2400" dirty="0" smtClean="0">
                <a:latin typeface="Calibri" pitchFamily="34" charset="0"/>
              </a:rPr>
              <a:t>contract </a:t>
            </a:r>
            <a:r>
              <a:rPr lang="en-US" sz="2400" b="0" dirty="0" smtClean="0">
                <a:latin typeface="Calibri" pitchFamily="34" charset="0"/>
              </a:rPr>
              <a:t>: Definition </a:t>
            </a:r>
            <a:r>
              <a:rPr lang="en-US" sz="2400" b="0" dirty="0" smtClean="0">
                <a:latin typeface="Calibri" pitchFamily="34" charset="0"/>
              </a:rPr>
              <a:t>of operation signatures. </a:t>
            </a:r>
            <a:endParaRPr lang="en-US" sz="2400" b="0" dirty="0" smtClean="0">
              <a:latin typeface="Calibri" pitchFamily="34" charset="0"/>
            </a:endParaRPr>
          </a:p>
          <a:p>
            <a:pPr marL="344488" algn="l"/>
            <a:r>
              <a:rPr lang="en-US" sz="2400" dirty="0" smtClean="0">
                <a:latin typeface="Calibri" pitchFamily="34" charset="0"/>
              </a:rPr>
              <a:t>Message </a:t>
            </a:r>
            <a:r>
              <a:rPr lang="en-US" sz="2400" dirty="0" smtClean="0">
                <a:latin typeface="Calibri" pitchFamily="34" charset="0"/>
              </a:rPr>
              <a:t>contract </a:t>
            </a:r>
            <a:r>
              <a:rPr lang="en-US" sz="2400" b="0" dirty="0" smtClean="0">
                <a:latin typeface="Calibri" pitchFamily="34" charset="0"/>
              </a:rPr>
              <a:t>: Layout </a:t>
            </a:r>
            <a:r>
              <a:rPr lang="en-US" sz="2400" b="0" dirty="0" smtClean="0">
                <a:latin typeface="Calibri" pitchFamily="34" charset="0"/>
              </a:rPr>
              <a:t>of (SOAP) messages. </a:t>
            </a:r>
            <a:endParaRPr lang="en-US" sz="2400" b="0" dirty="0" smtClean="0">
              <a:latin typeface="Calibri" pitchFamily="34" charset="0"/>
            </a:endParaRPr>
          </a:p>
          <a:p>
            <a:pPr marL="344488" algn="l"/>
            <a:r>
              <a:rPr lang="en-US" sz="2400" dirty="0" smtClean="0">
                <a:latin typeface="Calibri" pitchFamily="34" charset="0"/>
              </a:rPr>
              <a:t>Policies </a:t>
            </a:r>
            <a:r>
              <a:rPr lang="en-US" sz="2400" dirty="0" smtClean="0">
                <a:latin typeface="Calibri" pitchFamily="34" charset="0"/>
              </a:rPr>
              <a:t>and binding </a:t>
            </a:r>
            <a:r>
              <a:rPr lang="en-US" sz="2400" b="0" dirty="0" smtClean="0">
                <a:latin typeface="Calibri" pitchFamily="34" charset="0"/>
              </a:rPr>
              <a:t>: Definition </a:t>
            </a:r>
            <a:r>
              <a:rPr lang="en-US" sz="2400" b="0" dirty="0" smtClean="0">
                <a:latin typeface="Calibri" pitchFamily="34" charset="0"/>
              </a:rPr>
              <a:t>of transport protocol (TCP, HTTP) and </a:t>
            </a:r>
            <a:r>
              <a:rPr lang="en-US" sz="2400" b="0" dirty="0" smtClean="0">
                <a:latin typeface="Calibri" pitchFamily="34" charset="0"/>
              </a:rPr>
              <a:t>message encoding </a:t>
            </a:r>
            <a:r>
              <a:rPr lang="en-US" sz="2400" b="0" dirty="0" smtClean="0">
                <a:latin typeface="Calibri" pitchFamily="34" charset="0"/>
              </a:rPr>
              <a:t>(text, binary); security functions used (if any).</a:t>
            </a: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pic>
        <p:nvPicPr>
          <p:cNvPr id="4098" name="Picture 2"/>
          <p:cNvPicPr>
            <a:picLocks noChangeAspect="1" noChangeArrowheads="1"/>
          </p:cNvPicPr>
          <p:nvPr/>
        </p:nvPicPr>
        <p:blipFill>
          <a:blip r:embed="rId2"/>
          <a:srcRect/>
          <a:stretch>
            <a:fillRect/>
          </a:stretch>
        </p:blipFill>
        <p:spPr bwMode="auto">
          <a:xfrm>
            <a:off x="3094945" y="2485345"/>
            <a:ext cx="7747226" cy="11125471"/>
          </a:xfrm>
          <a:prstGeom prst="rect">
            <a:avLst/>
          </a:prstGeom>
          <a:noFill/>
          <a:ln w="9525">
            <a:noFill/>
            <a:miter lim="800000"/>
            <a:headEnd/>
            <a:tailEnd/>
          </a:ln>
          <a:effectLst/>
        </p:spPr>
      </p:pic>
      <p:sp>
        <p:nvSpPr>
          <p:cNvPr id="10" name="TextBox 9"/>
          <p:cNvSpPr txBox="1"/>
          <p:nvPr/>
        </p:nvSpPr>
        <p:spPr>
          <a:xfrm>
            <a:off x="10811767" y="5912497"/>
            <a:ext cx="13509171"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346075" indent="-346075" algn="l">
              <a:buFont typeface="Arial" pitchFamily="34" charset="0"/>
              <a:buChar char="•"/>
            </a:pPr>
            <a:r>
              <a:rPr lang="en-US" dirty="0" smtClean="0">
                <a:latin typeface="Calibri" pitchFamily="34" charset="0"/>
              </a:rPr>
              <a:t>Service runtime contains runtime behavior (functions of service host): </a:t>
            </a:r>
            <a:endParaRPr lang="en-US" dirty="0" smtClean="0">
              <a:latin typeface="Calibri" pitchFamily="34" charset="0"/>
            </a:endParaRPr>
          </a:p>
          <a:p>
            <a:pPr marL="346075" algn="l"/>
            <a:r>
              <a:rPr lang="en-US" b="0" dirty="0" smtClean="0">
                <a:latin typeface="Calibri" pitchFamily="34" charset="0"/>
              </a:rPr>
              <a:t>Examples</a:t>
            </a:r>
            <a:r>
              <a:rPr lang="en-US" b="0" dirty="0" smtClean="0">
                <a:latin typeface="Calibri" pitchFamily="34" charset="0"/>
              </a:rPr>
              <a:t>: Error behavior, throttling message reception, delivery of service metadata to the outside world.</a:t>
            </a:r>
          </a:p>
        </p:txBody>
      </p:sp>
      <p:sp>
        <p:nvSpPr>
          <p:cNvPr id="12" name="TextBox 11"/>
          <p:cNvSpPr txBox="1"/>
          <p:nvPr/>
        </p:nvSpPr>
        <p:spPr>
          <a:xfrm>
            <a:off x="10811767" y="8434980"/>
            <a:ext cx="14349999"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346075" indent="-346075" algn="l">
              <a:buFont typeface="Arial" pitchFamily="34" charset="0"/>
              <a:buChar char="•"/>
            </a:pPr>
            <a:r>
              <a:rPr lang="en-US" sz="3000" dirty="0" smtClean="0">
                <a:latin typeface="Calibri" pitchFamily="34" charset="0"/>
              </a:rPr>
              <a:t>Messaging layer with channels (channel = implementation of binding element): </a:t>
            </a:r>
          </a:p>
          <a:p>
            <a:pPr marL="346075" indent="-61913" algn="l"/>
            <a:r>
              <a:rPr lang="en-US" sz="3000" b="0" dirty="0" smtClean="0">
                <a:latin typeface="Calibri" pitchFamily="34" charset="0"/>
              </a:rPr>
              <a:t>Security </a:t>
            </a:r>
            <a:r>
              <a:rPr lang="en-US" sz="3000" b="0" dirty="0" smtClean="0">
                <a:latin typeface="Calibri" pitchFamily="34" charset="0"/>
              </a:rPr>
              <a:t>(authentication &amp; encryption) &amp; reliability (reliable messaging) channels. </a:t>
            </a:r>
          </a:p>
          <a:p>
            <a:pPr marL="346075" indent="-61913" algn="l"/>
            <a:r>
              <a:rPr lang="en-US" sz="3000" b="0" dirty="0" smtClean="0">
                <a:latin typeface="Calibri" pitchFamily="34" charset="0"/>
              </a:rPr>
              <a:t>Message </a:t>
            </a:r>
            <a:r>
              <a:rPr lang="en-US" sz="3000" b="0" dirty="0" smtClean="0">
                <a:latin typeface="Calibri" pitchFamily="34" charset="0"/>
              </a:rPr>
              <a:t>encoding channels (text, binary, MTOT, XML</a:t>
            </a:r>
            <a:r>
              <a:rPr lang="en-US" sz="3000" b="0" dirty="0" smtClean="0">
                <a:latin typeface="Calibri" pitchFamily="34" charset="0"/>
              </a:rPr>
              <a:t>).</a:t>
            </a:r>
          </a:p>
          <a:p>
            <a:pPr marL="346075" indent="-61913" algn="l"/>
            <a:r>
              <a:rPr lang="en-US" sz="3000" b="0" dirty="0" smtClean="0">
                <a:latin typeface="Calibri" pitchFamily="34" charset="0"/>
              </a:rPr>
              <a:t>Transport </a:t>
            </a:r>
            <a:r>
              <a:rPr lang="en-US" sz="3000" b="0" dirty="0" smtClean="0">
                <a:latin typeface="Calibri" pitchFamily="34" charset="0"/>
              </a:rPr>
              <a:t>channels (TCP, HTTP). </a:t>
            </a:r>
          </a:p>
        </p:txBody>
      </p:sp>
      <p:sp>
        <p:nvSpPr>
          <p:cNvPr id="13" name="TextBox 12"/>
          <p:cNvSpPr txBox="1"/>
          <p:nvPr/>
        </p:nvSpPr>
        <p:spPr>
          <a:xfrm>
            <a:off x="10811767" y="11525022"/>
            <a:ext cx="13509171"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346075" indent="-346075" algn="l">
              <a:buFont typeface="Arial" pitchFamily="34" charset="0"/>
              <a:buChar char="•"/>
            </a:pPr>
            <a:r>
              <a:rPr lang="en-US" sz="3000" dirty="0" smtClean="0">
                <a:latin typeface="Calibri" pitchFamily="34" charset="0"/>
              </a:rPr>
              <a:t>Channels, service runtime behaviors and service itself (modules implementing the contracts) are run in a host process. Services can be: </a:t>
            </a:r>
            <a:endParaRPr lang="en-US" sz="3000" dirty="0" smtClean="0">
              <a:latin typeface="Calibri" pitchFamily="34" charset="0"/>
            </a:endParaRPr>
          </a:p>
          <a:p>
            <a:pPr marL="346075" lvl="5" indent="-346075" algn="l"/>
            <a:r>
              <a:rPr lang="en-US" sz="3000" b="0" dirty="0" smtClean="0">
                <a:latin typeface="Calibri" pitchFamily="34" charset="0"/>
              </a:rPr>
              <a:t>	</a:t>
            </a:r>
            <a:r>
              <a:rPr lang="en-US" sz="3000" b="0" dirty="0" smtClean="0">
                <a:latin typeface="Calibri" pitchFamily="34" charset="0"/>
              </a:rPr>
              <a:t>		a</a:t>
            </a:r>
            <a:r>
              <a:rPr lang="en-US" sz="3000" b="0" dirty="0" smtClean="0">
                <a:latin typeface="Calibri" pitchFamily="34" charset="0"/>
              </a:rPr>
              <a:t>. Self-hosted (run in their own process). </a:t>
            </a:r>
            <a:endParaRPr lang="en-US" sz="3000" b="0" dirty="0" smtClean="0">
              <a:latin typeface="Calibri" pitchFamily="34" charset="0"/>
            </a:endParaRPr>
          </a:p>
          <a:p>
            <a:pPr marL="346075" lvl="5" indent="-346075" algn="l"/>
            <a:r>
              <a:rPr lang="en-US" sz="3000" b="0" dirty="0" smtClean="0">
                <a:latin typeface="Calibri" pitchFamily="34" charset="0"/>
              </a:rPr>
              <a:t>	</a:t>
            </a:r>
            <a:r>
              <a:rPr lang="en-US" sz="3000" b="0" dirty="0" smtClean="0">
                <a:latin typeface="Calibri" pitchFamily="34" charset="0"/>
              </a:rPr>
              <a:t>		b</a:t>
            </a:r>
            <a:r>
              <a:rPr lang="en-US" sz="3000" b="0" dirty="0" smtClean="0">
                <a:latin typeface="Calibri" pitchFamily="34" charset="0"/>
              </a:rPr>
              <a:t>. Hosted by an external agent (WAS, IIS, Windows services).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p:cNvGraphicFramePr/>
          <p:nvPr>
            <p:extLst>
              <p:ext uri="{D42A27DB-BD31-4B8C-83A1-F6EECF244321}">
                <p14:modId xmlns:p14="http://schemas.microsoft.com/office/powerpoint/2010/main" xmlns="" val="912717421"/>
              </p:ext>
            </p:extLst>
          </p:nvPr>
        </p:nvGraphicFramePr>
        <p:xfrm>
          <a:off x="251012" y="2349362"/>
          <a:ext cx="24079201" cy="1665270"/>
        </p:xfrm>
        <a:graphic>
          <a:graphicData uri="http://schemas.openxmlformats.org/drawingml/2006/table">
            <a:tbl>
              <a:tblPr bandRow="1">
                <a:tableStyleId>{0660B408-B3CF-4A94-85FC-2B1E0A45F4A2}</a:tableStyleId>
              </a:tblPr>
              <a:tblGrid>
                <a:gridCol w="1414813">
                  <a:extLst>
                    <a:ext uri="{9D8B030D-6E8A-4147-A177-3AD203B41FA5}">
                      <a16:colId xmlns:a16="http://schemas.microsoft.com/office/drawing/2014/main" xmlns="" val="576510019"/>
                    </a:ext>
                  </a:extLst>
                </a:gridCol>
                <a:gridCol w="21210725">
                  <a:extLst>
                    <a:ext uri="{9D8B030D-6E8A-4147-A177-3AD203B41FA5}">
                      <a16:colId xmlns:a16="http://schemas.microsoft.com/office/drawing/2014/main" xmlns="" val="20001"/>
                    </a:ext>
                  </a:extLst>
                </a:gridCol>
                <a:gridCol w="1453663">
                  <a:extLst>
                    <a:ext uri="{9D8B030D-6E8A-4147-A177-3AD203B41FA5}">
                      <a16:colId xmlns:a16="http://schemas.microsoft.com/office/drawing/2014/main" xmlns="" val="20002"/>
                    </a:ext>
                  </a:extLst>
                </a:gridCol>
              </a:tblGrid>
              <a:tr h="832635">
                <a:tc>
                  <a:txBody>
                    <a:bodyPr/>
                    <a:lstStyle/>
                    <a:p>
                      <a:pPr algn="ctr" fontAlgn="t"/>
                      <a:r>
                        <a:rPr lang="en-US" sz="4400" b="0" i="0" u="none" strike="noStrike" dirty="0" smtClean="0">
                          <a:solidFill>
                            <a:srgbClr val="000000"/>
                          </a:solidFill>
                          <a:effectLst/>
                          <a:latin typeface="Calibri" panose="020F0502020204030204" pitchFamily="34" charset="0"/>
                        </a:rPr>
                        <a:t>1</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marL="0" marR="0" indent="0" algn="l" defTabSz="821531" eaLnBrk="1" fontAlgn="b" latinLnBrk="0" hangingPunct="1">
                        <a:lnSpc>
                          <a:spcPct val="100000"/>
                        </a:lnSpc>
                        <a:spcBef>
                          <a:spcPts val="0"/>
                        </a:spcBef>
                        <a:spcAft>
                          <a:spcPts val="0"/>
                        </a:spcAft>
                        <a:buClrTx/>
                        <a:buSzTx/>
                        <a:buFontTx/>
                        <a:buNone/>
                        <a:tabLst/>
                        <a:defRPr/>
                      </a:pPr>
                      <a:r>
                        <a:rPr lang="en-US" sz="4000" b="0" i="0" u="none" strike="noStrike" dirty="0" smtClean="0">
                          <a:solidFill>
                            <a:srgbClr val="000000"/>
                          </a:solidFill>
                          <a:latin typeface="Calibri"/>
                        </a:rPr>
                        <a:t>Write a short note on WCF.</a:t>
                      </a:r>
                    </a:p>
                  </a:txBody>
                  <a:tcPr marL="9525" marR="9525" marT="9525" marB="0" anchor="b"/>
                </a:tc>
                <a:tc>
                  <a:txBody>
                    <a:bodyPr/>
                    <a:lstStyle/>
                    <a:p>
                      <a:pPr algn="l" rtl="0" fontAlgn="t"/>
                      <a:r>
                        <a:rPr lang="en-US" sz="4000" dirty="0">
                          <a:solidFill>
                            <a:srgbClr val="000000"/>
                          </a:solidFill>
                          <a:latin typeface="Calibri" pitchFamily="34" charset="0"/>
                        </a:rPr>
                        <a:t>3</a:t>
                      </a:r>
                      <a:endParaRPr lang="en-US" sz="4000" dirty="0">
                        <a:solidFill>
                          <a:srgbClr val="000000"/>
                        </a:solidFill>
                        <a:latin typeface="Calibri" pitchFamily="34" charset="0"/>
                      </a:endParaRPr>
                    </a:p>
                  </a:txBody>
                  <a:tcPr marL="28575" marR="28575" marT="0" marB="0"/>
                </a:tc>
                <a:extLst>
                  <a:ext uri="{0D108BD9-81ED-4DB2-BD59-A6C34878D82A}">
                    <a16:rowId xmlns:a16="http://schemas.microsoft.com/office/drawing/2014/main" xmlns="" val="10000"/>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2</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marL="0" marR="0" indent="0" algn="l" defTabSz="821531" eaLnBrk="1" fontAlgn="b" latinLnBrk="0" hangingPunct="1">
                        <a:lnSpc>
                          <a:spcPct val="100000"/>
                        </a:lnSpc>
                        <a:spcBef>
                          <a:spcPts val="0"/>
                        </a:spcBef>
                        <a:spcAft>
                          <a:spcPts val="0"/>
                        </a:spcAft>
                        <a:buClrTx/>
                        <a:buSzTx/>
                        <a:buFontTx/>
                        <a:buNone/>
                        <a:tabLst/>
                        <a:defRPr/>
                      </a:pPr>
                      <a:r>
                        <a:rPr lang="en-US" sz="4000" b="0" i="0" u="none" strike="noStrike" dirty="0" smtClean="0">
                          <a:solidFill>
                            <a:srgbClr val="000000"/>
                          </a:solidFill>
                          <a:latin typeface="Calibri"/>
                        </a:rPr>
                        <a:t>What is WPF? Explain briefly</a:t>
                      </a:r>
                    </a:p>
                  </a:txBody>
                  <a:tcPr marL="9525" marR="9525" marT="9525" marB="0" anchor="b"/>
                </a:tc>
                <a:tc>
                  <a:txBody>
                    <a:bodyPr/>
                    <a:lstStyle/>
                    <a:p>
                      <a:pPr algn="l" rtl="0" fontAlgn="t"/>
                      <a:r>
                        <a:rPr lang="en-US" sz="4000" dirty="0" smtClean="0">
                          <a:solidFill>
                            <a:srgbClr val="000000"/>
                          </a:solidFill>
                          <a:latin typeface="Calibri" pitchFamily="34" charset="0"/>
                        </a:rPr>
                        <a:t>3</a:t>
                      </a:r>
                      <a:endParaRPr lang="en-US" sz="4000" dirty="0">
                        <a:solidFill>
                          <a:srgbClr val="000000"/>
                        </a:solidFill>
                        <a:latin typeface="Calibri" pitchFamily="34" charset="0"/>
                      </a:endParaRPr>
                    </a:p>
                  </a:txBody>
                  <a:tcPr marL="28575" marR="28575" marT="0" marB="0"/>
                </a:tc>
              </a:tr>
            </a:tbl>
          </a:graphicData>
        </a:graphic>
      </p:graphicFrame>
      <p:sp>
        <p:nvSpPr>
          <p:cNvPr id="126" name="GTU Questions"/>
          <p:cNvSpPr txBox="1"/>
          <p:nvPr/>
        </p:nvSpPr>
        <p:spPr>
          <a:xfrm>
            <a:off x="7492479" y="682486"/>
            <a:ext cx="9399042" cy="1666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gn="l" defTabSz="457200">
              <a:lnSpc>
                <a:spcPts val="13600"/>
              </a:lnSpc>
              <a:defRPr sz="10000">
                <a:solidFill>
                  <a:srgbClr val="222222"/>
                </a:solidFill>
                <a:latin typeface="Helvetica"/>
                <a:ea typeface="Helvetica"/>
                <a:cs typeface="Helvetica"/>
                <a:sym typeface="Helvetica"/>
              </a:defRPr>
            </a:lvl1pPr>
          </a:lstStyle>
          <a:p>
            <a:r>
              <a:t>GTU Questions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9" name="TextBox 8"/>
          <p:cNvSpPr txBox="1"/>
          <p:nvPr/>
        </p:nvSpPr>
        <p:spPr>
          <a:xfrm>
            <a:off x="3696718" y="2737996"/>
            <a:ext cx="20089906" cy="109780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65150" indent="-565150" algn="l"/>
            <a:r>
              <a:rPr lang="en-US" sz="4400" dirty="0" smtClean="0">
                <a:latin typeface="Calibri" pitchFamily="34" charset="0"/>
              </a:rPr>
              <a:t>What is WCF (Windows Communication Foundation)?</a:t>
            </a:r>
            <a:endParaRPr lang="en-US" sz="4400" b="0" dirty="0" smtClean="0">
              <a:latin typeface="Calibri" pitchFamily="34" charset="0"/>
            </a:endParaRPr>
          </a:p>
          <a:p>
            <a:pPr marL="565150" indent="-565150" algn="l">
              <a:buFont typeface="Arial" pitchFamily="34" charset="0"/>
              <a:buChar char="•"/>
            </a:pPr>
            <a:r>
              <a:rPr lang="en-US" sz="4400" b="0" dirty="0" smtClean="0">
                <a:latin typeface="Calibri" pitchFamily="34" charset="0"/>
              </a:rPr>
              <a:t>It is a unified communication framework for distributed applications.</a:t>
            </a:r>
          </a:p>
          <a:p>
            <a:pPr marL="565150" indent="-565150" algn="l">
              <a:buFont typeface="Arial" pitchFamily="34" charset="0"/>
              <a:buChar char="•"/>
            </a:pPr>
            <a:r>
              <a:rPr lang="en-US" sz="4400" b="0" dirty="0" smtClean="0">
                <a:latin typeface="Calibri" pitchFamily="34" charset="0"/>
              </a:rPr>
              <a:t>It defines common programming model and unified API for clients and services to send messages between each other.</a:t>
            </a:r>
          </a:p>
          <a:p>
            <a:pPr marL="565150" indent="-565150" algn="l"/>
            <a:endParaRPr lang="en-US" sz="4400" b="0" dirty="0" smtClean="0">
              <a:latin typeface="Calibri" pitchFamily="34" charset="0"/>
            </a:endParaRPr>
          </a:p>
          <a:p>
            <a:pPr marL="565150" indent="-565150" algn="l"/>
            <a:r>
              <a:rPr lang="en-US" sz="4400" dirty="0" smtClean="0">
                <a:latin typeface="Calibri" pitchFamily="34" charset="0"/>
              </a:rPr>
              <a:t>Key Characteristics of WCF:</a:t>
            </a:r>
          </a:p>
          <a:p>
            <a:pPr marL="565150" indent="-565150" algn="l">
              <a:buFont typeface="Arial" pitchFamily="34" charset="0"/>
              <a:buChar char="•"/>
            </a:pPr>
            <a:r>
              <a:rPr lang="en-US" sz="4400" dirty="0" smtClean="0">
                <a:latin typeface="Calibri" pitchFamily="34" charset="0"/>
              </a:rPr>
              <a:t>SOA Based programming model</a:t>
            </a:r>
          </a:p>
          <a:p>
            <a:pPr marL="565150" lvl="5" indent="-565150" algn="l"/>
            <a:r>
              <a:rPr lang="en-US" sz="4400" dirty="0" smtClean="0">
                <a:latin typeface="Calibri" pitchFamily="34" charset="0"/>
              </a:rPr>
              <a:t>	</a:t>
            </a:r>
            <a:r>
              <a:rPr lang="en-US" sz="4400" dirty="0" smtClean="0">
                <a:latin typeface="Calibri" pitchFamily="34" charset="0"/>
              </a:rPr>
              <a:t>		</a:t>
            </a:r>
            <a:r>
              <a:rPr lang="en-US" sz="4400" b="0" dirty="0" smtClean="0">
                <a:latin typeface="Calibri" pitchFamily="34" charset="0"/>
              </a:rPr>
              <a:t>Services are offered on End Point</a:t>
            </a:r>
          </a:p>
          <a:p>
            <a:pPr marL="565150" lvl="5" indent="-565150" algn="l"/>
            <a:r>
              <a:rPr lang="en-US" sz="4400" b="0" dirty="0" smtClean="0">
                <a:latin typeface="Calibri" pitchFamily="34" charset="0"/>
              </a:rPr>
              <a:t>	</a:t>
            </a:r>
            <a:r>
              <a:rPr lang="en-US" sz="4400" b="0" dirty="0" smtClean="0">
                <a:latin typeface="Calibri" pitchFamily="34" charset="0"/>
              </a:rPr>
              <a:t>		Separates service hosting, endpoints and services.</a:t>
            </a:r>
          </a:p>
          <a:p>
            <a:pPr marL="565150" lvl="5" indent="-565150" algn="l">
              <a:buFont typeface="Arial" pitchFamily="34" charset="0"/>
              <a:buChar char="•"/>
            </a:pPr>
            <a:r>
              <a:rPr lang="en-US" sz="4400" dirty="0" smtClean="0">
                <a:latin typeface="Calibri" pitchFamily="34" charset="0"/>
              </a:rPr>
              <a:t>Interoperability with non WCF Web Services due to  SOAP messages</a:t>
            </a:r>
          </a:p>
          <a:p>
            <a:pPr marL="565150" lvl="7" indent="-565150" algn="l"/>
            <a:r>
              <a:rPr lang="en-US" sz="4400" b="0" dirty="0" smtClean="0">
                <a:latin typeface="Calibri" pitchFamily="34" charset="0"/>
              </a:rPr>
              <a:t>	</a:t>
            </a:r>
            <a:r>
              <a:rPr lang="en-US" sz="4400" b="0" dirty="0" smtClean="0">
                <a:latin typeface="Calibri" pitchFamily="34" charset="0"/>
              </a:rPr>
              <a:t>		Implements many of the WS Standards</a:t>
            </a:r>
          </a:p>
          <a:p>
            <a:pPr marL="565150" lvl="7" indent="-565150" algn="l">
              <a:buFont typeface="Arial" pitchFamily="34" charset="0"/>
              <a:buChar char="•"/>
            </a:pPr>
            <a:r>
              <a:rPr lang="en-US" sz="4400" dirty="0" smtClean="0">
                <a:latin typeface="Calibri" pitchFamily="34" charset="0"/>
              </a:rPr>
              <a:t>Extensibility: </a:t>
            </a:r>
            <a:endParaRPr lang="en-US" sz="4400" dirty="0" smtClean="0">
              <a:latin typeface="Calibri" pitchFamily="34" charset="0"/>
            </a:endParaRPr>
          </a:p>
          <a:p>
            <a:pPr marL="1620838" lvl="7" indent="0" algn="l"/>
            <a:r>
              <a:rPr lang="en-US" sz="4400" b="0" dirty="0" smtClean="0">
                <a:latin typeface="Calibri" pitchFamily="34" charset="0"/>
              </a:rPr>
              <a:t>	</a:t>
            </a:r>
            <a:r>
              <a:rPr lang="en-US" sz="4400" b="0" dirty="0" smtClean="0">
                <a:latin typeface="Calibri" pitchFamily="34" charset="0"/>
              </a:rPr>
              <a:t>WCF client / server can be configured to interoperate with REST, ATOM-feeds, plain XML or JSON messages (extensions for interfacing to any message-based service).</a:t>
            </a:r>
          </a:p>
          <a:p>
            <a:pPr marL="565150" indent="-565150" algn="l">
              <a:buFont typeface="Arial" pitchFamily="34" charset="0"/>
              <a:buChar char="•"/>
            </a:pPr>
            <a:endParaRPr lang="en-US" sz="4400" b="0" dirty="0" smtClean="0">
              <a:latin typeface="Calibri" pitchFamily="34" charset="0"/>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9" name="TextBox 8"/>
          <p:cNvSpPr txBox="1"/>
          <p:nvPr/>
        </p:nvSpPr>
        <p:spPr>
          <a:xfrm>
            <a:off x="3696718" y="2737996"/>
            <a:ext cx="20089906" cy="14984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65150" indent="-565150" algn="l">
              <a:buFont typeface="Arial" pitchFamily="34" charset="0"/>
              <a:buChar char="•"/>
            </a:pPr>
            <a:r>
              <a:rPr lang="en-US" sz="4400" b="0" dirty="0" smtClean="0">
                <a:latin typeface="Calibri" pitchFamily="34" charset="0"/>
              </a:rPr>
              <a:t>It provides a unified API to use various types of communication from an application.</a:t>
            </a:r>
            <a:endParaRPr lang="en-US" sz="4400" b="0" dirty="0" smtClean="0">
              <a:latin typeface="Calibri" pitchFamily="34" charset="0"/>
            </a:endParaRPr>
          </a:p>
          <a:p>
            <a:pPr marL="565150" indent="-565150" algn="l">
              <a:buFont typeface="Arial" pitchFamily="34" charset="0"/>
              <a:buChar char="•"/>
            </a:pPr>
            <a:r>
              <a:rPr lang="en-US" sz="4400" b="0" dirty="0" smtClean="0">
                <a:latin typeface="Calibri" pitchFamily="34" charset="0"/>
              </a:rPr>
              <a:t>WCF </a:t>
            </a:r>
            <a:r>
              <a:rPr lang="en-US" sz="4400" b="0" dirty="0" smtClean="0">
                <a:latin typeface="Calibri" pitchFamily="34" charset="0"/>
              </a:rPr>
              <a:t>sits on top of the </a:t>
            </a:r>
            <a:r>
              <a:rPr lang="en-US" sz="4400" b="0" dirty="0" err="1" smtClean="0">
                <a:latin typeface="Calibri" pitchFamily="34" charset="0"/>
              </a:rPr>
              <a:t>.Net</a:t>
            </a:r>
            <a:r>
              <a:rPr lang="en-US" sz="4400" b="0" dirty="0" smtClean="0">
                <a:latin typeface="Calibri" pitchFamily="34" charset="0"/>
              </a:rPr>
              <a:t> Framework</a:t>
            </a:r>
            <a:endParaRPr lang="en-US" sz="4400" b="0" dirty="0" smtClean="0">
              <a:latin typeface="Calibri" pitchFamily="34" charset="0"/>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pic>
        <p:nvPicPr>
          <p:cNvPr id="1026" name="Picture 2"/>
          <p:cNvPicPr>
            <a:picLocks noChangeAspect="1" noChangeArrowheads="1"/>
          </p:cNvPicPr>
          <p:nvPr/>
        </p:nvPicPr>
        <p:blipFill>
          <a:blip r:embed="rId2"/>
          <a:srcRect/>
          <a:stretch>
            <a:fillRect/>
          </a:stretch>
        </p:blipFill>
        <p:spPr bwMode="auto">
          <a:xfrm>
            <a:off x="4111769" y="4304868"/>
            <a:ext cx="18359374" cy="5296333"/>
          </a:xfrm>
          <a:prstGeom prst="rect">
            <a:avLst/>
          </a:prstGeom>
          <a:noFill/>
          <a:ln w="9525">
            <a:noFill/>
            <a:miter lim="800000"/>
            <a:headEnd/>
            <a:tailEnd/>
          </a:ln>
          <a:effectLst/>
        </p:spPr>
      </p:pic>
      <p:sp>
        <p:nvSpPr>
          <p:cNvPr id="10" name="Rectangle 9"/>
          <p:cNvSpPr/>
          <p:nvPr/>
        </p:nvSpPr>
        <p:spPr>
          <a:xfrm>
            <a:off x="3810000" y="9559636"/>
            <a:ext cx="19715018" cy="3477875"/>
          </a:xfrm>
          <a:prstGeom prst="rect">
            <a:avLst/>
          </a:prstGeom>
        </p:spPr>
        <p:txBody>
          <a:bodyPr wrap="square">
            <a:spAutoFit/>
          </a:bodyPr>
          <a:lstStyle/>
          <a:p>
            <a:pPr marL="415925" indent="-415925" algn="l">
              <a:buFont typeface="Arial" pitchFamily="34" charset="0"/>
              <a:buChar char="•"/>
            </a:pPr>
            <a:r>
              <a:rPr lang="en-US" sz="4400" b="0" dirty="0" smtClean="0">
                <a:latin typeface="Calibri" pitchFamily="34" charset="0"/>
              </a:rPr>
              <a:t>WCF </a:t>
            </a:r>
            <a:r>
              <a:rPr lang="en-US" sz="4400" b="0" dirty="0" smtClean="0">
                <a:latin typeface="Calibri" pitchFamily="34" charset="0"/>
              </a:rPr>
              <a:t>is service-oriented. </a:t>
            </a:r>
            <a:endParaRPr lang="en-US" sz="4400" b="0" dirty="0" smtClean="0">
              <a:latin typeface="Calibri" pitchFamily="34" charset="0"/>
            </a:endParaRPr>
          </a:p>
          <a:p>
            <a:pPr marL="415925" indent="-415925" algn="l">
              <a:buFont typeface="Arial" pitchFamily="34" charset="0"/>
              <a:buChar char="•"/>
            </a:pPr>
            <a:r>
              <a:rPr lang="en-US" sz="4400" b="0" dirty="0" smtClean="0">
                <a:latin typeface="Calibri" pitchFamily="34" charset="0"/>
              </a:rPr>
              <a:t>By </a:t>
            </a:r>
            <a:r>
              <a:rPr lang="en-US" sz="4400" b="0" dirty="0" smtClean="0">
                <a:latin typeface="Calibri" pitchFamily="34" charset="0"/>
              </a:rPr>
              <a:t>separating the service interface (contract) from the transport protocol and message encoding, a (logical) service can be reused in different scenarios. </a:t>
            </a:r>
            <a:endParaRPr lang="en-US" sz="4400" b="0" dirty="0" smtClean="0">
              <a:latin typeface="Calibri" pitchFamily="34" charset="0"/>
            </a:endParaRPr>
          </a:p>
          <a:p>
            <a:pPr marL="415925" indent="-415925" algn="l">
              <a:buFont typeface="Arial" pitchFamily="34" charset="0"/>
              <a:buChar char="•"/>
            </a:pPr>
            <a:r>
              <a:rPr lang="en-US" sz="4400" b="0" dirty="0" smtClean="0">
                <a:latin typeface="Calibri" pitchFamily="34" charset="0"/>
              </a:rPr>
              <a:t>A </a:t>
            </a:r>
            <a:r>
              <a:rPr lang="en-US" sz="4400" b="0" dirty="0" smtClean="0">
                <a:latin typeface="Calibri" pitchFamily="34" charset="0"/>
              </a:rPr>
              <a:t>developer is forced to specify a service interface on a logical level and then define how the service may be used (transport protocol, message encoding). </a:t>
            </a:r>
            <a:endParaRPr lang="en-US" sz="4400" b="0" dirty="0" smtClean="0">
              <a:latin typeface="Calibri" pitchFamily="34"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9" name="TextBox 8"/>
          <p:cNvSpPr txBox="1"/>
          <p:nvPr/>
        </p:nvSpPr>
        <p:spPr>
          <a:xfrm>
            <a:off x="3696718" y="2737996"/>
            <a:ext cx="20089906" cy="2175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65150" indent="-565150" algn="l">
              <a:buFont typeface="Arial" pitchFamily="34" charset="0"/>
              <a:buChar char="•"/>
            </a:pPr>
            <a:r>
              <a:rPr lang="en-US" sz="4400" b="0" dirty="0" smtClean="0">
                <a:latin typeface="Calibri" pitchFamily="34" charset="0"/>
              </a:rPr>
              <a:t>WCF is a generic communication framework. </a:t>
            </a:r>
            <a:endParaRPr lang="en-US" sz="4400" b="0" dirty="0" smtClean="0">
              <a:latin typeface="Calibri" pitchFamily="34" charset="0"/>
            </a:endParaRPr>
          </a:p>
          <a:p>
            <a:pPr marL="565150" indent="-565150" algn="l">
              <a:buFont typeface="Arial" pitchFamily="34" charset="0"/>
              <a:buChar char="•"/>
            </a:pPr>
            <a:r>
              <a:rPr lang="en-US" sz="4400" b="0" dirty="0" smtClean="0">
                <a:latin typeface="Calibri" pitchFamily="34" charset="0"/>
              </a:rPr>
              <a:t>WCF </a:t>
            </a:r>
            <a:r>
              <a:rPr lang="en-US" sz="4400" b="0" dirty="0" smtClean="0">
                <a:latin typeface="Calibri" pitchFamily="34" charset="0"/>
              </a:rPr>
              <a:t>supports WS and other means of </a:t>
            </a:r>
            <a:r>
              <a:rPr lang="en-US" sz="4400" b="0" dirty="0" smtClean="0">
                <a:latin typeface="Calibri" pitchFamily="34" charset="0"/>
              </a:rPr>
              <a:t>communication.</a:t>
            </a:r>
          </a:p>
          <a:p>
            <a:pPr marL="565150" indent="-565150" algn="l">
              <a:buFont typeface="Arial" pitchFamily="34" charset="0"/>
              <a:buChar char="•"/>
            </a:pPr>
            <a:r>
              <a:rPr lang="en-US" sz="4400" b="0" dirty="0" smtClean="0">
                <a:latin typeface="Calibri" pitchFamily="34" charset="0"/>
              </a:rPr>
              <a:t>WCF </a:t>
            </a:r>
            <a:r>
              <a:rPr lang="en-US" sz="4400" b="0" dirty="0" smtClean="0">
                <a:latin typeface="Calibri" pitchFamily="34" charset="0"/>
              </a:rPr>
              <a:t>supports different (message-based) communication protocols.</a:t>
            </a:r>
            <a:endParaRPr lang="en-US" sz="4400" b="0" dirty="0" smtClean="0">
              <a:latin typeface="Calibri" pitchFamily="34" charset="0"/>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pic>
        <p:nvPicPr>
          <p:cNvPr id="2050" name="Picture 2"/>
          <p:cNvPicPr>
            <a:picLocks noChangeAspect="1" noChangeArrowheads="1"/>
          </p:cNvPicPr>
          <p:nvPr/>
        </p:nvPicPr>
        <p:blipFill>
          <a:blip r:embed="rId2"/>
          <a:srcRect r="47733"/>
          <a:stretch>
            <a:fillRect/>
          </a:stretch>
        </p:blipFill>
        <p:spPr bwMode="auto">
          <a:xfrm>
            <a:off x="4403614" y="5045391"/>
            <a:ext cx="8647368" cy="8379661"/>
          </a:xfrm>
          <a:prstGeom prst="rect">
            <a:avLst/>
          </a:prstGeom>
          <a:noFill/>
          <a:ln w="9525">
            <a:noFill/>
            <a:miter lim="800000"/>
            <a:headEnd/>
            <a:tailEnd/>
          </a:ln>
          <a:effectLst/>
        </p:spPr>
      </p:pic>
      <p:sp>
        <p:nvSpPr>
          <p:cNvPr id="12" name="TextBox 11"/>
          <p:cNvSpPr txBox="1"/>
          <p:nvPr/>
        </p:nvSpPr>
        <p:spPr>
          <a:xfrm>
            <a:off x="13314217" y="5403272"/>
            <a:ext cx="7509163" cy="17600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500" b="0" dirty="0" smtClean="0">
                <a:latin typeface="Calibri" pitchFamily="34" charset="0"/>
              </a:rPr>
              <a:t>Client and server </a:t>
            </a:r>
            <a:r>
              <a:rPr lang="en-US" sz="3500" b="0" dirty="0" smtClean="0">
                <a:latin typeface="Calibri" pitchFamily="34" charset="0"/>
              </a:rPr>
              <a:t>communicate </a:t>
            </a:r>
            <a:r>
              <a:rPr lang="en-US" sz="3500" b="0" dirty="0" smtClean="0">
                <a:latin typeface="Calibri" pitchFamily="34" charset="0"/>
              </a:rPr>
              <a:t>asynchronously over an MSMQ (message </a:t>
            </a:r>
            <a:r>
              <a:rPr lang="en-US" sz="3500" b="0" dirty="0" smtClean="0">
                <a:latin typeface="Calibri" pitchFamily="34" charset="0"/>
              </a:rPr>
              <a:t>queuing) </a:t>
            </a:r>
            <a:r>
              <a:rPr lang="en-US" sz="3500" b="0" dirty="0" smtClean="0">
                <a:latin typeface="Calibri" pitchFamily="34" charset="0"/>
              </a:rPr>
              <a:t>infrastructure.</a:t>
            </a:r>
            <a:endParaRPr kumimoji="0" lang="en-US" sz="3500" b="0" i="0" u="none" strike="noStrike" cap="none" spc="0" normalizeH="0" baseline="0" dirty="0">
              <a:ln>
                <a:noFill/>
              </a:ln>
              <a:solidFill>
                <a:srgbClr val="000000"/>
              </a:solidFill>
              <a:effectLst/>
              <a:uFillTx/>
              <a:latin typeface="Calibri" pitchFamily="34" charset="0"/>
              <a:sym typeface="Helvetica Neue"/>
            </a:endParaRPr>
          </a:p>
        </p:txBody>
      </p:sp>
      <p:sp>
        <p:nvSpPr>
          <p:cNvPr id="13" name="TextBox 12"/>
          <p:cNvSpPr txBox="1"/>
          <p:nvPr/>
        </p:nvSpPr>
        <p:spPr>
          <a:xfrm>
            <a:off x="13314217" y="8077200"/>
            <a:ext cx="7509163" cy="22987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500" b="0" dirty="0" smtClean="0">
                <a:latin typeface="Calibri" pitchFamily="34" charset="0"/>
              </a:rPr>
              <a:t>Web service client and service use WCF for communication. WCF provides interoperability with non-WCF web service clients / services.</a:t>
            </a:r>
            <a:endParaRPr kumimoji="0" lang="en-US" sz="3500" b="0" i="0" u="none" strike="noStrike" cap="none" spc="0" normalizeH="0" baseline="0" dirty="0">
              <a:ln>
                <a:noFill/>
              </a:ln>
              <a:solidFill>
                <a:srgbClr val="000000"/>
              </a:solidFill>
              <a:effectLst/>
              <a:uFillTx/>
              <a:latin typeface="Calibri" pitchFamily="34" charset="0"/>
              <a:sym typeface="Helvetica Neue"/>
            </a:endParaRPr>
          </a:p>
        </p:txBody>
      </p:sp>
      <p:sp>
        <p:nvSpPr>
          <p:cNvPr id="14" name="TextBox 13"/>
          <p:cNvSpPr txBox="1"/>
          <p:nvPr/>
        </p:nvSpPr>
        <p:spPr>
          <a:xfrm>
            <a:off x="13314217" y="11554691"/>
            <a:ext cx="7509163" cy="12214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500" b="0" dirty="0" smtClean="0">
                <a:latin typeface="Calibri" pitchFamily="34" charset="0"/>
              </a:rPr>
              <a:t>Client and server use named pipes for communication.</a:t>
            </a:r>
            <a:endParaRPr kumimoji="0" lang="en-US" sz="3500" b="0" i="0" u="none" strike="noStrike" cap="none" spc="0" normalizeH="0" baseline="0" dirty="0">
              <a:ln>
                <a:noFill/>
              </a:ln>
              <a:solidFill>
                <a:srgbClr val="000000"/>
              </a:solidFill>
              <a:effectLst/>
              <a:uFillTx/>
              <a:latin typeface="Calibri" pitchFamily="34" charset="0"/>
              <a:sym typeface="Helvetica Neue"/>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9" name="TextBox 8"/>
          <p:cNvSpPr txBox="1"/>
          <p:nvPr/>
        </p:nvSpPr>
        <p:spPr>
          <a:xfrm>
            <a:off x="3696718" y="2737996"/>
            <a:ext cx="20089906" cy="14984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65150" indent="-565150" algn="l">
              <a:buFont typeface="Arial" pitchFamily="34" charset="0"/>
              <a:buChar char="•"/>
            </a:pPr>
            <a:r>
              <a:rPr lang="en-US" sz="4400" b="0" dirty="0" smtClean="0">
                <a:latin typeface="Calibri" pitchFamily="34" charset="0"/>
              </a:rPr>
              <a:t>The core concept of WCF is a service that is provided on an endpoint and accessible over the network through a transport protocol. </a:t>
            </a:r>
            <a:endParaRPr lang="en-US" sz="4400" b="0" dirty="0" smtClean="0">
              <a:latin typeface="Calibri" pitchFamily="34" charset="0"/>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2" name="TextBox 11"/>
          <p:cNvSpPr txBox="1"/>
          <p:nvPr/>
        </p:nvSpPr>
        <p:spPr>
          <a:xfrm>
            <a:off x="3713016" y="7869376"/>
            <a:ext cx="5943600" cy="22987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500" dirty="0" smtClean="0">
                <a:latin typeface="Calibri" pitchFamily="34" charset="0"/>
              </a:rPr>
              <a:t>A = Address: </a:t>
            </a:r>
            <a:endParaRPr lang="en-US" sz="3500" dirty="0" smtClean="0">
              <a:latin typeface="Calibri" pitchFamily="34" charset="0"/>
            </a:endParaRPr>
          </a:p>
          <a:p>
            <a:pPr algn="l"/>
            <a:r>
              <a:rPr lang="en-US" sz="3500" b="0" dirty="0" smtClean="0">
                <a:latin typeface="Calibri" pitchFamily="34" charset="0"/>
              </a:rPr>
              <a:t>Where </a:t>
            </a:r>
            <a:r>
              <a:rPr lang="en-US" sz="3500" b="0" dirty="0" smtClean="0">
                <a:latin typeface="Calibri" pitchFamily="34" charset="0"/>
              </a:rPr>
              <a:t>is the service available (the endpoint's URI in case of a web service).</a:t>
            </a:r>
            <a:endParaRPr kumimoji="0" lang="en-US" sz="3500" b="0" i="0" u="none" strike="noStrike" cap="none" spc="0" normalizeH="0" baseline="0" dirty="0">
              <a:ln>
                <a:noFill/>
              </a:ln>
              <a:solidFill>
                <a:srgbClr val="000000"/>
              </a:solidFill>
              <a:effectLst/>
              <a:uFillTx/>
              <a:latin typeface="Calibri" pitchFamily="34" charset="0"/>
              <a:sym typeface="Helvetica Neue"/>
            </a:endParaRPr>
          </a:p>
        </p:txBody>
      </p:sp>
      <p:sp>
        <p:nvSpPr>
          <p:cNvPr id="13" name="TextBox 12"/>
          <p:cNvSpPr txBox="1"/>
          <p:nvPr/>
        </p:nvSpPr>
        <p:spPr>
          <a:xfrm>
            <a:off x="9968344" y="7869376"/>
            <a:ext cx="5943600" cy="22987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500" dirty="0" smtClean="0">
                <a:latin typeface="Calibri" pitchFamily="34" charset="0"/>
              </a:rPr>
              <a:t>B = Binding: </a:t>
            </a:r>
          </a:p>
          <a:p>
            <a:pPr algn="l"/>
            <a:r>
              <a:rPr lang="en-US" sz="3500" b="0" dirty="0" smtClean="0">
                <a:latin typeface="Calibri" pitchFamily="34" charset="0"/>
              </a:rPr>
              <a:t>How </a:t>
            </a:r>
            <a:r>
              <a:rPr lang="en-US" sz="3500" b="0" dirty="0" smtClean="0">
                <a:latin typeface="Calibri" pitchFamily="34" charset="0"/>
              </a:rPr>
              <a:t>can the service be accessed (what transport protocol is used). </a:t>
            </a:r>
            <a:endParaRPr kumimoji="0" lang="en-US" sz="3500" b="0" i="0" u="none" strike="noStrike" cap="none" spc="0" normalizeH="0" baseline="0" dirty="0">
              <a:ln>
                <a:noFill/>
              </a:ln>
              <a:solidFill>
                <a:srgbClr val="000000"/>
              </a:solidFill>
              <a:effectLst/>
              <a:uFillTx/>
              <a:latin typeface="Calibri" pitchFamily="34" charset="0"/>
              <a:sym typeface="Helvetica Neue"/>
            </a:endParaRPr>
          </a:p>
        </p:txBody>
      </p:sp>
      <p:sp>
        <p:nvSpPr>
          <p:cNvPr id="14" name="TextBox 13"/>
          <p:cNvSpPr txBox="1"/>
          <p:nvPr/>
        </p:nvSpPr>
        <p:spPr>
          <a:xfrm>
            <a:off x="16223672" y="7869376"/>
            <a:ext cx="5943600" cy="22987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500" dirty="0" smtClean="0">
                <a:latin typeface="Calibri" pitchFamily="34" charset="0"/>
              </a:rPr>
              <a:t>C = Contract: </a:t>
            </a:r>
            <a:endParaRPr lang="en-US" sz="3500" dirty="0" smtClean="0">
              <a:latin typeface="Calibri" pitchFamily="34" charset="0"/>
            </a:endParaRPr>
          </a:p>
          <a:p>
            <a:pPr algn="l"/>
            <a:r>
              <a:rPr lang="en-US" sz="3500" b="0" dirty="0" smtClean="0">
                <a:latin typeface="Calibri" pitchFamily="34" charset="0"/>
              </a:rPr>
              <a:t>What </a:t>
            </a:r>
            <a:r>
              <a:rPr lang="en-US" sz="3500" b="0" dirty="0" smtClean="0">
                <a:latin typeface="Calibri" pitchFamily="34" charset="0"/>
              </a:rPr>
              <a:t>does the service interface look like (operations, data-types).</a:t>
            </a:r>
            <a:endParaRPr kumimoji="0" lang="en-US" sz="3500" b="0" i="0" u="none" strike="noStrike" cap="none" spc="0" normalizeH="0" baseline="0" dirty="0">
              <a:ln>
                <a:noFill/>
              </a:ln>
              <a:solidFill>
                <a:srgbClr val="000000"/>
              </a:solidFill>
              <a:effectLst/>
              <a:uFillTx/>
              <a:latin typeface="Calibri" pitchFamily="34" charset="0"/>
              <a:sym typeface="Helvetica Neue"/>
            </a:endParaRPr>
          </a:p>
        </p:txBody>
      </p:sp>
      <p:sp>
        <p:nvSpPr>
          <p:cNvPr id="15" name="Rectangle 14"/>
          <p:cNvSpPr/>
          <p:nvPr/>
        </p:nvSpPr>
        <p:spPr>
          <a:xfrm>
            <a:off x="7949032" y="5432700"/>
            <a:ext cx="7848623" cy="1569660"/>
          </a:xfrm>
          <a:prstGeom prst="rect">
            <a:avLst/>
          </a:prstGeom>
        </p:spPr>
        <p:txBody>
          <a:bodyPr wrap="none">
            <a:spAutoFit/>
          </a:bodyPr>
          <a:lstStyle/>
          <a:p>
            <a:pPr marL="565150" indent="-565150">
              <a:lnSpc>
                <a:spcPct val="200000"/>
              </a:lnSpc>
            </a:pPr>
            <a:r>
              <a:rPr lang="en-US" sz="4800" dirty="0" smtClean="0">
                <a:latin typeface="Calibri" pitchFamily="34" charset="0"/>
              </a:rPr>
              <a:t>WCF </a:t>
            </a:r>
            <a:r>
              <a:rPr lang="en-US" sz="4800" dirty="0" smtClean="0">
                <a:latin typeface="Calibri" pitchFamily="34" charset="0"/>
              </a:rPr>
              <a:t>service is defined by ABC</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2" name="TextBox 11"/>
          <p:cNvSpPr txBox="1"/>
          <p:nvPr/>
        </p:nvSpPr>
        <p:spPr>
          <a:xfrm>
            <a:off x="3334643" y="2761348"/>
            <a:ext cx="20408225" cy="22987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3500" dirty="0" smtClean="0">
                <a:latin typeface="Calibri" pitchFamily="34" charset="0"/>
              </a:rPr>
              <a:t>A = Address: </a:t>
            </a:r>
            <a:endParaRPr lang="en-US" sz="3500" dirty="0" smtClean="0">
              <a:latin typeface="Calibri" pitchFamily="34" charset="0"/>
            </a:endParaRPr>
          </a:p>
          <a:p>
            <a:pPr algn="l"/>
            <a:endParaRPr lang="en-US" sz="3500" dirty="0" smtClean="0">
              <a:latin typeface="Calibri" pitchFamily="34" charset="0"/>
            </a:endParaRPr>
          </a:p>
          <a:p>
            <a:pPr algn="l"/>
            <a:r>
              <a:rPr lang="en-US" sz="3500" b="0" dirty="0" smtClean="0">
                <a:latin typeface="Calibri" pitchFamily="34" charset="0"/>
              </a:rPr>
              <a:t>The WCF address defines where a web service (endpoint) is accessible. </a:t>
            </a:r>
            <a:endParaRPr lang="en-US" sz="3500" b="0" dirty="0" smtClean="0">
              <a:latin typeface="Calibri" pitchFamily="34" charset="0"/>
            </a:endParaRPr>
          </a:p>
          <a:p>
            <a:pPr algn="l"/>
            <a:r>
              <a:rPr lang="en-US" sz="3500" b="0" dirty="0" smtClean="0">
                <a:latin typeface="Calibri" pitchFamily="34" charset="0"/>
              </a:rPr>
              <a:t>WCF </a:t>
            </a:r>
            <a:r>
              <a:rPr lang="en-US" sz="3500" b="0" dirty="0" smtClean="0">
                <a:latin typeface="Calibri" pitchFamily="34" charset="0"/>
              </a:rPr>
              <a:t>models an address as an endpoint reference (EPR) as per the WS-Addressing standard. </a:t>
            </a:r>
            <a:endParaRPr kumimoji="0" lang="en-US" sz="3500" b="0" i="0" u="none" strike="noStrike" cap="none" spc="0" normalizeH="0" baseline="0" dirty="0">
              <a:ln>
                <a:noFill/>
              </a:ln>
              <a:solidFill>
                <a:srgbClr val="000000"/>
              </a:solidFill>
              <a:effectLst/>
              <a:uFillTx/>
              <a:latin typeface="Calibri" pitchFamily="34" charset="0"/>
              <a:sym typeface="Helvetica Neue"/>
            </a:endParaRPr>
          </a:p>
        </p:txBody>
      </p:sp>
      <p:sp>
        <p:nvSpPr>
          <p:cNvPr id="17" name="Rectangle 16"/>
          <p:cNvSpPr/>
          <p:nvPr/>
        </p:nvSpPr>
        <p:spPr>
          <a:xfrm>
            <a:off x="4629227" y="6723268"/>
            <a:ext cx="13233110" cy="861774"/>
          </a:xfrm>
          <a:prstGeom prst="rect">
            <a:avLst/>
          </a:prstGeom>
        </p:spPr>
        <p:txBody>
          <a:bodyPr wrap="none">
            <a:spAutoFit/>
          </a:bodyPr>
          <a:lstStyle/>
          <a:p>
            <a:r>
              <a:rPr lang="en-US" sz="5000" dirty="0" smtClean="0">
                <a:latin typeface="Consolas" pitchFamily="49" charset="0"/>
                <a:cs typeface="Consolas" pitchFamily="49" charset="0"/>
              </a:rPr>
              <a:t>http://</a:t>
            </a:r>
            <a:r>
              <a:rPr lang="en-US" sz="5000" dirty="0" smtClean="0">
                <a:latin typeface="Consolas" pitchFamily="49" charset="0"/>
                <a:cs typeface="Consolas" pitchFamily="49" charset="0"/>
              </a:rPr>
              <a:t>localhost:8000/DateTimeService</a:t>
            </a:r>
            <a:endParaRPr lang="en-US" sz="5000" dirty="0">
              <a:latin typeface="Consolas" pitchFamily="49" charset="0"/>
              <a:cs typeface="Consolas" pitchFamily="49" charset="0"/>
            </a:endParaRPr>
          </a:p>
        </p:txBody>
      </p:sp>
      <p:sp>
        <p:nvSpPr>
          <p:cNvPr id="18" name="Rectangle 17"/>
          <p:cNvSpPr/>
          <p:nvPr/>
        </p:nvSpPr>
        <p:spPr>
          <a:xfrm>
            <a:off x="3720457" y="9624123"/>
            <a:ext cx="3700051" cy="584775"/>
          </a:xfrm>
          <a:prstGeom prst="rect">
            <a:avLst/>
          </a:prstGeom>
        </p:spPr>
        <p:txBody>
          <a:bodyPr wrap="none">
            <a:spAutoFit/>
          </a:bodyPr>
          <a:lstStyle/>
          <a:p>
            <a:r>
              <a:rPr lang="en-US" dirty="0" smtClean="0"/>
              <a:t>Scheme / protocol</a:t>
            </a:r>
            <a:endParaRPr lang="en-US" dirty="0"/>
          </a:p>
        </p:txBody>
      </p:sp>
      <p:sp>
        <p:nvSpPr>
          <p:cNvPr id="19" name="Rectangle 18"/>
          <p:cNvSpPr/>
          <p:nvPr/>
        </p:nvSpPr>
        <p:spPr>
          <a:xfrm>
            <a:off x="5965748" y="11232206"/>
            <a:ext cx="5767926" cy="584775"/>
          </a:xfrm>
          <a:prstGeom prst="rect">
            <a:avLst/>
          </a:prstGeom>
        </p:spPr>
        <p:txBody>
          <a:bodyPr wrap="none">
            <a:spAutoFit/>
          </a:bodyPr>
          <a:lstStyle/>
          <a:p>
            <a:r>
              <a:rPr lang="en-US" dirty="0" smtClean="0"/>
              <a:t>Machine address (IP or DNS)</a:t>
            </a:r>
            <a:endParaRPr lang="en-US" dirty="0"/>
          </a:p>
        </p:txBody>
      </p:sp>
      <p:sp>
        <p:nvSpPr>
          <p:cNvPr id="20" name="Rectangle 19"/>
          <p:cNvSpPr/>
          <p:nvPr/>
        </p:nvSpPr>
        <p:spPr>
          <a:xfrm>
            <a:off x="10817154" y="9529531"/>
            <a:ext cx="1425390" cy="584775"/>
          </a:xfrm>
          <a:prstGeom prst="rect">
            <a:avLst/>
          </a:prstGeom>
        </p:spPr>
        <p:txBody>
          <a:bodyPr wrap="none">
            <a:spAutoFit/>
          </a:bodyPr>
          <a:lstStyle/>
          <a:p>
            <a:r>
              <a:rPr lang="en-US" dirty="0" smtClean="0"/>
              <a:t>Port #</a:t>
            </a:r>
            <a:endParaRPr lang="en-US" dirty="0"/>
          </a:p>
        </p:txBody>
      </p:sp>
      <p:sp>
        <p:nvSpPr>
          <p:cNvPr id="21" name="Rectangle 20"/>
          <p:cNvSpPr/>
          <p:nvPr/>
        </p:nvSpPr>
        <p:spPr>
          <a:xfrm>
            <a:off x="13662237" y="8772785"/>
            <a:ext cx="8662948" cy="584775"/>
          </a:xfrm>
          <a:prstGeom prst="rect">
            <a:avLst/>
          </a:prstGeom>
        </p:spPr>
        <p:txBody>
          <a:bodyPr wrap="none">
            <a:spAutoFit/>
          </a:bodyPr>
          <a:lstStyle/>
          <a:p>
            <a:r>
              <a:rPr lang="en-US" dirty="0" smtClean="0"/>
              <a:t>Path under which the service is available</a:t>
            </a:r>
            <a:endParaRPr lang="en-US" dirty="0"/>
          </a:p>
        </p:txBody>
      </p:sp>
      <p:cxnSp>
        <p:nvCxnSpPr>
          <p:cNvPr id="23" name="Straight Arrow Connector 22"/>
          <p:cNvCxnSpPr>
            <a:stCxn id="18" idx="0"/>
          </p:cNvCxnSpPr>
          <p:nvPr/>
        </p:nvCxnSpPr>
        <p:spPr>
          <a:xfrm rot="5400000" flipH="1" flipV="1">
            <a:off x="4610463" y="8590531"/>
            <a:ext cx="1993613" cy="73572"/>
          </a:xfrm>
          <a:prstGeom prst="straightConnector1">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5" name="Straight Arrow Connector 24"/>
          <p:cNvCxnSpPr/>
          <p:nvPr/>
        </p:nvCxnSpPr>
        <p:spPr>
          <a:xfrm rot="16200000" flipV="1">
            <a:off x="7094484" y="9207062"/>
            <a:ext cx="3626069" cy="220717"/>
          </a:xfrm>
          <a:prstGeom prst="straightConnector1">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7" name="Straight Arrow Connector 26"/>
          <p:cNvCxnSpPr>
            <a:stCxn id="20" idx="0"/>
          </p:cNvCxnSpPr>
          <p:nvPr/>
        </p:nvCxnSpPr>
        <p:spPr>
          <a:xfrm rot="16200000" flipV="1">
            <a:off x="10396407" y="8396089"/>
            <a:ext cx="2119738" cy="147146"/>
          </a:xfrm>
          <a:prstGeom prst="straightConnector1">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9" name="Straight Arrow Connector 28"/>
          <p:cNvCxnSpPr>
            <a:stCxn id="21" idx="0"/>
          </p:cNvCxnSpPr>
          <p:nvPr/>
        </p:nvCxnSpPr>
        <p:spPr>
          <a:xfrm rot="16200000" flipV="1">
            <a:off x="17049456" y="7828530"/>
            <a:ext cx="1173806" cy="714704"/>
          </a:xfrm>
          <a:prstGeom prst="straightConnector1">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805073" y="10689020"/>
            <a:ext cx="18873178" cy="2866040"/>
          </a:xfrm>
          <a:prstGeom prst="rect">
            <a:avLst/>
          </a:prstGeom>
          <a:noFill/>
          <a:ln w="9525">
            <a:noFill/>
            <a:miter lim="800000"/>
            <a:headEnd/>
            <a:tailEnd/>
          </a:ln>
          <a:effectLst/>
        </p:spPr>
      </p:pic>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2" name="TextBox 11"/>
          <p:cNvSpPr txBox="1"/>
          <p:nvPr/>
        </p:nvSpPr>
        <p:spPr>
          <a:xfrm>
            <a:off x="3334643" y="2761348"/>
            <a:ext cx="20408225" cy="1590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smtClean="0">
                <a:latin typeface="Calibri" pitchFamily="34" charset="0"/>
              </a:rPr>
              <a:t>B = Binding: </a:t>
            </a:r>
            <a:endParaRPr lang="en-US" sz="4000" dirty="0" smtClean="0">
              <a:latin typeface="Calibri" pitchFamily="34" charset="0"/>
            </a:endParaRPr>
          </a:p>
          <a:p>
            <a:pPr algn="l"/>
            <a:r>
              <a:rPr lang="en-US" sz="5400" b="0" dirty="0" smtClean="0">
                <a:latin typeface="Calibri" pitchFamily="34" charset="0"/>
              </a:rPr>
              <a:t>The binding defines how a web service endpoint is accessed.</a:t>
            </a:r>
            <a:endParaRPr kumimoji="0" lang="en-US" sz="5400" b="0" i="0" u="none" strike="noStrike" cap="none" spc="0" normalizeH="0" baseline="0" dirty="0">
              <a:ln>
                <a:noFill/>
              </a:ln>
              <a:solidFill>
                <a:srgbClr val="000000"/>
              </a:solidFill>
              <a:effectLst/>
              <a:uFillTx/>
              <a:latin typeface="Calibri" pitchFamily="34" charset="0"/>
              <a:sym typeface="Helvetica Neue"/>
            </a:endParaRPr>
          </a:p>
        </p:txBody>
      </p:sp>
      <p:sp>
        <p:nvSpPr>
          <p:cNvPr id="16" name="Rectangle 15"/>
          <p:cNvSpPr/>
          <p:nvPr/>
        </p:nvSpPr>
        <p:spPr>
          <a:xfrm>
            <a:off x="3415861" y="4816560"/>
            <a:ext cx="20453131" cy="5755422"/>
          </a:xfrm>
          <a:prstGeom prst="rect">
            <a:avLst/>
          </a:prstGeom>
        </p:spPr>
        <p:txBody>
          <a:bodyPr wrap="square">
            <a:spAutoFit/>
          </a:bodyPr>
          <a:lstStyle/>
          <a:p>
            <a:pPr algn="l"/>
            <a:r>
              <a:rPr lang="en-US" sz="4400" dirty="0" smtClean="0">
                <a:latin typeface="Calibri" pitchFamily="34" charset="0"/>
              </a:rPr>
              <a:t>A binding contains the following elements: </a:t>
            </a:r>
            <a:endParaRPr lang="en-US" sz="4400" dirty="0" smtClean="0">
              <a:latin typeface="Calibri" pitchFamily="34" charset="0"/>
            </a:endParaRPr>
          </a:p>
          <a:p>
            <a:pPr marL="742950" indent="-742950" algn="l">
              <a:buAutoNum type="arabicPeriod"/>
            </a:pPr>
            <a:r>
              <a:rPr lang="en-US" sz="3600" dirty="0" smtClean="0">
                <a:latin typeface="Calibri" pitchFamily="34" charset="0"/>
              </a:rPr>
              <a:t>Transport protocol:</a:t>
            </a:r>
          </a:p>
          <a:p>
            <a:pPr marL="742950" indent="-742950" algn="l"/>
            <a:r>
              <a:rPr lang="en-US" sz="3600" b="0" dirty="0" smtClean="0">
                <a:latin typeface="Calibri" pitchFamily="34" charset="0"/>
              </a:rPr>
              <a:t>	</a:t>
            </a:r>
            <a:r>
              <a:rPr lang="en-US" sz="3600" b="0" dirty="0" smtClean="0">
                <a:latin typeface="Calibri" pitchFamily="34" charset="0"/>
              </a:rPr>
              <a:t>Underlying </a:t>
            </a:r>
            <a:r>
              <a:rPr lang="en-US" sz="3600" b="0" dirty="0" smtClean="0">
                <a:latin typeface="Calibri" pitchFamily="34" charset="0"/>
              </a:rPr>
              <a:t>transport protocol to use when interacting with the web service. </a:t>
            </a:r>
          </a:p>
          <a:p>
            <a:pPr marL="742950" indent="-742950" algn="l"/>
            <a:r>
              <a:rPr lang="en-US" sz="3600" b="0" dirty="0" smtClean="0">
                <a:latin typeface="Calibri" pitchFamily="34" charset="0"/>
              </a:rPr>
              <a:t>	Examples</a:t>
            </a:r>
            <a:r>
              <a:rPr lang="en-US" sz="3600" b="0" dirty="0" smtClean="0">
                <a:latin typeface="Calibri" pitchFamily="34" charset="0"/>
              </a:rPr>
              <a:t>: TCP, HTTP, MSMQ. </a:t>
            </a:r>
            <a:endParaRPr lang="en-US" sz="3600" b="0" dirty="0" smtClean="0">
              <a:latin typeface="Calibri" pitchFamily="34" charset="0"/>
            </a:endParaRPr>
          </a:p>
          <a:p>
            <a:pPr marL="742950" indent="-742950" algn="l">
              <a:buAutoNum type="arabicPeriod" startAt="2"/>
            </a:pPr>
            <a:r>
              <a:rPr lang="en-US" sz="3600" dirty="0" smtClean="0">
                <a:latin typeface="Calibri" pitchFamily="34" charset="0"/>
              </a:rPr>
              <a:t>Message encoding: </a:t>
            </a:r>
          </a:p>
          <a:p>
            <a:pPr marL="742950" indent="-742950" algn="l"/>
            <a:r>
              <a:rPr lang="en-US" sz="3600" b="0" dirty="0" smtClean="0">
                <a:latin typeface="Calibri" pitchFamily="34" charset="0"/>
              </a:rPr>
              <a:t>	</a:t>
            </a:r>
            <a:r>
              <a:rPr lang="en-US" sz="3600" b="0" dirty="0" smtClean="0">
                <a:latin typeface="Calibri" pitchFamily="34" charset="0"/>
              </a:rPr>
              <a:t>Definition </a:t>
            </a:r>
            <a:r>
              <a:rPr lang="en-US" sz="3600" b="0" dirty="0" smtClean="0">
                <a:latin typeface="Calibri" pitchFamily="34" charset="0"/>
              </a:rPr>
              <a:t>of the message </a:t>
            </a:r>
            <a:r>
              <a:rPr lang="en-US" sz="3600" b="0" dirty="0" smtClean="0">
                <a:latin typeface="Calibri" pitchFamily="34" charset="0"/>
              </a:rPr>
              <a:t>encoding.</a:t>
            </a:r>
          </a:p>
          <a:p>
            <a:pPr marL="742950" indent="-742950" algn="l"/>
            <a:r>
              <a:rPr lang="en-US" sz="3600" b="0" dirty="0" smtClean="0">
                <a:latin typeface="Calibri" pitchFamily="34" charset="0"/>
              </a:rPr>
              <a:t>	</a:t>
            </a:r>
            <a:r>
              <a:rPr lang="en-US" sz="3600" b="0" dirty="0" smtClean="0">
                <a:latin typeface="Calibri" pitchFamily="34" charset="0"/>
              </a:rPr>
              <a:t>Examples</a:t>
            </a:r>
            <a:r>
              <a:rPr lang="en-US" sz="3600" b="0" dirty="0" smtClean="0">
                <a:latin typeface="Calibri" pitchFamily="34" charset="0"/>
              </a:rPr>
              <a:t>: Text/XML (SOAP), binary, MTOM (Message Transfer Optimized Mechanism). </a:t>
            </a:r>
          </a:p>
          <a:p>
            <a:pPr marL="742950" indent="-742950" algn="l">
              <a:buAutoNum type="arabicPeriod" startAt="2"/>
            </a:pPr>
            <a:r>
              <a:rPr lang="en-US" sz="3600" dirty="0" smtClean="0">
                <a:latin typeface="Calibri" pitchFamily="34" charset="0"/>
              </a:rPr>
              <a:t>Security </a:t>
            </a:r>
            <a:r>
              <a:rPr lang="en-US" sz="3600" dirty="0" smtClean="0">
                <a:latin typeface="Calibri" pitchFamily="34" charset="0"/>
              </a:rPr>
              <a:t>/ reliability </a:t>
            </a:r>
            <a:r>
              <a:rPr lang="en-US" sz="3600" dirty="0" smtClean="0">
                <a:latin typeface="Calibri" pitchFamily="34" charset="0"/>
              </a:rPr>
              <a:t>settings:</a:t>
            </a:r>
          </a:p>
          <a:p>
            <a:pPr marL="742950" lvl="2" indent="-742950" algn="l"/>
            <a:r>
              <a:rPr lang="en-US" sz="3600" b="0" dirty="0" smtClean="0">
                <a:latin typeface="Calibri" pitchFamily="34" charset="0"/>
              </a:rPr>
              <a:t>	</a:t>
            </a:r>
            <a:r>
              <a:rPr lang="en-US" sz="3600" b="0" dirty="0" smtClean="0">
                <a:latin typeface="Calibri" pitchFamily="34" charset="0"/>
              </a:rPr>
              <a:t>Message </a:t>
            </a:r>
            <a:r>
              <a:rPr lang="en-US" sz="3600" b="0" dirty="0" smtClean="0">
                <a:latin typeface="Calibri" pitchFamily="34" charset="0"/>
              </a:rPr>
              <a:t>security settings (e.g. encryption and authentication of message). </a:t>
            </a:r>
          </a:p>
          <a:p>
            <a:pPr marL="742950" lvl="2" indent="-742950" algn="l"/>
            <a:r>
              <a:rPr lang="en-US" sz="3600" b="0" dirty="0" smtClean="0">
                <a:latin typeface="Calibri" pitchFamily="34" charset="0"/>
              </a:rPr>
              <a:t>	Transport </a:t>
            </a:r>
            <a:r>
              <a:rPr lang="en-US" sz="3600" b="0" dirty="0" smtClean="0">
                <a:latin typeface="Calibri" pitchFamily="34" charset="0"/>
              </a:rPr>
              <a:t>security (e.g. encryption of transport connection). </a:t>
            </a:r>
            <a:endParaRPr lang="en-US" sz="3600" b="0" dirty="0">
              <a:latin typeface="Calibri" pitchFamily="34"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b="576"/>
          <a:stretch>
            <a:fillRect/>
          </a:stretch>
        </p:blipFill>
        <p:spPr bwMode="auto">
          <a:xfrm>
            <a:off x="2899519" y="2207172"/>
            <a:ext cx="21270278" cy="11508828"/>
          </a:xfrm>
          <a:prstGeom prst="rect">
            <a:avLst/>
          </a:prstGeom>
          <a:noFill/>
          <a:ln w="9525">
            <a:noFill/>
            <a:miter lim="800000"/>
            <a:headEnd/>
            <a:tailEnd/>
          </a:ln>
          <a:effectLst/>
        </p:spPr>
      </p:pic>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47005" y="6047202"/>
            <a:ext cx="2005356"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WCF</a:t>
            </a:r>
            <a:endParaRPr lang="en-US" sz="9600" dirty="0">
              <a:solidFill>
                <a:schemeClr val="tx2"/>
              </a:solidFill>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WCF</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2" name="TextBox 11"/>
          <p:cNvSpPr txBox="1"/>
          <p:nvPr/>
        </p:nvSpPr>
        <p:spPr>
          <a:xfrm>
            <a:off x="3334643" y="2761348"/>
            <a:ext cx="2040822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endParaRPr lang="en-US" sz="4000" dirty="0" smtClean="0">
              <a:latin typeface="Calibri" pitchFamily="34" charset="0"/>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8569</TotalTime>
  <Words>1055</Words>
  <Application>Microsoft Office PowerPoint</Application>
  <PresentationFormat>Custom</PresentationFormat>
  <Paragraphs>130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White</vt:lpstr>
      <vt:lpstr>.NET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dc:title>
  <dc:creator>CRP</dc:creator>
  <cp:lastModifiedBy>crpatel</cp:lastModifiedBy>
  <cp:revision>806</cp:revision>
  <dcterms:modified xsi:type="dcterms:W3CDTF">2019-04-02T06:27:49Z</dcterms:modified>
</cp:coreProperties>
</file>