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65" r:id="rId14"/>
    <p:sldId id="26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5" autoAdjust="0"/>
    <p:restoredTop sz="84973" autoAdjust="0"/>
  </p:normalViewPr>
  <p:slideViewPr>
    <p:cSldViewPr snapToGrid="0">
      <p:cViewPr>
        <p:scale>
          <a:sx n="33" d="100"/>
          <a:sy n="33" d="100"/>
        </p:scale>
        <p:origin x="-564" y="-15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35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NET"/>
          <p:cNvSpPr txBox="1">
            <a:spLocks noGrp="1"/>
          </p:cNvSpPr>
          <p:nvPr>
            <p:ph type="ctrTitle"/>
          </p:nvPr>
        </p:nvSpPr>
        <p:spPr>
          <a:xfrm>
            <a:off x="2796683" y="-2381391"/>
            <a:ext cx="7037046" cy="5709719"/>
          </a:xfrm>
          <a:prstGeom prst="rect">
            <a:avLst/>
          </a:prstGeom>
        </p:spPr>
        <p:txBody>
          <a:bodyPr/>
          <a:lstStyle>
            <a:lvl1pPr>
              <a:defRPr sz="13800">
                <a:solidFill>
                  <a:srgbClr val="353435"/>
                </a:solidFill>
              </a:defRPr>
            </a:lvl1pPr>
          </a:lstStyle>
          <a:p>
            <a:r>
              <a:t>.NET</a:t>
            </a:r>
          </a:p>
        </p:txBody>
      </p:sp>
      <p:sp>
        <p:nvSpPr>
          <p:cNvPr id="120" name="2160711"/>
          <p:cNvSpPr txBox="1">
            <a:spLocks noGrp="1"/>
          </p:cNvSpPr>
          <p:nvPr>
            <p:ph type="subTitle" sz="quarter" idx="1"/>
          </p:nvPr>
        </p:nvSpPr>
        <p:spPr>
          <a:xfrm>
            <a:off x="2745913" y="3811726"/>
            <a:ext cx="7138587" cy="3408414"/>
          </a:xfrm>
          <a:prstGeom prst="rect">
            <a:avLst/>
          </a:prstGeom>
        </p:spPr>
        <p:txBody>
          <a:bodyPr/>
          <a:lstStyle>
            <a:lvl1pPr defTabSz="642937">
              <a:lnSpc>
                <a:spcPts val="19000"/>
              </a:lnSpc>
              <a:spcBef>
                <a:spcPts val="1600"/>
              </a:spcBef>
              <a:defRPr sz="13800">
                <a:solidFill>
                  <a:srgbClr val="35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2160711</a:t>
            </a:r>
          </a:p>
        </p:txBody>
      </p:sp>
      <p:sp>
        <p:nvSpPr>
          <p:cNvPr id="121" name="Unit 2"/>
          <p:cNvSpPr txBox="1"/>
          <p:nvPr/>
        </p:nvSpPr>
        <p:spPr>
          <a:xfrm>
            <a:off x="10051398" y="716724"/>
            <a:ext cx="10817554" cy="51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42937">
              <a:lnSpc>
                <a:spcPts val="30600"/>
              </a:lnSpc>
              <a:spcBef>
                <a:spcPts val="1600"/>
              </a:spcBef>
              <a:defRPr sz="234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/>
              <a:t>Unit </a:t>
            </a:r>
            <a:r>
              <a:rPr lang="en-US" dirty="0" smtClean="0"/>
              <a:t>10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>
            <a:off x="-3695" y="7077247"/>
            <a:ext cx="24391390" cy="1"/>
          </a:xfrm>
          <a:prstGeom prst="line">
            <a:avLst/>
          </a:prstGeom>
          <a:ln w="25400">
            <a:solidFill>
              <a:srgbClr val="2BFEFF"/>
            </a:solidFill>
            <a:custDash>
              <a:ds d="600000" sp="600000"/>
            </a:custDash>
            <a:miter lim="400000"/>
          </a:ln>
          <a:effectLst>
            <a:outerShdw blurRad="63500" dist="25400" dir="5400000" rotWithShape="0">
              <a:srgbClr val="12898A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90281" y="8435511"/>
            <a:ext cx="230034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dirty="0" smtClean="0">
                <a:latin typeface="Times New Roman" panose="02020603050405020304" pitchFamily="18" charset="0"/>
              </a:rPr>
              <a:t>Managing State: Preserving State in Web Applications and Page-Level State, Using Cookies to Preserve State, ASP.NET Session State ,Storing Objects in Session State, Configuring Session State, Setting Up an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Outof</a:t>
            </a:r>
            <a:r>
              <a:rPr lang="en-US" sz="4400" b="0" dirty="0" smtClean="0">
                <a:latin typeface="Times New Roman" panose="02020603050405020304" pitchFamily="18" charset="0"/>
              </a:rPr>
              <a:t>-Process State Server, Storing Session State in SQL Server, Using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Cookieless</a:t>
            </a:r>
            <a:r>
              <a:rPr lang="en-US" sz="4400" b="0" dirty="0" smtClean="0">
                <a:latin typeface="Times New Roman" panose="02020603050405020304" pitchFamily="18" charset="0"/>
              </a:rPr>
              <a:t> Session IDs, Application State Using the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DataList</a:t>
            </a:r>
            <a:r>
              <a:rPr lang="en-US" sz="4400" b="0" dirty="0" smtClean="0">
                <a:latin typeface="Times New Roman" panose="02020603050405020304" pitchFamily="18" charset="0"/>
              </a:rPr>
              <a:t> and Repeater Controls, Overview of List-Bound Controls, Creating a Repeater Control and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DataList</a:t>
            </a:r>
            <a:r>
              <a:rPr lang="en-US" sz="4400" b="0" dirty="0" smtClean="0">
                <a:latin typeface="Times New Roman" panose="02020603050405020304" pitchFamily="18" charset="0"/>
              </a:rPr>
              <a:t> Control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161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4000" dirty="0" err="1" smtClean="0">
                <a:solidFill>
                  <a:srgbClr val="0000FF"/>
                </a:solidFill>
                <a:latin typeface="Consolas"/>
              </a:rPr>
              <a:t>InProc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5106" y="5459506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InProc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61812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StateServer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97836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SqlServer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6831107" y="3833952"/>
            <a:ext cx="11752729" cy="1679342"/>
            <a:chOff x="6831107" y="3833952"/>
            <a:chExt cx="11752729" cy="1679342"/>
          </a:xfrm>
        </p:grpSpPr>
        <p:cxnSp>
          <p:nvCxnSpPr>
            <p:cNvPr id="16" name="Shape 15"/>
            <p:cNvCxnSpPr>
              <a:endCxn id="7" idx="0"/>
            </p:cNvCxnSpPr>
            <p:nvPr/>
          </p:nvCxnSpPr>
          <p:spPr>
            <a:xfrm rot="10800000" flipV="1">
              <a:off x="6831107" y="4518212"/>
              <a:ext cx="3388659" cy="9412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hape 17"/>
            <p:cNvCxnSpPr/>
            <p:nvPr/>
          </p:nvCxnSpPr>
          <p:spPr>
            <a:xfrm>
              <a:off x="10219765" y="4518212"/>
              <a:ext cx="2528047" cy="995082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hape 19"/>
            <p:cNvCxnSpPr>
              <a:endCxn id="10" idx="0"/>
            </p:cNvCxnSpPr>
            <p:nvPr/>
          </p:nvCxnSpPr>
          <p:spPr>
            <a:xfrm>
              <a:off x="10219765" y="4518212"/>
              <a:ext cx="8364071" cy="968188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031506" y="4182782"/>
              <a:ext cx="699247" cy="1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5" name="Rectangle 14"/>
          <p:cNvSpPr/>
          <p:nvPr/>
        </p:nvSpPr>
        <p:spPr>
          <a:xfrm>
            <a:off x="13287374" y="7742932"/>
            <a:ext cx="110966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00050" algn="l">
              <a:lnSpc>
                <a:spcPct val="150000"/>
              </a:lnSpc>
            </a:pPr>
            <a:r>
              <a:rPr lang="en-US" sz="3600" dirty="0" smtClean="0">
                <a:latin typeface="Calibri" pitchFamily="34" charset="0"/>
              </a:rPr>
              <a:t>Disadvantages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The default location for session state storage is in the ASP.NET process itself.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If we restart the Web server (or if it crashes for some reason), all of this information is lost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more session data means more memory is used on the web server, and that can affect performance</a:t>
            </a:r>
            <a:endParaRPr lang="en-US" sz="3600" b="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2925" y="7742932"/>
            <a:ext cx="7991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3600" dirty="0" smtClean="0">
                <a:latin typeface="Calibri" pitchFamily="34" charset="0"/>
              </a:rPr>
              <a:t>Advantages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It is easy to implement.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It stores the session data on the server so it is fast.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StateServer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4000" dirty="0" err="1" smtClean="0">
                <a:solidFill>
                  <a:srgbClr val="FF0000"/>
                </a:solidFill>
                <a:latin typeface="Segoe UI"/>
              </a:rPr>
              <a:t>stateConnectionString</a:t>
            </a:r>
            <a:r>
              <a:rPr lang="en-US" sz="4000" dirty="0" smtClean="0">
                <a:solidFill>
                  <a:srgbClr val="0000FF"/>
                </a:solidFill>
                <a:latin typeface="Segoe UI"/>
              </a:rPr>
              <a:t>= </a:t>
            </a:r>
            <a:r>
              <a:rPr lang="en-US" sz="4000" dirty="0" smtClean="0">
                <a:solidFill>
                  <a:srgbClr val="212121"/>
                </a:solidFill>
                <a:latin typeface="Segoe UI"/>
              </a:rPr>
              <a:t>"</a:t>
            </a:r>
            <a:r>
              <a:rPr lang="en-US" sz="4000" dirty="0" err="1" smtClean="0">
                <a:solidFill>
                  <a:srgbClr val="0000FF"/>
                </a:solidFill>
                <a:latin typeface="Segoe UI"/>
              </a:rPr>
              <a:t>tcpip</a:t>
            </a:r>
            <a:r>
              <a:rPr lang="en-US" sz="4000" dirty="0" smtClean="0">
                <a:solidFill>
                  <a:srgbClr val="0000FF"/>
                </a:solidFill>
                <a:latin typeface="Segoe UI"/>
              </a:rPr>
              <a:t>=127.0.0.1:42424</a:t>
            </a:r>
            <a:r>
              <a:rPr lang="en-US" sz="4000" dirty="0" smtClean="0">
                <a:solidFill>
                  <a:srgbClr val="212121"/>
                </a:solidFill>
                <a:latin typeface="Segoe UI"/>
              </a:rPr>
              <a:t>"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</a:t>
            </a:r>
            <a:r>
              <a:rPr lang="fr-FR" sz="4000" b="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5106" y="5459506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  <a:sym typeface="Helvetica Neue Medium"/>
              </a:rPr>
              <a:t>InProc</a:t>
            </a:r>
            <a:endParaRPr lang="en-US" sz="4400" dirty="0">
              <a:solidFill>
                <a:schemeClr val="bg1"/>
              </a:solidFill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61812" y="5486400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  <a:sym typeface="Helvetica Neue Medium"/>
              </a:rPr>
              <a:t>StateServer</a:t>
            </a:r>
            <a:endParaRPr lang="en-US" sz="4400" dirty="0">
              <a:solidFill>
                <a:schemeClr val="bg1"/>
              </a:solidFill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97836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SqlServer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6831107" y="3833952"/>
            <a:ext cx="11752729" cy="1679342"/>
            <a:chOff x="6831107" y="3833952"/>
            <a:chExt cx="11752729" cy="1679342"/>
          </a:xfrm>
        </p:grpSpPr>
        <p:cxnSp>
          <p:nvCxnSpPr>
            <p:cNvPr id="16" name="Shape 15"/>
            <p:cNvCxnSpPr>
              <a:endCxn id="7" idx="0"/>
            </p:cNvCxnSpPr>
            <p:nvPr/>
          </p:nvCxnSpPr>
          <p:spPr>
            <a:xfrm rot="10800000" flipV="1">
              <a:off x="6831107" y="4518212"/>
              <a:ext cx="3388659" cy="9412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hape 17"/>
            <p:cNvCxnSpPr/>
            <p:nvPr/>
          </p:nvCxnSpPr>
          <p:spPr>
            <a:xfrm>
              <a:off x="10219765" y="4518212"/>
              <a:ext cx="2528047" cy="995082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hape 19"/>
            <p:cNvCxnSpPr>
              <a:endCxn id="10" idx="0"/>
            </p:cNvCxnSpPr>
            <p:nvPr/>
          </p:nvCxnSpPr>
          <p:spPr>
            <a:xfrm>
              <a:off x="10219765" y="4518212"/>
              <a:ext cx="8364071" cy="968188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031506" y="4182782"/>
              <a:ext cx="699247" cy="1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Rectangle 18"/>
          <p:cNvSpPr/>
          <p:nvPr/>
        </p:nvSpPr>
        <p:spPr>
          <a:xfrm>
            <a:off x="3838574" y="8405366"/>
            <a:ext cx="20545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>
                <a:latin typeface="Calibri" pitchFamily="34" charset="0"/>
              </a:rPr>
              <a:t>We need to start the ASP.NET State Service on the computer that we specified in the </a:t>
            </a:r>
            <a:r>
              <a:rPr lang="en-US" sz="4000" b="0" dirty="0" err="1" smtClean="0">
                <a:latin typeface="Calibri" pitchFamily="34" charset="0"/>
              </a:rPr>
              <a:t>stateConnectionString</a:t>
            </a:r>
            <a:r>
              <a:rPr lang="en-US" sz="4000" b="0" dirty="0" smtClean="0">
                <a:latin typeface="Calibri" pitchFamily="34" charset="0"/>
              </a:rPr>
              <a:t> .</a:t>
            </a:r>
          </a:p>
          <a:p>
            <a:pPr algn="l">
              <a:lnSpc>
                <a:spcPct val="150000"/>
              </a:lnSpc>
            </a:pPr>
            <a:r>
              <a:rPr lang="en-US" sz="4000" dirty="0" smtClean="0">
                <a:latin typeface="Calibri" pitchFamily="34" charset="0"/>
              </a:rPr>
              <a:t>Advantages</a:t>
            </a:r>
          </a:p>
          <a:p>
            <a:pPr marL="400050" lvl="1" indent="-400050" algn="l">
              <a:buFont typeface="Arial" pitchFamily="34" charset="0"/>
              <a:buChar char="•"/>
            </a:pPr>
            <a:r>
              <a:rPr lang="en-US" sz="4000" b="0" dirty="0" smtClean="0">
                <a:latin typeface="Calibri" pitchFamily="34" charset="0"/>
              </a:rPr>
              <a:t>it is not running in the same process as ASP.NET, so a crash of ASP.NET will not destroy session information. </a:t>
            </a:r>
          </a:p>
          <a:p>
            <a:pPr marL="400050" lvl="1" indent="-400050" algn="l">
              <a:buFont typeface="Arial" pitchFamily="34" charset="0"/>
              <a:buChar char="•"/>
            </a:pPr>
            <a:r>
              <a:rPr lang="en-US" sz="4000" b="0" dirty="0" smtClean="0">
                <a:latin typeface="Calibri" pitchFamily="34" charset="0"/>
              </a:rPr>
              <a:t>The </a:t>
            </a:r>
            <a:r>
              <a:rPr lang="en-US" sz="4000" b="0" dirty="0" err="1" smtClean="0">
                <a:latin typeface="Calibri" pitchFamily="34" charset="0"/>
              </a:rPr>
              <a:t>stateConnectionString</a:t>
            </a:r>
            <a:r>
              <a:rPr lang="en-US" sz="4000" b="0" dirty="0" smtClean="0">
                <a:latin typeface="Calibri" pitchFamily="34" charset="0"/>
              </a:rPr>
              <a:t> that's used to locate the State Service includes the TCP/IP address of the service, which need not be running on the same computer as ASP.NET.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SQLServer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4000" dirty="0" err="1" smtClean="0">
                <a:solidFill>
                  <a:srgbClr val="FF0000"/>
                </a:solidFill>
                <a:latin typeface="Segoe UI"/>
              </a:rPr>
              <a:t>sqlConnectionString</a:t>
            </a:r>
            <a:r>
              <a:rPr lang="en-US" sz="4000" dirty="0" smtClean="0">
                <a:solidFill>
                  <a:srgbClr val="FF0000"/>
                </a:solidFill>
                <a:latin typeface="Segoe UI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"data 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source=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SERVERNAME;user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id=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sa;password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</a:t>
            </a:r>
            <a:r>
              <a:rPr lang="fr-FR" sz="4000" b="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5106" y="5459506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  <a:sym typeface="Helvetica Neue Medium"/>
              </a:rPr>
              <a:t>InProc</a:t>
            </a:r>
            <a:endParaRPr lang="en-US" sz="4400" dirty="0">
              <a:solidFill>
                <a:schemeClr val="bg1"/>
              </a:solidFill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61812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  <a:sym typeface="Helvetica Neue Medium"/>
              </a:rPr>
              <a:t>StateServer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297836" y="5486400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  <a:sym typeface="Helvetica Neue Medium"/>
              </a:rPr>
              <a:t>SqlServer</a:t>
            </a:r>
            <a:endParaRPr lang="en-US" sz="4400" dirty="0">
              <a:solidFill>
                <a:schemeClr val="bg1"/>
              </a:solidFill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6831107" y="3833952"/>
            <a:ext cx="11752729" cy="1679342"/>
            <a:chOff x="6831107" y="3833952"/>
            <a:chExt cx="11752729" cy="1679342"/>
          </a:xfrm>
        </p:grpSpPr>
        <p:cxnSp>
          <p:nvCxnSpPr>
            <p:cNvPr id="16" name="Shape 15"/>
            <p:cNvCxnSpPr>
              <a:endCxn id="7" idx="0"/>
            </p:cNvCxnSpPr>
            <p:nvPr/>
          </p:nvCxnSpPr>
          <p:spPr>
            <a:xfrm rot="10800000" flipV="1">
              <a:off x="6831107" y="4518212"/>
              <a:ext cx="3388659" cy="9412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hape 17"/>
            <p:cNvCxnSpPr/>
            <p:nvPr/>
          </p:nvCxnSpPr>
          <p:spPr>
            <a:xfrm>
              <a:off x="10219765" y="4518212"/>
              <a:ext cx="2528047" cy="995082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hape 19"/>
            <p:cNvCxnSpPr>
              <a:endCxn id="10" idx="0"/>
            </p:cNvCxnSpPr>
            <p:nvPr/>
          </p:nvCxnSpPr>
          <p:spPr>
            <a:xfrm>
              <a:off x="10219765" y="4518212"/>
              <a:ext cx="8364071" cy="968188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031506" y="4182782"/>
              <a:ext cx="699247" cy="1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Rectangle 18"/>
          <p:cNvSpPr/>
          <p:nvPr/>
        </p:nvSpPr>
        <p:spPr>
          <a:xfrm>
            <a:off x="3838574" y="8405366"/>
            <a:ext cx="205454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 smtClean="0">
                <a:latin typeface="Calibri" pitchFamily="34" charset="0"/>
              </a:rPr>
              <a:t>Run the InstallSqlState.sql script on the Microsoft SQL Server where you intend to store session state. </a:t>
            </a:r>
            <a:r>
              <a:rPr lang="en-US" sz="4000" b="0" dirty="0" smtClean="0">
                <a:latin typeface="Calibri" pitchFamily="34" charset="0"/>
              </a:rPr>
              <a:t> This </a:t>
            </a:r>
            <a:r>
              <a:rPr lang="en-US" sz="4000" b="0" dirty="0" smtClean="0">
                <a:latin typeface="Calibri" pitchFamily="34" charset="0"/>
              </a:rPr>
              <a:t>script will create the necessary database and database objects.</a:t>
            </a:r>
          </a:p>
          <a:p>
            <a:pPr algn="l"/>
            <a:endParaRPr lang="en-US" sz="4000" b="0" dirty="0" smtClean="0">
              <a:latin typeface="Calibri" pitchFamily="34" charset="0"/>
            </a:endParaRPr>
          </a:p>
          <a:p>
            <a:pPr marL="400050" indent="-400050" algn="l">
              <a:buFont typeface="Arial" pitchFamily="34" charset="0"/>
              <a:buChar char="•"/>
            </a:pPr>
            <a:r>
              <a:rPr lang="en-US" sz="4000" b="0" dirty="0" smtClean="0">
                <a:latin typeface="Calibri" pitchFamily="34" charset="0"/>
              </a:rPr>
              <a:t>SQL </a:t>
            </a:r>
            <a:r>
              <a:rPr lang="en-US" sz="4000" b="0" dirty="0" smtClean="0">
                <a:latin typeface="Calibri" pitchFamily="34" charset="0"/>
              </a:rPr>
              <a:t>Server lets you share session state among </a:t>
            </a:r>
            <a:r>
              <a:rPr lang="en-US" sz="4000" b="0" dirty="0" smtClean="0">
                <a:latin typeface="Calibri" pitchFamily="34" charset="0"/>
              </a:rPr>
              <a:t>the</a:t>
            </a:r>
            <a:endParaRPr lang="en-US" sz="4000" b="0" dirty="0" smtClean="0">
              <a:latin typeface="Calibri" pitchFamily="34" charset="0"/>
            </a:endParaRPr>
          </a:p>
          <a:p>
            <a:pPr marL="400050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000" b="0" dirty="0" smtClean="0">
                <a:latin typeface="Calibri" pitchFamily="34" charset="0"/>
              </a:rPr>
              <a:t>Slower </a:t>
            </a:r>
            <a:r>
              <a:rPr lang="en-US" sz="4000" b="0" dirty="0" smtClean="0">
                <a:latin typeface="Calibri" pitchFamily="34" charset="0"/>
              </a:rPr>
              <a:t>than keeping session state in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562349" y="6029046"/>
            <a:ext cx="6080651" cy="209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139950" y="2166548"/>
            <a:ext cx="16244050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latin typeface="Consolas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public partial class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WebForm3 :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System.Web.UI.Page</a:t>
            </a:r>
            <a:endParaRPr lang="en-US" sz="3600" dirty="0" smtClean="0">
              <a:solidFill>
                <a:srgbClr val="2B91A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count = 0;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Page_Load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(!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IsPostBack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count.ToString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if (Session[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!=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null)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Session[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"count"].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ToString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pPr algn="l"/>
            <a:endParaRPr lang="en-US" sz="3600" dirty="0" smtClean="0">
              <a:solidFill>
                <a:srgbClr val="A31515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btnAdd_Click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(Session[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!=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null)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{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count =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Convert.ToInt32(Session[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"count"]);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Convert.ToString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(count + 1);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Session[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=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562349" y="6029046"/>
            <a:ext cx="5985063" cy="209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368988" y="2435488"/>
            <a:ext cx="1701501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public partial class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WebForm5 :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System.Web.UI.Page</a:t>
            </a:r>
            <a:endParaRPr lang="en-US" sz="3600" dirty="0" smtClean="0">
              <a:solidFill>
                <a:srgbClr val="2B91A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count = 0;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Page_Load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(!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IsPostBack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count.ToString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if (Application[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!=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null)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Application[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"count"].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ToString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btnAdd_Click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(Application[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!=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null)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{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count =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Convert.ToInt32(Application[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"count"]);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Convert.ToString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(count + 1);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Application[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=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Application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9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>
            <p:extLst>
              <p:ext uri="{D42A27DB-BD31-4B8C-83A1-F6EECF244321}">
                <p14:modId xmlns:p14="http://schemas.microsoft.com/office/powerpoint/2010/main" xmlns="" val="912717421"/>
              </p:ext>
            </p:extLst>
          </p:nvPr>
        </p:nvGraphicFramePr>
        <p:xfrm>
          <a:off x="251012" y="2349362"/>
          <a:ext cx="24079201" cy="454974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414813">
                  <a:extLst>
                    <a:ext uri="{9D8B030D-6E8A-4147-A177-3AD203B41FA5}">
                      <a16:colId xmlns:a16="http://schemas.microsoft.com/office/drawing/2014/main" xmlns="" val="576510019"/>
                    </a:ext>
                  </a:extLst>
                </a:gridCol>
                <a:gridCol w="21210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3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What is Cookies and Session ? How to create Cookies and Session? Explain with its syntax and write ASP.NET program to illustrate the concept of Cookies and Session</a:t>
                      </a: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Write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ASP.Net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program to Store Objects in Session State and Storing Session State in SQL Server.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xmlns="" val="1973058840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What is View State? Explain View sate techniques in ASP .NET. How it is differ from session state.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xmlns="" val="98092151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What is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cookieless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Session ID? Explain in brief.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xmlns="" val="648299942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Write a C# code to count “Number of Visits” of a web page by a user using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ViewState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.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xmlns="" val="2953747599"/>
                  </a:ext>
                </a:extLst>
              </a:tr>
            </a:tbl>
          </a:graphicData>
        </a:graphic>
      </p:graphicFrame>
      <p:sp>
        <p:nvSpPr>
          <p:cNvPr id="126" name="GTU Questions"/>
          <p:cNvSpPr txBox="1"/>
          <p:nvPr/>
        </p:nvSpPr>
        <p:spPr>
          <a:xfrm>
            <a:off x="7492479" y="682486"/>
            <a:ext cx="939904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3600"/>
              </a:lnSpc>
              <a:defRPr sz="10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GTU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089906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marR="0" indent="-5651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Persist page specific information across post backs</a:t>
            </a:r>
          </a:p>
          <a:p>
            <a:pPr marL="565150" marR="0" indent="-5651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4400" b="0" dirty="0" smtClean="0">
                <a:latin typeface="Calibri" pitchFamily="34" charset="0"/>
              </a:rPr>
              <a:t>Store name and value pairs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65150" algn="l"/>
            <a:r>
              <a:rPr lang="en-US" sz="4000" dirty="0" err="1" smtClean="0">
                <a:solidFill>
                  <a:srgbClr val="2B91AF"/>
                </a:solidFill>
                <a:latin typeface="Consolas"/>
              </a:rPr>
              <a:t>ViewState</a:t>
            </a:r>
            <a:r>
              <a:rPr lang="en-US" sz="4000" dirty="0" smtClean="0">
                <a:solidFill>
                  <a:srgbClr val="2B91AF"/>
                </a:solidFill>
                <a:latin typeface="Consolas"/>
              </a:rPr>
              <a:t>[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"count"] = </a:t>
            </a:r>
            <a:r>
              <a:rPr lang="en-US" sz="40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;</a:t>
            </a:r>
          </a:p>
          <a:p>
            <a:pPr algn="l"/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rgbClr val="A31515"/>
              </a:solidFill>
              <a:effectLst/>
              <a:uFillTx/>
              <a:latin typeface="Consolas"/>
              <a:ea typeface="Helvetica Neue"/>
              <a:cs typeface="Helvetica Neue"/>
              <a:sym typeface="Helvetica Neue"/>
            </a:endParaRPr>
          </a:p>
          <a:p>
            <a:pPr marL="511175" indent="-511175" algn="l"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View state is saved in Base64 encoded string</a:t>
            </a:r>
          </a:p>
          <a:p>
            <a:pPr marL="565150" algn="l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Consolas"/>
              </a:rPr>
              <a:t>&lt;input type=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"hidden" </a:t>
            </a:r>
            <a:r>
              <a:rPr lang="en-US" sz="4000" dirty="0" smtClean="0">
                <a:latin typeface="Consolas"/>
              </a:rPr>
              <a:t>name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="__VIEWSTATE" </a:t>
            </a:r>
          </a:p>
          <a:p>
            <a:pPr marL="2527300" algn="l"/>
            <a:r>
              <a:rPr lang="en-US" sz="4000" dirty="0" smtClean="0">
                <a:latin typeface="Consolas"/>
              </a:rPr>
              <a:t>id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="__VIEWSTATE" </a:t>
            </a:r>
            <a:r>
              <a:rPr lang="en-US" sz="4000" dirty="0" smtClean="0">
                <a:latin typeface="Consolas"/>
              </a:rPr>
              <a:t>value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="/wEPDwULLTE0MDM4MzYxMjNkZDGtuHHo/</a:t>
            </a:r>
            <a:r>
              <a:rPr lang="en-US" sz="4000" dirty="0" err="1" smtClean="0">
                <a:solidFill>
                  <a:srgbClr val="A31515"/>
                </a:solidFill>
                <a:latin typeface="Consolas"/>
              </a:rPr>
              <a:t>xusZmGpzE</a:t>
            </a:r>
            <a:r>
              <a:rPr lang="en-US" sz="4000" dirty="0" smtClean="0">
                <a:solidFill>
                  <a:srgbClr val="A31515"/>
                </a:solidFill>
                <a:latin typeface="Consolas"/>
              </a:rPr>
              <a:t>/SsW+VIQxb8I+oiOzsfYuMcekO" /&gt;</a:t>
            </a:r>
          </a:p>
          <a:p>
            <a:pPr algn="l">
              <a:buFont typeface="Arial" pitchFamily="34" charset="0"/>
              <a:buChar char="•"/>
            </a:pPr>
            <a:endParaRPr lang="en-US" sz="4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View State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738282" y="3227294"/>
            <a:ext cx="20645718" cy="101008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65150" marR="0" indent="-5651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Enabling</a:t>
            </a:r>
            <a:r>
              <a:rPr kumimoji="0" lang="en-US" sz="5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 and Disabling VIewState:</a:t>
            </a:r>
            <a:endParaRPr kumimoji="0" lang="en-US" sz="54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 pitchFamily="34" charset="0"/>
              <a:sym typeface="Helvetica Neue"/>
            </a:endParaRPr>
          </a:p>
          <a:p>
            <a:pPr marL="565150" marR="0" indent="-5651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At Control Level</a:t>
            </a:r>
          </a:p>
          <a:p>
            <a:pPr marL="511175" algn="l"/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400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000" dirty="0" err="1" smtClean="0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sz="40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txtCounter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4000" dirty="0" err="1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="server" </a:t>
            </a:r>
            <a:r>
              <a:rPr lang="en-US" sz="4000" dirty="0" err="1" smtClean="0">
                <a:solidFill>
                  <a:srgbClr val="FF0000"/>
                </a:solidFill>
                <a:latin typeface="Consolas"/>
              </a:rPr>
              <a:t>EnableViewState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="False"&gt; &lt;/</a:t>
            </a:r>
            <a:r>
              <a:rPr lang="en-US" sz="400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000" dirty="0" err="1" smtClean="0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511175" algn="l"/>
            <a:endParaRPr lang="en-US" sz="4000" dirty="0" smtClean="0">
              <a:solidFill>
                <a:srgbClr val="0000FF"/>
              </a:solidFill>
              <a:latin typeface="Consolas"/>
            </a:endParaRPr>
          </a:p>
          <a:p>
            <a:pPr marL="565150" marR="0" indent="-5651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4800" b="0" dirty="0" smtClean="0">
                <a:latin typeface="Calibri" pitchFamily="34" charset="0"/>
              </a:rPr>
              <a:t>At Individual Page Level</a:t>
            </a:r>
          </a:p>
          <a:p>
            <a:pPr marL="511175" algn="l"/>
            <a:r>
              <a:rPr lang="en-US" sz="4400" dirty="0" smtClean="0">
                <a:solidFill>
                  <a:srgbClr val="800000"/>
                </a:solidFill>
                <a:latin typeface="Consolas"/>
              </a:rPr>
              <a:t>&lt;%</a:t>
            </a:r>
            <a:r>
              <a:rPr lang="en-US" sz="4400" dirty="0" smtClean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4400" dirty="0" smtClean="0">
                <a:solidFill>
                  <a:srgbClr val="800000"/>
                </a:solidFill>
                <a:latin typeface="Consolas"/>
              </a:rPr>
              <a:t> Page </a:t>
            </a:r>
            <a:r>
              <a:rPr lang="en-US" sz="4400" dirty="0" smtClean="0">
                <a:solidFill>
                  <a:srgbClr val="FF0000"/>
                </a:solidFill>
                <a:latin typeface="Consolas"/>
              </a:rPr>
              <a:t>Language</a:t>
            </a:r>
            <a:r>
              <a:rPr lang="en-US" sz="4400" dirty="0" smtClean="0">
                <a:solidFill>
                  <a:srgbClr val="0000FF"/>
                </a:solidFill>
                <a:latin typeface="Consolas"/>
              </a:rPr>
              <a:t>="C#" </a:t>
            </a:r>
            <a:r>
              <a:rPr lang="en-US" sz="4400" dirty="0" err="1" smtClean="0">
                <a:solidFill>
                  <a:srgbClr val="FF0000"/>
                </a:solidFill>
                <a:latin typeface="Consolas"/>
              </a:rPr>
              <a:t>EnableViewState</a:t>
            </a:r>
            <a:r>
              <a:rPr lang="en-US" sz="4400" dirty="0" smtClean="0">
                <a:solidFill>
                  <a:srgbClr val="0000FF"/>
                </a:solidFill>
                <a:latin typeface="Consolas"/>
              </a:rPr>
              <a:t>="False" </a:t>
            </a:r>
            <a:r>
              <a:rPr lang="en-US" sz="4400" dirty="0" smtClean="0">
                <a:solidFill>
                  <a:srgbClr val="800000"/>
                </a:solidFill>
                <a:latin typeface="Consolas"/>
              </a:rPr>
              <a:t>%&gt;</a:t>
            </a:r>
          </a:p>
          <a:p>
            <a:pPr marL="565150" marR="0" indent="-5651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4400" b="0" dirty="0" smtClean="0">
              <a:latin typeface="Calibri" pitchFamily="34" charset="0"/>
            </a:endParaRPr>
          </a:p>
          <a:p>
            <a:pPr marL="511175" indent="-511175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At application level</a:t>
            </a:r>
          </a:p>
          <a:p>
            <a:pPr marL="457200" algn="l"/>
            <a:r>
              <a:rPr lang="en-US" sz="48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4800" dirty="0" smtClean="0">
                <a:solidFill>
                  <a:srgbClr val="A31515"/>
                </a:solidFill>
                <a:latin typeface="Consolas"/>
              </a:rPr>
              <a:t>pages</a:t>
            </a:r>
            <a:r>
              <a:rPr lang="en-US" sz="4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Consolas"/>
              </a:rPr>
              <a:t>enableViewState</a:t>
            </a:r>
            <a:r>
              <a:rPr lang="en-US" sz="48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4800" dirty="0" smtClean="0">
                <a:solidFill>
                  <a:srgbClr val="0000FF"/>
                </a:solidFill>
                <a:latin typeface="Consolas"/>
              </a:rPr>
              <a:t>false	/&gt;</a:t>
            </a:r>
            <a:endParaRPr lang="en-US" sz="4800" dirty="0" smtClean="0">
              <a:solidFill>
                <a:srgbClr val="0000FF"/>
              </a:solidFill>
              <a:latin typeface="Consolas"/>
            </a:endParaRPr>
          </a:p>
          <a:p>
            <a:pPr marL="511175" indent="-511175" algn="l">
              <a:lnSpc>
                <a:spcPct val="150000"/>
              </a:lnSpc>
              <a:buFont typeface="Arial" pitchFamily="34" charset="0"/>
              <a:buChar char="•"/>
            </a:pPr>
            <a:endParaRPr lang="en-US" sz="4800" b="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View State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7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562349" y="6029046"/>
            <a:ext cx="6080651" cy="209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139950" y="3027159"/>
            <a:ext cx="1624405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public partial class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WebForm1 :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System.Web.UI.Page</a:t>
            </a:r>
            <a:endParaRPr lang="en-US" sz="3600" dirty="0" smtClean="0">
              <a:solidFill>
                <a:srgbClr val="2B91A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count = 0;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Page_Load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(!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IsPostBack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count.ToString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}</a:t>
            </a:r>
          </a:p>
          <a:p>
            <a:pPr algn="l"/>
            <a:endParaRPr lang="en-US" sz="3600" dirty="0" smtClean="0">
              <a:solidFill>
                <a:srgbClr val="0000F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btnAdd_Click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count = count + 1;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count.ToString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View State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9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3562349" y="6029046"/>
            <a:ext cx="6080651" cy="209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139950" y="3027159"/>
            <a:ext cx="16244050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public partial class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WebForm2 :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System.Web.UI.Page</a:t>
            </a:r>
            <a:endParaRPr lang="en-US" sz="3600" dirty="0" smtClean="0">
              <a:solidFill>
                <a:srgbClr val="2B91A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count = 0;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Page_Load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(!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IsPostBack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count.ToString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}</a:t>
            </a:r>
          </a:p>
          <a:p>
            <a:pPr algn="l"/>
            <a:endParaRPr lang="en-US" sz="3600" dirty="0" smtClean="0">
              <a:solidFill>
                <a:srgbClr val="0000FF"/>
              </a:solidFill>
              <a:latin typeface="Consolas"/>
            </a:endParaRP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protected void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btnAdd_Click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(object sender,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e)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{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if (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ViewState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!= 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null)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{</a:t>
            </a:r>
          </a:p>
          <a:p>
            <a:pPr algn="l"/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                count = 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Convert.ToInt32(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ViewState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"count"]);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Convert.ToString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( count + 1) ;</a:t>
            </a:r>
          </a:p>
          <a:p>
            <a:pPr algn="l"/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3600" dirty="0" err="1" smtClean="0">
                <a:solidFill>
                  <a:srgbClr val="2B91AF"/>
                </a:solidFill>
                <a:latin typeface="Consolas"/>
              </a:rPr>
              <a:t>ViewState</a:t>
            </a:r>
            <a:r>
              <a:rPr lang="en-US" sz="3600" dirty="0" smtClean="0">
                <a:solidFill>
                  <a:srgbClr val="2B91AF"/>
                </a:solidFill>
                <a:latin typeface="Consolas"/>
              </a:rPr>
              <a:t>[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"count"] = </a:t>
            </a:r>
            <a:r>
              <a:rPr lang="en-US" sz="3600" dirty="0" err="1" smtClean="0">
                <a:solidFill>
                  <a:srgbClr val="A31515"/>
                </a:solidFill>
                <a:latin typeface="Consolas"/>
              </a:rPr>
              <a:t>txtCounter.Text</a:t>
            </a:r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;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pPr algn="l"/>
            <a:r>
              <a:rPr lang="en-US" sz="3600" dirty="0" smtClean="0">
                <a:solidFill>
                  <a:srgbClr val="A31515"/>
                </a:solidFill>
                <a:latin typeface="Consolas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View State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9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25" lvl="1" indent="-619125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It is maintained on a </a:t>
            </a:r>
            <a:r>
              <a:rPr lang="en-US" sz="4400" dirty="0" smtClean="0">
                <a:latin typeface="Calibri" pitchFamily="34" charset="0"/>
              </a:rPr>
              <a:t>per-client</a:t>
            </a:r>
            <a:r>
              <a:rPr lang="en-US" sz="4400" b="0" dirty="0" smtClean="0">
                <a:latin typeface="Calibri" pitchFamily="34" charset="0"/>
              </a:rPr>
              <a:t> basis. </a:t>
            </a:r>
          </a:p>
          <a:p>
            <a:pPr marL="619125" lvl="1" indent="-619125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When a client first accesses any page in an application, a session ID is created. </a:t>
            </a:r>
          </a:p>
          <a:p>
            <a:pPr marL="619125" lvl="1" indent="-619125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That session ID is then transmitted between the server and the client via HTTP either using client-side cookies or encoded in a mangled version of the URL</a:t>
            </a:r>
          </a:p>
          <a:p>
            <a:pPr marL="619125" lvl="1" indent="-619125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b="0" dirty="0" smtClean="0">
                <a:latin typeface="Calibri" pitchFamily="34" charset="0"/>
              </a:rPr>
              <a:t>Session state features can be configured via the </a:t>
            </a:r>
            <a:r>
              <a:rPr lang="en-US" sz="4400" dirty="0" smtClean="0">
                <a:latin typeface="Calibri" pitchFamily="34" charset="0"/>
              </a:rPr>
              <a:t>&lt;</a:t>
            </a:r>
            <a:r>
              <a:rPr lang="en-US" sz="4400" dirty="0" err="1" smtClean="0">
                <a:latin typeface="Calibri" pitchFamily="34" charset="0"/>
              </a:rPr>
              <a:t>sessionState</a:t>
            </a:r>
            <a:r>
              <a:rPr lang="en-US" sz="4400" dirty="0" smtClean="0">
                <a:latin typeface="Calibri" pitchFamily="34" charset="0"/>
              </a:rPr>
              <a:t>&gt; </a:t>
            </a:r>
            <a:r>
              <a:rPr lang="en-US" sz="4400" b="0" dirty="0" smtClean="0">
                <a:latin typeface="Calibri" pitchFamily="34" charset="0"/>
              </a:rPr>
              <a:t>section</a:t>
            </a:r>
            <a:r>
              <a:rPr lang="en-US" sz="4400" dirty="0" smtClean="0">
                <a:latin typeface="Calibri" pitchFamily="34" charset="0"/>
              </a:rPr>
              <a:t> </a:t>
            </a:r>
            <a:r>
              <a:rPr lang="en-US" sz="4400" b="0" dirty="0" smtClean="0">
                <a:latin typeface="Calibri" pitchFamily="34" charset="0"/>
              </a:rPr>
              <a:t>in a </a:t>
            </a:r>
            <a:r>
              <a:rPr lang="en-US" sz="4400" dirty="0" err="1" smtClean="0">
                <a:latin typeface="Calibri" pitchFamily="34" charset="0"/>
              </a:rPr>
              <a:t>web.config</a:t>
            </a:r>
            <a:r>
              <a:rPr lang="en-US" sz="4400" b="0" dirty="0" smtClean="0">
                <a:latin typeface="Calibri" pitchFamily="34" charset="0"/>
              </a:rPr>
              <a:t> file.</a:t>
            </a:r>
          </a:p>
          <a:p>
            <a:pPr algn="l"/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565150"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4000" dirty="0" err="1" smtClean="0">
                <a:solidFill>
                  <a:srgbClr val="0000FF"/>
                </a:solidFill>
                <a:latin typeface="Consolas"/>
              </a:rPr>
              <a:t>InProc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161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4000" dirty="0" err="1" smtClean="0">
                <a:solidFill>
                  <a:srgbClr val="0000FF"/>
                </a:solidFill>
                <a:latin typeface="Consolas"/>
              </a:rPr>
              <a:t>InProc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5106" y="5459506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InProc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61812" y="5486400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StateServer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97836" y="5486400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SqlServer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31107" y="3833952"/>
            <a:ext cx="11752729" cy="1679342"/>
            <a:chOff x="6831107" y="3833952"/>
            <a:chExt cx="11752729" cy="1679342"/>
          </a:xfrm>
        </p:grpSpPr>
        <p:cxnSp>
          <p:nvCxnSpPr>
            <p:cNvPr id="16" name="Shape 15"/>
            <p:cNvCxnSpPr>
              <a:endCxn id="7" idx="0"/>
            </p:cNvCxnSpPr>
            <p:nvPr/>
          </p:nvCxnSpPr>
          <p:spPr>
            <a:xfrm rot="10800000" flipV="1">
              <a:off x="6831107" y="4518212"/>
              <a:ext cx="3388659" cy="9412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hape 17"/>
            <p:cNvCxnSpPr/>
            <p:nvPr/>
          </p:nvCxnSpPr>
          <p:spPr>
            <a:xfrm>
              <a:off x="10219765" y="4518212"/>
              <a:ext cx="2528047" cy="995082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hape 19"/>
            <p:cNvCxnSpPr>
              <a:endCxn id="10" idx="0"/>
            </p:cNvCxnSpPr>
            <p:nvPr/>
          </p:nvCxnSpPr>
          <p:spPr>
            <a:xfrm>
              <a:off x="10219765" y="4518212"/>
              <a:ext cx="8364071" cy="968188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031506" y="4182782"/>
              <a:ext cx="699247" cy="1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Session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1" name="Constructor"/>
          <p:cNvSpPr txBox="1"/>
          <p:nvPr/>
        </p:nvSpPr>
        <p:spPr>
          <a:xfrm rot="16200000">
            <a:off x="-3585352" y="6047202"/>
            <a:ext cx="1007006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State Management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846" y="3172416"/>
            <a:ext cx="20789153" cy="161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algn="l"/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4000" dirty="0" err="1" smtClean="0">
                <a:solidFill>
                  <a:srgbClr val="0000FF"/>
                </a:solidFill>
                <a:latin typeface="Consolas"/>
              </a:rPr>
              <a:t>InProc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fr-FR" sz="4000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fr-FR" sz="4000" dirty="0" err="1" smtClean="0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fr-FR" sz="4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03225" lvl="1" indent="-403225" algn="l">
              <a:lnSpc>
                <a:spcPct val="150000"/>
              </a:lnSpc>
              <a:buFont typeface="Arial" pitchFamily="34" charset="0"/>
              <a:buChar char="•"/>
            </a:pPr>
            <a:endParaRPr lang="en-US" sz="4400" b="0" dirty="0" smtClean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5106" y="5459506"/>
            <a:ext cx="4572000" cy="9087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InProc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61812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StateServer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97836" y="5486400"/>
            <a:ext cx="4572000" cy="908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itchFamily="34" charset="0"/>
                <a:ea typeface="+mn-ea"/>
                <a:cs typeface="+mn-cs"/>
                <a:sym typeface="Helvetica Neue Medium"/>
              </a:rPr>
              <a:t>SqlServer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 pitchFamily="34" charset="0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6831107" y="3833952"/>
            <a:ext cx="11752729" cy="1679342"/>
            <a:chOff x="6831107" y="3833952"/>
            <a:chExt cx="11752729" cy="1679342"/>
          </a:xfrm>
        </p:grpSpPr>
        <p:cxnSp>
          <p:nvCxnSpPr>
            <p:cNvPr id="16" name="Shape 15"/>
            <p:cNvCxnSpPr>
              <a:endCxn id="7" idx="0"/>
            </p:cNvCxnSpPr>
            <p:nvPr/>
          </p:nvCxnSpPr>
          <p:spPr>
            <a:xfrm rot="10800000" flipV="1">
              <a:off x="6831107" y="4518212"/>
              <a:ext cx="3388659" cy="9412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hape 17"/>
            <p:cNvCxnSpPr/>
            <p:nvPr/>
          </p:nvCxnSpPr>
          <p:spPr>
            <a:xfrm>
              <a:off x="10219765" y="4518212"/>
              <a:ext cx="2528047" cy="995082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hape 19"/>
            <p:cNvCxnSpPr>
              <a:endCxn id="10" idx="0"/>
            </p:cNvCxnSpPr>
            <p:nvPr/>
          </p:nvCxnSpPr>
          <p:spPr>
            <a:xfrm>
              <a:off x="10219765" y="4518212"/>
              <a:ext cx="8364071" cy="968188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031506" y="4182782"/>
              <a:ext cx="699247" cy="15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5" name="Rectangle 14"/>
          <p:cNvSpPr/>
          <p:nvPr/>
        </p:nvSpPr>
        <p:spPr>
          <a:xfrm>
            <a:off x="13287374" y="7742932"/>
            <a:ext cx="110966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400050" algn="l">
              <a:lnSpc>
                <a:spcPct val="150000"/>
              </a:lnSpc>
            </a:pPr>
            <a:r>
              <a:rPr lang="en-US" sz="3600" dirty="0" smtClean="0">
                <a:latin typeface="Calibri" pitchFamily="34" charset="0"/>
              </a:rPr>
              <a:t>Disadvantages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The default location for session state storage is in the ASP.NET process itself.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If we restart the Web server (or if it crashes for some reason), all of this information is lost</a:t>
            </a:r>
          </a:p>
          <a:p>
            <a:pPr marL="400050" lvl="1" indent="-4000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more session data means more memory is used on the web server, and that can affect performance</a:t>
            </a:r>
            <a:endParaRPr lang="en-US" sz="3600" b="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2925" y="7742932"/>
            <a:ext cx="79914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3600" dirty="0" smtClean="0">
                <a:latin typeface="Calibri" pitchFamily="34" charset="0"/>
              </a:rPr>
              <a:t>Advantages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dirty="0" smtClean="0">
                <a:latin typeface="Calibri" pitchFamily="34" charset="0"/>
              </a:rPr>
              <a:t>It is easy to implement.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b="0" smtClean="0">
                <a:latin typeface="Calibri" pitchFamily="34" charset="0"/>
              </a:rPr>
              <a:t>it </a:t>
            </a:r>
            <a:r>
              <a:rPr lang="en-US" sz="3600" b="0" dirty="0" smtClean="0">
                <a:latin typeface="Calibri" pitchFamily="34" charset="0"/>
              </a:rPr>
              <a:t>is fast.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1097</Words>
  <Application>Microsoft Office PowerPoint</Application>
  <PresentationFormat>Custom</PresentationFormat>
  <Paragraphs>184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.NET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CRP</dc:creator>
  <cp:lastModifiedBy>crpatel</cp:lastModifiedBy>
  <cp:revision>718</cp:revision>
  <dcterms:modified xsi:type="dcterms:W3CDTF">2019-03-12T06:57:40Z</dcterms:modified>
</cp:coreProperties>
</file>