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95" r:id="rId30"/>
    <p:sldId id="291" r:id="rId31"/>
    <p:sldId id="292" r:id="rId32"/>
    <p:sldId id="293" r:id="rId33"/>
    <p:sldId id="290" r:id="rId34"/>
    <p:sldId id="296" r:id="rId35"/>
    <p:sldId id="297" r:id="rId36"/>
    <p:sldId id="298" r:id="rId37"/>
    <p:sldId id="299" r:id="rId38"/>
    <p:sldId id="288" r:id="rId39"/>
    <p:sldId id="300" r:id="rId40"/>
    <p:sldId id="301" r:id="rId41"/>
    <p:sldId id="289" r:id="rId42"/>
    <p:sldId id="302" r:id="rId43"/>
    <p:sldId id="287" r:id="rId44"/>
    <p:sldId id="303" r:id="rId45"/>
    <p:sldId id="285" r:id="rId46"/>
    <p:sldId id="304" r:id="rId47"/>
    <p:sldId id="305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464" autoAdjust="0"/>
  </p:normalViewPr>
  <p:slideViewPr>
    <p:cSldViewPr snapToGrid="0">
      <p:cViewPr varScale="1">
        <p:scale>
          <a:sx n="36" d="100"/>
          <a:sy n="3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NET"/>
          <p:cNvSpPr txBox="1">
            <a:spLocks noGrp="1"/>
          </p:cNvSpPr>
          <p:nvPr>
            <p:ph type="ctrTitle"/>
          </p:nvPr>
        </p:nvSpPr>
        <p:spPr>
          <a:xfrm>
            <a:off x="2796683" y="-2381391"/>
            <a:ext cx="7037046" cy="5709719"/>
          </a:xfrm>
          <a:prstGeom prst="rect">
            <a:avLst/>
          </a:prstGeom>
        </p:spPr>
        <p:txBody>
          <a:bodyPr/>
          <a:lstStyle>
            <a:lvl1pPr>
              <a:defRPr sz="13800">
                <a:solidFill>
                  <a:srgbClr val="353435"/>
                </a:solidFill>
              </a:defRPr>
            </a:lvl1pPr>
          </a:lstStyle>
          <a:p>
            <a:r>
              <a:t>.NET</a:t>
            </a:r>
          </a:p>
        </p:txBody>
      </p:sp>
      <p:sp>
        <p:nvSpPr>
          <p:cNvPr id="120" name="2160711"/>
          <p:cNvSpPr txBox="1">
            <a:spLocks noGrp="1"/>
          </p:cNvSpPr>
          <p:nvPr>
            <p:ph type="subTitle" sz="quarter" idx="1"/>
          </p:nvPr>
        </p:nvSpPr>
        <p:spPr>
          <a:xfrm>
            <a:off x="2745913" y="3811726"/>
            <a:ext cx="7138587" cy="3408414"/>
          </a:xfrm>
          <a:prstGeom prst="rect">
            <a:avLst/>
          </a:prstGeom>
        </p:spPr>
        <p:txBody>
          <a:bodyPr/>
          <a:lstStyle>
            <a:lvl1pPr defTabSz="642937">
              <a:lnSpc>
                <a:spcPts val="19000"/>
              </a:lnSpc>
              <a:spcBef>
                <a:spcPts val="1600"/>
              </a:spcBef>
              <a:defRPr sz="13800">
                <a:solidFill>
                  <a:srgbClr val="35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2160711</a:t>
            </a:r>
          </a:p>
        </p:txBody>
      </p:sp>
      <p:sp>
        <p:nvSpPr>
          <p:cNvPr id="121" name="Unit 2"/>
          <p:cNvSpPr txBox="1"/>
          <p:nvPr/>
        </p:nvSpPr>
        <p:spPr>
          <a:xfrm>
            <a:off x="10051398" y="716724"/>
            <a:ext cx="10817554" cy="51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42937">
              <a:lnSpc>
                <a:spcPts val="30600"/>
              </a:lnSpc>
              <a:spcBef>
                <a:spcPts val="1600"/>
              </a:spcBef>
              <a:defRPr sz="234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Unit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>
            <a:off x="-3695" y="7077247"/>
            <a:ext cx="24391390" cy="1"/>
          </a:xfrm>
          <a:prstGeom prst="line">
            <a:avLst/>
          </a:prstGeom>
          <a:ln w="25400">
            <a:solidFill>
              <a:srgbClr val="2BFEFF"/>
            </a:solidFill>
            <a:custDash>
              <a:ds d="600000" sp="600000"/>
            </a:custDash>
            <a:miter lim="400000"/>
          </a:ln>
          <a:effectLst>
            <a:outerShdw blurRad="63500" dist="25400" dir="5400000" rotWithShape="0">
              <a:srgbClr val="12898A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52458" y="8435511"/>
            <a:ext cx="204790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dirty="0">
                <a:latin typeface="Times New Roman" panose="02020603050405020304" pitchFamily="18" charset="0"/>
              </a:rPr>
              <a:t>Windows Forms and Controls in details: The Windows Forms Model, Creating Windows Forms Windows Forms Properties and Events, Windows Form Controls, </a:t>
            </a:r>
          </a:p>
          <a:p>
            <a:r>
              <a:rPr lang="en-US" sz="4400" b="0" dirty="0">
                <a:latin typeface="Times New Roman" panose="02020603050405020304" pitchFamily="18" charset="0"/>
              </a:rPr>
              <a:t>Menus - Dialogs – ToolTips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139191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5. </a:t>
            </a:r>
            <a:r>
              <a:rPr lang="en-US" sz="5400" b="0" dirty="0" err="1">
                <a:latin typeface="Consolas" panose="020B0609020204030204" pitchFamily="49" charset="0"/>
              </a:rPr>
              <a:t>lblName.Size</a:t>
            </a:r>
            <a:r>
              <a:rPr lang="en-US" sz="5400" b="0" dirty="0">
                <a:latin typeface="Consolas" panose="020B0609020204030204" pitchFamily="49" charset="0"/>
              </a:rPr>
              <a:t> = new Size(120, 40);</a:t>
            </a:r>
          </a:p>
          <a:p>
            <a:pPr lvl="5" algn="l"/>
            <a:endParaRPr lang="en-US" sz="5400" b="0" dirty="0">
              <a:latin typeface="Consolas" panose="020B0609020204030204" pitchFamily="49" charset="0"/>
            </a:endParaRPr>
          </a:p>
          <a:p>
            <a:pPr lvl="5" algn="l"/>
            <a:r>
              <a:rPr lang="en-US" sz="5400" b="0" dirty="0" err="1">
                <a:latin typeface="Consolas" panose="020B0609020204030204" pitchFamily="49" charset="0"/>
              </a:rPr>
              <a:t>lblName.Width</a:t>
            </a:r>
            <a:r>
              <a:rPr lang="en-US" sz="5400" b="0" dirty="0">
                <a:latin typeface="Consolas" panose="020B0609020204030204" pitchFamily="49" charset="0"/>
              </a:rPr>
              <a:t> = 120;</a:t>
            </a:r>
          </a:p>
          <a:p>
            <a:pPr lvl="5" algn="l"/>
            <a:r>
              <a:rPr lang="en-US" sz="5400" b="0" dirty="0" err="1">
                <a:latin typeface="Consolas" panose="020B0609020204030204" pitchFamily="49" charset="0"/>
              </a:rPr>
              <a:t>lblName.Height</a:t>
            </a:r>
            <a:r>
              <a:rPr lang="en-US" sz="5400" b="0" dirty="0">
                <a:latin typeface="Consolas" panose="020B0609020204030204" pitchFamily="49" charset="0"/>
              </a:rPr>
              <a:t> = 40;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98" y="7006425"/>
            <a:ext cx="6444343" cy="5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34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207864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6. </a:t>
            </a:r>
            <a:r>
              <a:rPr lang="fr-FR" sz="5400" b="0" dirty="0" err="1">
                <a:latin typeface="Consolas" panose="020B0609020204030204" pitchFamily="49" charset="0"/>
              </a:rPr>
              <a:t>lblName.Font</a:t>
            </a:r>
            <a:r>
              <a:rPr lang="fr-FR" sz="5400" b="0" dirty="0">
                <a:latin typeface="Consolas" panose="020B0609020204030204" pitchFamily="49" charset="0"/>
              </a:rPr>
              <a:t> = </a:t>
            </a:r>
            <a:r>
              <a:rPr lang="fr-FR" sz="54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5400" b="0" dirty="0">
                <a:latin typeface="Consolas" panose="020B0609020204030204" pitchFamily="49" charset="0"/>
              </a:rPr>
              <a:t> Font(</a:t>
            </a:r>
            <a:r>
              <a:rPr lang="fr-FR" sz="5400" b="0" dirty="0">
                <a:solidFill>
                  <a:srgbClr val="A31515"/>
                </a:solidFill>
                <a:latin typeface="Consolas" panose="020B0609020204030204" pitchFamily="49" charset="0"/>
              </a:rPr>
              <a:t>"Monotype Corsiva"</a:t>
            </a:r>
            <a:r>
              <a:rPr lang="fr-FR" sz="5400" b="0" dirty="0">
                <a:latin typeface="Consolas" panose="020B0609020204030204" pitchFamily="49" charset="0"/>
              </a:rPr>
              <a:t>, 20.0F);</a:t>
            </a:r>
            <a:endParaRPr lang="en-US" sz="5400" b="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039" y="7006425"/>
            <a:ext cx="5485260" cy="46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57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173528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7. </a:t>
            </a:r>
            <a:r>
              <a:rPr lang="en-US" sz="5400" b="0" dirty="0" err="1">
                <a:latin typeface="Consolas" panose="020B0609020204030204" pitchFamily="49" charset="0"/>
              </a:rPr>
              <a:t>lblName.BorderStyle</a:t>
            </a:r>
            <a:r>
              <a:rPr lang="en-US" sz="5400" b="0" dirty="0">
                <a:latin typeface="Consolas" panose="020B0609020204030204" pitchFamily="49" charset="0"/>
              </a:rPr>
              <a:t> = BorderStyle.Fixed3D;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579" y="5098353"/>
            <a:ext cx="3827929" cy="218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68" y="9123550"/>
            <a:ext cx="4756302" cy="3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516" y="9110610"/>
            <a:ext cx="4748990" cy="3939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6752" y="9110610"/>
            <a:ext cx="4770286" cy="39397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62348" y="7761520"/>
            <a:ext cx="23615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latin typeface="Consolas" panose="020B0609020204030204" pitchFamily="49" charset="0"/>
              </a:rPr>
              <a:t>Fixed3D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10426274" y="7761520"/>
            <a:ext cx="36054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 err="1">
                <a:latin typeface="Consolas" panose="020B0609020204030204" pitchFamily="49" charset="0"/>
              </a:rPr>
              <a:t>FixedSingle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7307598" y="7761520"/>
            <a:ext cx="1428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latin typeface="Consolas" panose="020B0609020204030204" pitchFamily="49" charset="0"/>
              </a:rPr>
              <a:t>None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84743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44233"/>
            <a:ext cx="1512080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8. </a:t>
            </a:r>
            <a:r>
              <a:rPr lang="en-US" sz="4000" dirty="0">
                <a:latin typeface="Consolas" panose="020B0609020204030204" pitchFamily="49" charset="0"/>
              </a:rPr>
              <a:t>Image img1 = </a:t>
            </a:r>
            <a:r>
              <a:rPr lang="en-US" sz="4000" dirty="0" err="1">
                <a:latin typeface="Consolas" panose="020B0609020204030204" pitchFamily="49" charset="0"/>
              </a:rPr>
              <a:t>Image.FromFile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@"Whatsapp.png"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lblName.Image</a:t>
            </a:r>
            <a:r>
              <a:rPr lang="en-US" sz="4000" dirty="0">
                <a:latin typeface="Consolas" panose="020B0609020204030204" pitchFamily="49" charset="0"/>
              </a:rPr>
              <a:t> = img1;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 err="1">
                <a:latin typeface="Consolas" panose="020B0609020204030204" pitchFamily="49" charset="0"/>
              </a:rPr>
              <a:t>lblName.ImageAlign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ContentAlignment.MiddleLeft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 err="1">
                <a:latin typeface="Consolas" panose="020B0609020204030204" pitchFamily="49" charset="0"/>
              </a:rPr>
              <a:t>lblName.TextAlign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ContentAlignment.MiddleCenter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  <a:endParaRPr lang="en-US" sz="4000" b="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3DD32-535D-466D-896C-F3D8292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31" y="7572102"/>
            <a:ext cx="3451078" cy="38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58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2189" y="3844233"/>
            <a:ext cx="14573220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9. </a:t>
            </a:r>
            <a:r>
              <a:rPr lang="en-US" sz="4000" dirty="0">
                <a:latin typeface="Consolas" panose="020B0609020204030204" pitchFamily="49" charset="0"/>
              </a:rPr>
              <a:t>Image img1 = </a:t>
            </a:r>
            <a:r>
              <a:rPr lang="en-US" sz="4000" dirty="0" err="1">
                <a:latin typeface="Consolas" panose="020B0609020204030204" pitchFamily="49" charset="0"/>
              </a:rPr>
              <a:t>Image.FromFile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@"Whatsapp.png"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Image </a:t>
            </a:r>
            <a:r>
              <a:rPr lang="en-US" sz="4000" dirty="0" err="1">
                <a:latin typeface="Consolas" panose="020B0609020204030204" pitchFamily="49" charset="0"/>
              </a:rPr>
              <a:t>imgSearch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Image.FromFile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@"Search.png"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ImageList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lst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ImageList</a:t>
            </a:r>
            <a:r>
              <a:rPr lang="en-US" sz="400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lst.Images.Add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"Search"</a:t>
            </a:r>
            <a:r>
              <a:rPr lang="en-US" sz="4000" dirty="0">
                <a:latin typeface="Consolas" panose="020B0609020204030204" pitchFamily="49" charset="0"/>
              </a:rPr>
              <a:t>,</a:t>
            </a:r>
            <a:r>
              <a:rPr lang="en-US" sz="4000" dirty="0" err="1">
                <a:latin typeface="Consolas" panose="020B0609020204030204" pitchFamily="49" charset="0"/>
              </a:rPr>
              <a:t>imgSearch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lst.Images.Add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"WhatsApp"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 err="1">
                <a:latin typeface="Consolas" panose="020B0609020204030204" pitchFamily="49" charset="0"/>
              </a:rPr>
              <a:t>imgWhatsapp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lblName.ImageList</a:t>
            </a:r>
            <a:r>
              <a:rPr lang="en-US" sz="4000" dirty="0">
                <a:latin typeface="Consolas" panose="020B0609020204030204" pitchFamily="49" charset="0"/>
              </a:rPr>
              <a:t> =</a:t>
            </a:r>
            <a:r>
              <a:rPr lang="en-US" sz="4000" dirty="0" err="1">
                <a:latin typeface="Consolas" panose="020B0609020204030204" pitchFamily="49" charset="0"/>
              </a:rPr>
              <a:t>lst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lblName.ImageIndex</a:t>
            </a:r>
            <a:r>
              <a:rPr lang="en-US" sz="4000" dirty="0">
                <a:latin typeface="Consolas" panose="020B0609020204030204" pitchFamily="49" charset="0"/>
              </a:rPr>
              <a:t> = 0;</a:t>
            </a:r>
            <a:endParaRPr lang="en-US" sz="4000" b="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3DD32-535D-466D-896C-F3D82925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60" y="9197702"/>
            <a:ext cx="3451078" cy="38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985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49620"/>
            <a:ext cx="1372683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10. </a:t>
            </a:r>
            <a:r>
              <a:rPr lang="en-US" sz="4000" dirty="0">
                <a:latin typeface="Consolas" panose="020B0609020204030204" pitchFamily="49" charset="0"/>
              </a:rPr>
              <a:t>Icon </a:t>
            </a:r>
            <a:r>
              <a:rPr lang="en-US" sz="4000" dirty="0" err="1">
                <a:latin typeface="Consolas" panose="020B0609020204030204" pitchFamily="49" charset="0"/>
              </a:rPr>
              <a:t>iconSave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latin typeface="Consolas" panose="020B0609020204030204" pitchFamily="49" charset="0"/>
              </a:rPr>
              <a:t> Icon(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@"Untitled-1.ico"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lst.Images.Add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 err="1">
                <a:latin typeface="Consolas" panose="020B0609020204030204" pitchFamily="49" charset="0"/>
              </a:rPr>
              <a:t>iconSave</a:t>
            </a:r>
            <a:r>
              <a:rPr lang="en-US" sz="4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lblName.ImageIndex</a:t>
            </a:r>
            <a:r>
              <a:rPr lang="en-US" sz="4000" dirty="0">
                <a:latin typeface="Consolas" panose="020B0609020204030204" pitchFamily="49" charset="0"/>
              </a:rPr>
              <a:t> = 2;</a:t>
            </a:r>
            <a:endParaRPr lang="en-US" sz="4000" b="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34391-E4B7-4B56-B9A5-E6E9D107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07" y="7541559"/>
            <a:ext cx="4503645" cy="50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73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49620"/>
            <a:ext cx="13726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11.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lblName.Padding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latin typeface="Consolas" panose="020B0609020204030204" pitchFamily="49" charset="0"/>
              </a:rPr>
              <a:t> Padding(10, 10, 0, 0);</a:t>
            </a:r>
            <a:endParaRPr lang="en-US" sz="4000" b="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A1292-3233-4193-81CA-139A8249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2" y="7514198"/>
            <a:ext cx="4865687" cy="53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9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43644"/>
            <a:ext cx="193694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1.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txtName.Size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latin typeface="Consolas" panose="020B0609020204030204" pitchFamily="49" charset="0"/>
              </a:rPr>
              <a:t> Size(120, 40);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txtName.Multiline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//if true, one or more lines are allowed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2358C-3D6D-48F5-A5DF-834C4186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26" y="8952753"/>
            <a:ext cx="53435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71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100591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2.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txtName.BackColor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Color.Azure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dirty="0">
                <a:latin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</a:rPr>
              <a:t>txtName.ForeColor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Color.Coral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C9976-3207-4ABC-BCBB-031DCD3A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22" y="7713144"/>
            <a:ext cx="5353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049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8648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3.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txtName.Text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"Your Name"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06290-9157-4B21-869F-9E36DFD2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60" y="8172636"/>
            <a:ext cx="5756834" cy="35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11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>
            <p:extLst>
              <p:ext uri="{D42A27DB-BD31-4B8C-83A1-F6EECF244321}">
                <p14:modId xmlns:p14="http://schemas.microsoft.com/office/powerpoint/2010/main" val="139448280"/>
              </p:ext>
            </p:extLst>
          </p:nvPr>
        </p:nvGraphicFramePr>
        <p:xfrm>
          <a:off x="304800" y="2349362"/>
          <a:ext cx="23774399" cy="10844123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533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1</a:t>
                      </a: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Dialog? Explain following Dialogs with its usage.</a:t>
                      </a:r>
                      <a:b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FolderBrowserDialog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OpenFileDialog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ColorDialog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4)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SaveDialog</a:t>
                      </a:r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935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2</a:t>
                      </a:r>
                      <a:endParaRPr sz="4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Times"/>
                      </a:endParaRP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difference between a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CheckBox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control and a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RadioButton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control?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1927440"/>
                  </a:ext>
                </a:extLst>
              </a:tr>
              <a:tr h="1897533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3</a:t>
                      </a:r>
                      <a:endParaRPr sz="4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Times"/>
                      </a:endParaRP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can you enable a text box to change its characters format, so that users can enter password?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533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4</a:t>
                      </a:r>
                      <a:endParaRPr sz="4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Times"/>
                      </a:endParaRP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Which are the standard prefixes for the text box and label controls respectively? </a:t>
                      </a:r>
                      <a:b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lbl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B.)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lab C.)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txb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lbl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D.)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txb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lab E.) txt and </a:t>
                      </a:r>
                      <a:r>
                        <a:rPr lang="en-US" sz="4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lbl</a:t>
                      </a:r>
                      <a:endParaRPr lang="en-US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4427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5</a:t>
                      </a:r>
                      <a:endParaRPr sz="4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Times"/>
                      </a:endParaRP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out various windows form controls. Explain any three of it.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552411"/>
                  </a:ext>
                </a:extLst>
              </a:tr>
              <a:tr h="2840162">
                <a:tc>
                  <a:txBody>
                    <a:bodyPr/>
                    <a:lstStyle/>
                    <a:p>
                      <a:pPr defTabSz="457200">
                        <a:lnSpc>
                          <a:spcPts val="6700"/>
                        </a:lnSpc>
                        <a:defRPr sz="1800"/>
                      </a:pP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Times"/>
                        </a:rPr>
                        <a:t>6</a:t>
                      </a:r>
                      <a:endParaRPr sz="4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Times"/>
                      </a:endParaRPr>
                    </a:p>
                  </a:txBody>
                  <a:tcPr marL="8128" marR="8128" marT="8128" marB="0"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a C# program which creates windows form with one Button</a:t>
                      </a:r>
                      <a:r>
                        <a:rPr lang="en-US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Textbox</a:t>
                      </a:r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When button is clicked it should display Color Dialog Box. When a color is selected from the dialog box, it should be set as background color of the text box.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94012"/>
                  </a:ext>
                </a:extLst>
              </a:tr>
            </a:tbl>
          </a:graphicData>
        </a:graphic>
      </p:graphicFrame>
      <p:sp>
        <p:nvSpPr>
          <p:cNvPr id="126" name="GTU Questions"/>
          <p:cNvSpPr txBox="1"/>
          <p:nvPr/>
        </p:nvSpPr>
        <p:spPr>
          <a:xfrm>
            <a:off x="7492479" y="682486"/>
            <a:ext cx="939904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3600"/>
              </a:lnSpc>
              <a:defRPr sz="10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GTU Questions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12034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4.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txtName.BorderStyle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</a:rPr>
              <a:t>BorderStyle.None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F121C-94CA-4D65-A489-F23FA195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11" y="9282580"/>
            <a:ext cx="5381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148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7520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5.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txtName.MaxLength</a:t>
            </a:r>
            <a:r>
              <a:rPr lang="en-US" sz="4000" dirty="0">
                <a:latin typeface="Consolas" panose="020B0609020204030204" pitchFamily="49" charset="0"/>
              </a:rPr>
              <a:t> = 10;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6E456-8450-4D16-B673-18395FA4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90" y="7912753"/>
            <a:ext cx="5391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56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6.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txtName.ReadOnly</a:t>
            </a:r>
            <a:r>
              <a:rPr lang="en-US" sz="4000" dirty="0"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6E456-8450-4D16-B673-18395FA4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90" y="7912753"/>
            <a:ext cx="5391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59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8648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7.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txtName.PasswordChar</a:t>
            </a:r>
            <a:r>
              <a:rPr lang="en-US" sz="4000" dirty="0">
                <a:latin typeface="Consolas" panose="020B0609020204030204" pitchFamily="49" charset="0"/>
              </a:rPr>
              <a:t> = '&amp;';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AC702-514E-4D18-B369-901DFA7F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11" y="8835465"/>
            <a:ext cx="5410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59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8790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TextBox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2914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Events: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74" y="3820045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1.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</a:rPr>
              <a:t>KeyDown</a:t>
            </a:r>
            <a:r>
              <a:rPr lang="en-US" sz="4000" dirty="0">
                <a:latin typeface="Consolas" panose="020B0609020204030204" pitchFamily="49" charset="0"/>
              </a:rPr>
              <a:t>, </a:t>
            </a:r>
            <a:r>
              <a:rPr lang="en-US" sz="4000" dirty="0" err="1">
                <a:latin typeface="Consolas" panose="020B0609020204030204" pitchFamily="49" charset="0"/>
              </a:rPr>
              <a:t>KeyPress</a:t>
            </a:r>
            <a:r>
              <a:rPr lang="en-US" sz="4000" dirty="0">
                <a:latin typeface="Consolas" panose="020B0609020204030204" pitchFamily="49" charset="0"/>
              </a:rPr>
              <a:t>, KeyUp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454FA-5BB2-4652-84AF-C044689FBC15}"/>
              </a:ext>
            </a:extLst>
          </p:cNvPr>
          <p:cNvSpPr/>
          <p:nvPr/>
        </p:nvSpPr>
        <p:spPr>
          <a:xfrm>
            <a:off x="4255246" y="6156623"/>
            <a:ext cx="178039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latin typeface="Consolas" panose="020B0609020204030204" pitchFamily="49" charset="0"/>
              </a:rPr>
              <a:t> 	  	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latin typeface="Consolas" panose="020B0609020204030204" pitchFamily="49" charset="0"/>
              </a:rPr>
              <a:t>txtName_KeyDown</a:t>
            </a:r>
            <a:r>
              <a:rPr lang="en-US" sz="2800" b="0" dirty="0"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b="0" dirty="0">
                <a:latin typeface="Consolas" panose="020B0609020204030204" pitchFamily="49" charset="0"/>
              </a:rPr>
              <a:t> sender, </a:t>
            </a:r>
            <a:r>
              <a:rPr lang="en-US" sz="2800" b="0" dirty="0" err="1">
                <a:latin typeface="Consolas" panose="020B0609020204030204" pitchFamily="49" charset="0"/>
              </a:rPr>
              <a:t>KeyEventArgs</a:t>
            </a:r>
            <a:r>
              <a:rPr lang="en-US" sz="2800" b="0" dirty="0"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    </a:t>
            </a:r>
            <a:r>
              <a:rPr lang="en-US" sz="2800" b="0" dirty="0" err="1">
                <a:latin typeface="Consolas" panose="020B0609020204030204" pitchFamily="49" charset="0"/>
              </a:rPr>
              <a:t>lblDown.Text</a:t>
            </a:r>
            <a:r>
              <a:rPr lang="en-US" sz="2800" b="0" dirty="0"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latin typeface="Consolas" panose="020B0609020204030204" pitchFamily="49" charset="0"/>
              </a:rPr>
              <a:t>txtName.Text</a:t>
            </a:r>
            <a:r>
              <a:rPr lang="en-US" sz="2800" b="0" dirty="0">
                <a:latin typeface="Consolas" panose="020B0609020204030204" pitchFamily="49" charset="0"/>
              </a:rPr>
              <a:t> + 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 -- "</a:t>
            </a:r>
            <a:r>
              <a:rPr lang="en-US" sz="2800" b="0" dirty="0">
                <a:latin typeface="Consolas" panose="020B0609020204030204" pitchFamily="49" charset="0"/>
              </a:rPr>
              <a:t> + </a:t>
            </a:r>
            <a:r>
              <a:rPr lang="en-US" sz="2800" b="0" dirty="0" err="1">
                <a:latin typeface="Consolas" panose="020B0609020204030204" pitchFamily="49" charset="0"/>
              </a:rPr>
              <a:t>e.KeyData.ToString</a:t>
            </a:r>
            <a:r>
              <a:rPr lang="en-US" sz="2800" b="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2800" b="0" dirty="0"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latin typeface="Consolas" panose="020B0609020204030204" pitchFamily="49" charset="0"/>
              </a:rPr>
              <a:t>txtName_KeyPress</a:t>
            </a:r>
            <a:r>
              <a:rPr lang="en-US" sz="2800" b="0" dirty="0"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b="0" dirty="0">
                <a:latin typeface="Consolas" panose="020B0609020204030204" pitchFamily="49" charset="0"/>
              </a:rPr>
              <a:t> sender, </a:t>
            </a:r>
            <a:r>
              <a:rPr lang="en-US" sz="2800" b="0" dirty="0" err="1">
                <a:latin typeface="Consolas" panose="020B0609020204030204" pitchFamily="49" charset="0"/>
              </a:rPr>
              <a:t>KeyPressEventArgs</a:t>
            </a:r>
            <a:r>
              <a:rPr lang="en-US" sz="2800" b="0" dirty="0"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    </a:t>
            </a:r>
            <a:r>
              <a:rPr lang="en-US" sz="2800" b="0" dirty="0" err="1">
                <a:latin typeface="Consolas" panose="020B0609020204030204" pitchFamily="49" charset="0"/>
              </a:rPr>
              <a:t>lblPress.Text</a:t>
            </a:r>
            <a:r>
              <a:rPr lang="en-US" sz="2800" b="0" dirty="0"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latin typeface="Consolas" panose="020B0609020204030204" pitchFamily="49" charset="0"/>
              </a:rPr>
              <a:t>txtName.Text</a:t>
            </a:r>
            <a:r>
              <a:rPr lang="en-US" sz="2800" b="0" dirty="0">
                <a:latin typeface="Consolas" panose="020B0609020204030204" pitchFamily="49" charset="0"/>
              </a:rPr>
              <a:t> +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 -- "</a:t>
            </a:r>
            <a:r>
              <a:rPr lang="en-US" sz="2800" b="0" dirty="0">
                <a:latin typeface="Consolas" panose="020B0609020204030204" pitchFamily="49" charset="0"/>
              </a:rPr>
              <a:t>+ </a:t>
            </a:r>
            <a:r>
              <a:rPr lang="en-US" sz="2800" b="0" dirty="0" err="1">
                <a:latin typeface="Consolas" panose="020B0609020204030204" pitchFamily="49" charset="0"/>
              </a:rPr>
              <a:t>e.KeyChar</a:t>
            </a:r>
            <a:r>
              <a:rPr lang="en-US" sz="28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2800" b="0" dirty="0"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dirty="0"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latin typeface="Consolas" panose="020B0609020204030204" pitchFamily="49" charset="0"/>
              </a:rPr>
              <a:t>txtName_KeyUp</a:t>
            </a:r>
            <a:r>
              <a:rPr lang="en-US" sz="2800" b="0" dirty="0"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b="0" dirty="0">
                <a:latin typeface="Consolas" panose="020B0609020204030204" pitchFamily="49" charset="0"/>
              </a:rPr>
              <a:t> sender, </a:t>
            </a:r>
            <a:r>
              <a:rPr lang="en-US" sz="2800" b="0" dirty="0" err="1">
                <a:latin typeface="Consolas" panose="020B0609020204030204" pitchFamily="49" charset="0"/>
              </a:rPr>
              <a:t>KeyEventArgs</a:t>
            </a:r>
            <a:r>
              <a:rPr lang="en-US" sz="2800" b="0" dirty="0"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            </a:t>
            </a:r>
            <a:r>
              <a:rPr lang="en-US" sz="2800" b="0" dirty="0" err="1">
                <a:latin typeface="Consolas" panose="020B0609020204030204" pitchFamily="49" charset="0"/>
              </a:rPr>
              <a:t>lblUp.Text</a:t>
            </a:r>
            <a:r>
              <a:rPr lang="en-US" sz="2800" b="0" dirty="0"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latin typeface="Consolas" panose="020B0609020204030204" pitchFamily="49" charset="0"/>
              </a:rPr>
              <a:t>txtName.Text</a:t>
            </a:r>
            <a:r>
              <a:rPr lang="en-US" sz="2800" b="0" dirty="0">
                <a:latin typeface="Consolas" panose="020B0609020204030204" pitchFamily="49" charset="0"/>
              </a:rPr>
              <a:t> +</a:t>
            </a:r>
            <a:r>
              <a:rPr lang="en-US" sz="2800" b="0" dirty="0">
                <a:solidFill>
                  <a:srgbClr val="A31515"/>
                </a:solidFill>
                <a:latin typeface="Consolas" panose="020B0609020204030204" pitchFamily="49" charset="0"/>
              </a:rPr>
              <a:t>" -- "</a:t>
            </a:r>
            <a:r>
              <a:rPr lang="en-US" sz="2800" b="0" dirty="0">
                <a:latin typeface="Consolas" panose="020B0609020204030204" pitchFamily="49" charset="0"/>
              </a:rPr>
              <a:t>+</a:t>
            </a:r>
            <a:r>
              <a:rPr lang="en-US" sz="2800" b="0" dirty="0" err="1">
                <a:latin typeface="Consolas" panose="020B0609020204030204" pitchFamily="49" charset="0"/>
              </a:rPr>
              <a:t>e.KeyData.ToString</a:t>
            </a:r>
            <a:r>
              <a:rPr lang="en-US" sz="2800" b="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800" b="0" dirty="0">
                <a:latin typeface="Consolas" panose="020B0609020204030204" pitchFamily="49" charset="0"/>
              </a:rPr>
              <a:t>		}</a:t>
            </a:r>
            <a:endParaRPr lang="en-US" sz="8800" b="0" dirty="0"/>
          </a:p>
        </p:txBody>
      </p:sp>
    </p:spTree>
    <p:extLst>
      <p:ext uri="{BB962C8B-B14F-4D97-AF65-F5344CB8AC3E}">
        <p14:creationId xmlns:p14="http://schemas.microsoft.com/office/powerpoint/2010/main" val="2867494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Button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145" y="3897263"/>
            <a:ext cx="17958763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 				</a:t>
            </a:r>
            <a:r>
              <a:rPr lang="en-US" sz="4000" b="0" dirty="0" err="1">
                <a:latin typeface="Consolas" panose="020B0609020204030204" pitchFamily="49" charset="0"/>
              </a:rPr>
              <a:t>btnSave.Text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"Save"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btnSave.TextAlign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ContentAlignment.BottomCenter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btnSave.ImageList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lst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btnSave.ImageIndex</a:t>
            </a:r>
            <a:r>
              <a:rPr lang="en-US" sz="4000" b="0" dirty="0">
                <a:latin typeface="Consolas" panose="020B0609020204030204" pitchFamily="49" charset="0"/>
              </a:rPr>
              <a:t> = 2;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btnSave.ImageAlign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ContentAlignment.MiddleLeft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btnSave.ForeColor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Color.AliceBlue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btnSave.BackColor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Color.BurlyWood</a:t>
            </a:r>
            <a:r>
              <a:rPr lang="en-US" sz="4000" b="0" dirty="0">
                <a:latin typeface="Consolas" panose="020B0609020204030204" pitchFamily="49" charset="0"/>
              </a:rPr>
              <a:t>;   </a:t>
            </a:r>
          </a:p>
          <a:p>
            <a:pPr algn="l"/>
            <a:r>
              <a:rPr lang="fr-FR" sz="4000" b="0" dirty="0">
                <a:latin typeface="Consolas" panose="020B0609020204030204" pitchFamily="49" charset="0"/>
              </a:rPr>
              <a:t>            </a:t>
            </a:r>
            <a:r>
              <a:rPr lang="fr-FR" sz="4000" b="0" dirty="0" err="1">
                <a:latin typeface="Consolas" panose="020B0609020204030204" pitchFamily="49" charset="0"/>
              </a:rPr>
              <a:t>btnSave.Font</a:t>
            </a:r>
            <a:r>
              <a:rPr lang="fr-FR" sz="4000" b="0" dirty="0">
                <a:latin typeface="Consolas" panose="020B0609020204030204" pitchFamily="49" charset="0"/>
              </a:rPr>
              <a:t> = </a:t>
            </a:r>
            <a:r>
              <a:rPr lang="fr-FR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4000" b="0" dirty="0">
                <a:latin typeface="Consolas" panose="020B0609020204030204" pitchFamily="49" charset="0"/>
              </a:rPr>
              <a:t> Font(</a:t>
            </a:r>
            <a:r>
              <a:rPr lang="fr-FR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"Monotype Corsiva"</a:t>
            </a:r>
            <a:r>
              <a:rPr lang="fr-FR" sz="4000" b="0" dirty="0">
                <a:latin typeface="Consolas" panose="020B0609020204030204" pitchFamily="49" charset="0"/>
              </a:rPr>
              <a:t>, 20.0F);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btnSave.Size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b="0" dirty="0">
                <a:latin typeface="Consolas" panose="020B0609020204030204" pitchFamily="49" charset="0"/>
              </a:rPr>
              <a:t> Size(100, 40);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 err="1">
                <a:latin typeface="Consolas" panose="020B0609020204030204" pitchFamily="49" charset="0"/>
              </a:rPr>
              <a:t>btnSave.Padding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b="0" dirty="0">
                <a:latin typeface="Consolas" panose="020B0609020204030204" pitchFamily="49" charset="0"/>
              </a:rPr>
              <a:t> Padding(10, 0, 0, 0); </a:t>
            </a:r>
          </a:p>
        </p:txBody>
      </p:sp>
    </p:spTree>
    <p:extLst>
      <p:ext uri="{BB962C8B-B14F-4D97-AF65-F5344CB8AC3E}">
        <p14:creationId xmlns:p14="http://schemas.microsoft.com/office/powerpoint/2010/main" val="4514526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Button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2914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Events: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6B17D2-3BE4-43F8-9933-C6421136B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18271"/>
              </p:ext>
            </p:extLst>
          </p:nvPr>
        </p:nvGraphicFramePr>
        <p:xfrm>
          <a:off x="3777128" y="4297678"/>
          <a:ext cx="19286041" cy="8431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6260">
                  <a:extLst>
                    <a:ext uri="{9D8B030D-6E8A-4147-A177-3AD203B41FA5}">
                      <a16:colId xmlns:a16="http://schemas.microsoft.com/office/drawing/2014/main" val="3427974003"/>
                    </a:ext>
                  </a:extLst>
                </a:gridCol>
                <a:gridCol w="14779781">
                  <a:extLst>
                    <a:ext uri="{9D8B030D-6E8A-4147-A177-3AD203B41FA5}">
                      <a16:colId xmlns:a16="http://schemas.microsoft.com/office/drawing/2014/main" val="2019265890"/>
                    </a:ext>
                  </a:extLst>
                </a:gridCol>
              </a:tblGrid>
              <a:tr h="74113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99057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Click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a Button is clicked.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1497865576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MouseEnter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mouse pointer enters the bounds of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3901076046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MouseLeave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mouse pointer leaves the bounds of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1097383771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MouseLeftButtonDown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left mouse button is pressed while the mouse pointer is over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4039054615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MouseLeftButtonUp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left mouse button is released while the mouse pointer is over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1548619860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MouseMove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mouse pointer moves while over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4220779490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MouseRightButtonDown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right mouse button is pressed while the mouse pointer is over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3048429594"/>
                  </a:ext>
                </a:extLst>
              </a:tr>
              <a:tr h="81393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MouseRightButtonUp </a:t>
                      </a:r>
                    </a:p>
                  </a:txBody>
                  <a:tcPr marR="1333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Helvetica Neue Light"/>
                        </a:rPr>
                        <a:t>Occurs when the right mouse button is released while the mouse pointer is over this element.</a:t>
                      </a:r>
                    </a:p>
                  </a:txBody>
                  <a:tcPr marT="66675" marB="66675"/>
                </a:tc>
                <a:extLst>
                  <a:ext uri="{0D108BD9-81ED-4DB2-BD59-A6C34878D82A}">
                    <a16:rowId xmlns:a16="http://schemas.microsoft.com/office/drawing/2014/main" val="390111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36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Dialog Box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0681" y="2915929"/>
            <a:ext cx="10304424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b="0" dirty="0" err="1" smtClean="0">
                <a:latin typeface="Calibri" panose="020F0502020204030204" pitchFamily="34" charset="0"/>
              </a:rPr>
              <a:t>FolderBrowserDialog</a:t>
            </a:r>
            <a:r>
              <a:rPr lang="en-US" sz="8000" b="0" dirty="0" smtClean="0">
                <a:latin typeface="Calibri" panose="020F0502020204030204" pitchFamily="34" charset="0"/>
              </a:rPr>
              <a:t> </a:t>
            </a:r>
          </a:p>
          <a:p>
            <a:pPr marL="1143000" indent="-1143000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b="0" dirty="0" err="1" smtClean="0">
                <a:latin typeface="Calibri" panose="020F0502020204030204" pitchFamily="34" charset="0"/>
              </a:rPr>
              <a:t>OpenFileDialog</a:t>
            </a:r>
            <a:r>
              <a:rPr lang="en-US" sz="8000" b="0" dirty="0" smtClean="0">
                <a:latin typeface="Calibri" panose="020F0502020204030204" pitchFamily="34" charset="0"/>
              </a:rPr>
              <a:t> </a:t>
            </a:r>
          </a:p>
          <a:p>
            <a:pPr marL="1143000" indent="-1143000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b="0" dirty="0" err="1" smtClean="0">
                <a:latin typeface="Calibri" panose="020F0502020204030204" pitchFamily="34" charset="0"/>
              </a:rPr>
              <a:t>ColorDialog</a:t>
            </a:r>
            <a:r>
              <a:rPr lang="en-US" sz="8000" b="0" dirty="0" smtClean="0">
                <a:latin typeface="Calibri" panose="020F0502020204030204" pitchFamily="34" charset="0"/>
              </a:rPr>
              <a:t> </a:t>
            </a:r>
          </a:p>
          <a:p>
            <a:pPr marL="1143000" indent="-1143000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b="0" dirty="0" err="1" smtClean="0">
                <a:latin typeface="Calibri" panose="020F0502020204030204" pitchFamily="34" charset="0"/>
              </a:rPr>
              <a:t>FontDialog</a:t>
            </a:r>
            <a:endParaRPr lang="en-US" sz="8000" b="0" dirty="0" smtClean="0">
              <a:latin typeface="Calibri" panose="020F0502020204030204" pitchFamily="34" charset="0"/>
            </a:endParaRPr>
          </a:p>
          <a:p>
            <a:pPr marL="1143000" indent="-1143000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0" b="0" dirty="0" err="1" smtClean="0">
                <a:latin typeface="Calibri" panose="020F0502020204030204" pitchFamily="34" charset="0"/>
              </a:rPr>
              <a:t>SaveDialog</a:t>
            </a:r>
            <a:endParaRPr lang="en-US" sz="80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83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Dialog Box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0674" y="2774290"/>
            <a:ext cx="208733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There are many built-in dialog boxes to be used in Windows forms for various tasks like opening and saving files, printing a page, providing choices for colors, fonts, page setup, </a:t>
            </a:r>
            <a:r>
              <a:rPr lang="en-US" sz="4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etc…</a:t>
            </a:r>
          </a:p>
          <a:p>
            <a:pPr algn="l"/>
            <a:endParaRPr lang="en-US" sz="4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4400" b="0" dirty="0" err="1">
                <a:latin typeface="Calibri" panose="020F0502020204030204" pitchFamily="34" charset="0"/>
                <a:cs typeface="Calibri" panose="020F0502020204030204" pitchFamily="34" charset="0"/>
              </a:rPr>
              <a:t>ShowDialog</a:t>
            </a:r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 method is used to display all the dialog box controls at run-time. It returns a value of the type of </a:t>
            </a:r>
            <a:r>
              <a:rPr lang="en-US" sz="44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</a:t>
            </a:r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 enumeration. The values of </a:t>
            </a:r>
            <a:r>
              <a:rPr lang="en-US" sz="44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</a:t>
            </a:r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 enumeration are −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2274" y="7309828"/>
            <a:ext cx="1985960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just"/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4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DialogResult.OK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, when user clicks an OK button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Cancel</a:t>
            </a:r>
            <a:endParaRPr lang="en-US" sz="4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4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DialogResult.Cancel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, when user clicks a Cancel button.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en-US" sz="4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4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DialogResult.Ignore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, when user clicks an Ignore button.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4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4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DialogResult.No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, when user clicks a No button</a:t>
            </a:r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4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4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DialogResult.Yes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, when user clicks an Yes </a:t>
            </a:r>
            <a:r>
              <a:rPr lang="en-US" sz="4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en-US" sz="4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98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OpenFileDialog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60841"/>
              </p:ext>
            </p:extLst>
          </p:nvPr>
        </p:nvGraphicFramePr>
        <p:xfrm>
          <a:off x="3295522" y="3163454"/>
          <a:ext cx="20873326" cy="83650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AddExtension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automatically adds an extension to a file name if the user omits the extension.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745919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DefaultExt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default file name extension.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04747645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CheckFileExists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 or sets a value indicating whether the dialog box displays a warning if the user specifies a file name that does not exist.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CheckPathExists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 or sets a value indicating whether the dialog box displays a warning if the user specifies a path that does not exist.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62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5707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3898923"/>
            <a:ext cx="1975757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6600" b="0" dirty="0">
                <a:latin typeface="Calibri" panose="020F0502020204030204" pitchFamily="34" charset="0"/>
                <a:cs typeface="Calibri" panose="020F0502020204030204" pitchFamily="34" charset="0"/>
              </a:rPr>
              <a:t>Graphically rich applications </a:t>
            </a:r>
          </a:p>
          <a:p>
            <a:pPr marL="685800" lvl="3" indent="0" algn="l"/>
            <a:r>
              <a:rPr lang="en-US" sz="6600" b="0" dirty="0">
                <a:latin typeface="Calibri" panose="020F0502020204030204" pitchFamily="34" charset="0"/>
                <a:cs typeface="Calibri" panose="020F0502020204030204" pitchFamily="34" charset="0"/>
              </a:rPr>
              <a:t>that are easy to deploy and update, </a:t>
            </a:r>
          </a:p>
          <a:p>
            <a:pPr marL="685800" lvl="3" indent="0" algn="l"/>
            <a:r>
              <a:rPr lang="en-US" sz="6600" b="0" dirty="0">
                <a:latin typeface="Calibri" panose="020F0502020204030204" pitchFamily="34" charset="0"/>
                <a:cs typeface="Calibri" panose="020F0502020204030204" pitchFamily="34" charset="0"/>
              </a:rPr>
              <a:t>can work when they are connected to or disconnected from the Internet, </a:t>
            </a:r>
          </a:p>
          <a:p>
            <a:pPr marL="685800" lvl="3" indent="0" algn="l"/>
            <a:r>
              <a:rPr lang="en-US" sz="6600" b="0" dirty="0">
                <a:latin typeface="Calibri" panose="020F0502020204030204" pitchFamily="34" charset="0"/>
                <a:cs typeface="Calibri" panose="020F0502020204030204" pitchFamily="34" charset="0"/>
              </a:rPr>
              <a:t>and can access resources on the local computer</a:t>
            </a: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OpenFileDialog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83695"/>
              </p:ext>
            </p:extLst>
          </p:nvPr>
        </p:nvGraphicFramePr>
        <p:xfrm>
          <a:off x="3295522" y="3163454"/>
          <a:ext cx="20873326" cy="1021405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972387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DereferenceLinks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/>
                      </a:r>
                      <a:b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</a:b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returns the location of the file referenced by the shortcut or whether it returns the location of the shortcut (.</a:t>
                      </a:r>
                      <a:r>
                        <a:rPr lang="en-US" sz="40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lnk</a:t>
                      </a: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9867734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FileName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string containing the file name selected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540850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FileNames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the file names of all selected files in the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Multiselect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allows multiple files to be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8166503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file dialog box title.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9141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45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OpenFileDialog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11007"/>
              </p:ext>
            </p:extLst>
          </p:nvPr>
        </p:nvGraphicFramePr>
        <p:xfrm>
          <a:off x="3295522" y="3163454"/>
          <a:ext cx="20873326" cy="1064559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Filter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current file name filter string, which determines the choices that appear in the "Save as file type" or "Files of type" box in the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95826859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FilterIndex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index of the filter currently selected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05378341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SupportMultiDottedExtensions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whether the dialog box supports displaying and saving files that have multiple file name extensions.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70427786"/>
                  </a:ext>
                </a:extLst>
              </a:tr>
              <a:tr h="1972387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InitialDirectory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initial directory displayed by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9867734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ReadOnlyChecked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read-only check box is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68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OpenFileDialog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68600"/>
              </p:ext>
            </p:extLst>
          </p:nvPr>
        </p:nvGraphicFramePr>
        <p:xfrm>
          <a:off x="3295522" y="3163454"/>
          <a:ext cx="20873326" cy="103373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SafeFileName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the file name and extension for the file selected in the dialog box. The file name does not include the path.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52745919"/>
                  </a:ext>
                </a:extLst>
              </a:tr>
              <a:tr h="1972387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SafeFileNames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an array of file names and extensions for all the selected files in the dialog box. The file names do not include the path.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9867734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ShowHelp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Help button is displayed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ShowReadOnly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contains a read-only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RestoreDirectory</a:t>
                      </a:r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/>
                      </a:r>
                      <a:b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</a:b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restores the current directory before closing.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8745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79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212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OpenFileDialog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308" y="2775539"/>
            <a:ext cx="21498434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latin typeface="Consolas" panose="020B0609020204030204" pitchFamily="49" charset="0"/>
              </a:rPr>
              <a:t>				openFileDialog1.Title </a:t>
            </a:r>
            <a:r>
              <a:rPr lang="en-US" sz="4000" b="0" dirty="0">
                <a:latin typeface="Consolas" panose="020B0609020204030204" pitchFamily="49" charset="0"/>
              </a:rPr>
              <a:t>= </a:t>
            </a:r>
            <a:r>
              <a:rPr lang="en-US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"Select Your File"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openFileDialog1.Filter = </a:t>
            </a:r>
            <a:r>
              <a:rPr lang="en-US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"Text(*.txt)|*.</a:t>
            </a:r>
            <a:r>
              <a:rPr lang="en-US" sz="4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txt|All</a:t>
            </a:r>
            <a:r>
              <a:rPr lang="en-US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 Files(*.*)|*.*"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openFileDialog1.InitialDirectory = </a:t>
            </a:r>
            <a:r>
              <a:rPr lang="en-US" sz="4000" b="0" dirty="0">
                <a:solidFill>
                  <a:srgbClr val="800000"/>
                </a:solidFill>
                <a:latin typeface="Consolas" panose="020B0609020204030204" pitchFamily="49" charset="0"/>
              </a:rPr>
              <a:t>@"C:\Users"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b="0" dirty="0">
                <a:latin typeface="Consolas" panose="020B0609020204030204" pitchFamily="49" charset="0"/>
              </a:rPr>
              <a:t>(openFileDialog1.ShowDialog()==</a:t>
            </a:r>
            <a:r>
              <a:rPr lang="en-US" sz="4000" b="0" dirty="0" err="1">
                <a:latin typeface="Consolas" panose="020B0609020204030204" pitchFamily="49" charset="0"/>
              </a:rPr>
              <a:t>DialogResult.OK</a:t>
            </a:r>
            <a:r>
              <a:rPr lang="en-US" sz="4000" b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000" b="0" dirty="0">
                <a:latin typeface="Consolas" panose="020B0609020204030204" pitchFamily="49" charset="0"/>
              </a:rPr>
              <a:t> file = openFileDialog1.FileName;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 err="1">
                <a:latin typeface="Consolas" panose="020B0609020204030204" pitchFamily="49" charset="0"/>
              </a:rPr>
              <a:t>lblFileName.Text</a:t>
            </a:r>
            <a:r>
              <a:rPr lang="en-US" sz="4000" b="0" dirty="0">
                <a:latin typeface="Consolas" panose="020B0609020204030204" pitchFamily="49" charset="0"/>
              </a:rPr>
              <a:t> = openFileDialog1.SafeFileName;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////Option 1: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 reader = new 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(file);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txtFile.Text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reader.ReadToEnd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reader.Dispose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//Option 2: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 err="1">
                <a:latin typeface="Consolas" panose="020B0609020204030204" pitchFamily="49" charset="0"/>
              </a:rPr>
              <a:t>txtFile.Text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 err="1">
                <a:latin typeface="Consolas" panose="020B0609020204030204" pitchFamily="49" charset="0"/>
              </a:rPr>
              <a:t>File.ReadAllText</a:t>
            </a:r>
            <a:r>
              <a:rPr lang="en-US" sz="4000" b="0" dirty="0">
                <a:latin typeface="Consolas" panose="020B0609020204030204" pitchFamily="49" charset="0"/>
              </a:rPr>
              <a:t>(file);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}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748412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007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SaveFileDialog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25402"/>
              </p:ext>
            </p:extLst>
          </p:nvPr>
        </p:nvGraphicFramePr>
        <p:xfrm>
          <a:off x="3295522" y="3163454"/>
          <a:ext cx="20873326" cy="102852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CreatePrompt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prompts the user for permission to create a file if the user specifies a file that does not exist.</a:t>
                      </a:r>
                      <a:endParaRPr lang="en-US" sz="40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940944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AddExtension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automatically adds an extension to a file name if the user omits the extension.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745919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DefaultExt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default file name extension.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04747645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CheckFileExists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 or sets a value indicating whether the dialog box displays a warning if the user specifies a file name that does not exist.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CheckPathExists</a:t>
                      </a: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 or sets a value indicating whether the dialog box displays a warning if the user specifies a path that does not exist.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435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007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SaveFileDialog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09942"/>
              </p:ext>
            </p:extLst>
          </p:nvPr>
        </p:nvGraphicFramePr>
        <p:xfrm>
          <a:off x="3295522" y="3163454"/>
          <a:ext cx="20873326" cy="854105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972387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DereferenceLinks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/>
                      </a:r>
                      <a:b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</a:b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returns the location of the file referenced by the shortcut or whether it returns the location of the shortcut (.</a:t>
                      </a:r>
                      <a:r>
                        <a:rPr lang="en-US" sz="40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lnk</a:t>
                      </a: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9867734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FileName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string containing the file name selected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540850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FileNames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the file names of all selected files in the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33484021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file dialog box title.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9141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35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007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SaveFileDialog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42879"/>
              </p:ext>
            </p:extLst>
          </p:nvPr>
        </p:nvGraphicFramePr>
        <p:xfrm>
          <a:off x="3295522" y="3163454"/>
          <a:ext cx="20873326" cy="89725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Filter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current file name filter string, which determines the choices that appear in the "Save as file type" or "Files of type" box in the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95826859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FilterIndex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index of the filter currently selected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05378341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SupportMultiDottedExtensions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whether the dialog box supports displaying and saving files that have multiple file name extensions.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70427786"/>
                  </a:ext>
                </a:extLst>
              </a:tr>
              <a:tr h="1972387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InitialDirectory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initial directory displayed by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98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89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455004" y="101620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007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SaveFileDialog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24418"/>
              </p:ext>
            </p:extLst>
          </p:nvPr>
        </p:nvGraphicFramePr>
        <p:xfrm>
          <a:off x="3295522" y="3163454"/>
          <a:ext cx="20873326" cy="501900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ShowHelp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Help button is displayed in the file dialog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RestoreDirectory</a:t>
                      </a:r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/>
                      </a:r>
                      <a:b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</a:b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restores the current directory before closing.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8745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31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70070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SaveFileDialog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488" y="2837051"/>
            <a:ext cx="24647468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latin typeface="Consolas" panose="020B0609020204030204" pitchFamily="49" charset="0"/>
              </a:rPr>
              <a:t>			 saveFileDialog1.Filter </a:t>
            </a:r>
            <a:r>
              <a:rPr lang="en-US" sz="4000" b="0" dirty="0">
                <a:latin typeface="Consolas" panose="020B0609020204030204" pitchFamily="49" charset="0"/>
              </a:rPr>
              <a:t>= </a:t>
            </a:r>
            <a:r>
              <a:rPr lang="en-US" sz="4000" b="0" dirty="0">
                <a:solidFill>
                  <a:srgbClr val="A31515"/>
                </a:solidFill>
                <a:latin typeface="Consolas" panose="020B0609020204030204" pitchFamily="49" charset="0"/>
              </a:rPr>
              <a:t>"Text(*.txt)|*.txt"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saveFileDialog1.InitialDirectory = </a:t>
            </a:r>
            <a:r>
              <a:rPr lang="en-US" sz="4000" b="0" dirty="0">
                <a:solidFill>
                  <a:srgbClr val="800000"/>
                </a:solidFill>
                <a:latin typeface="Consolas" panose="020B0609020204030204" pitchFamily="49" charset="0"/>
              </a:rPr>
              <a:t>@"C:\Users\CRP\Desktop"</a:t>
            </a:r>
            <a:r>
              <a:rPr lang="en-US" sz="4000" b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b="0" dirty="0">
                <a:latin typeface="Consolas" panose="020B0609020204030204" pitchFamily="49" charset="0"/>
              </a:rPr>
              <a:t> (saveFileDialog1.ShowDialog() == </a:t>
            </a:r>
            <a:r>
              <a:rPr lang="en-US" sz="4000" b="0" dirty="0" err="1">
                <a:latin typeface="Consolas" panose="020B0609020204030204" pitchFamily="49" charset="0"/>
              </a:rPr>
              <a:t>DialogResult.OK</a:t>
            </a:r>
            <a:r>
              <a:rPr lang="en-US" sz="4000" b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Stream s = </a:t>
            </a:r>
            <a:r>
              <a:rPr lang="en-US" sz="4000" b="0" dirty="0" err="1">
                <a:latin typeface="Consolas" panose="020B0609020204030204" pitchFamily="49" charset="0"/>
              </a:rPr>
              <a:t>File.Open</a:t>
            </a:r>
            <a:r>
              <a:rPr lang="en-US" sz="4000" b="0" dirty="0">
                <a:latin typeface="Consolas" panose="020B0609020204030204" pitchFamily="49" charset="0"/>
              </a:rPr>
              <a:t>(saveFileDialog1.FileName, </a:t>
            </a:r>
            <a:r>
              <a:rPr lang="en-US" sz="4000" b="0" dirty="0" err="1">
                <a:latin typeface="Consolas" panose="020B0609020204030204" pitchFamily="49" charset="0"/>
              </a:rPr>
              <a:t>FileMode.OpenOrCreate</a:t>
            </a:r>
            <a:r>
              <a:rPr lang="en-US" sz="4000" b="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4000" b="0" dirty="0">
                <a:latin typeface="Consolas" panose="020B0609020204030204" pitchFamily="49" charset="0"/>
              </a:rPr>
              <a:t> (s)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4000" b="0" dirty="0">
                <a:latin typeface="Consolas" panose="020B0609020204030204" pitchFamily="49" charset="0"/>
              </a:rPr>
              <a:t> (</a:t>
            </a:r>
            <a:r>
              <a:rPr lang="en-US" sz="4000" b="0" dirty="0" err="1">
                <a:latin typeface="Consolas" panose="020B0609020204030204" pitchFamily="49" charset="0"/>
              </a:rPr>
              <a:t>StreamWriter</a:t>
            </a:r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latin typeface="Consolas" panose="020B0609020204030204" pitchFamily="49" charset="0"/>
              </a:rPr>
              <a:t>sw</a:t>
            </a:r>
            <a:r>
              <a:rPr lang="en-US" sz="4000" b="0" dirty="0"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latin typeface="Consolas" panose="020B0609020204030204" pitchFamily="49" charset="0"/>
              </a:rPr>
              <a:t>StreamWriter</a:t>
            </a:r>
            <a:r>
              <a:rPr lang="en-US" sz="4000" b="0" dirty="0">
                <a:latin typeface="Consolas" panose="020B0609020204030204" pitchFamily="49" charset="0"/>
              </a:rPr>
              <a:t>(s))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        </a:t>
            </a:r>
            <a:r>
              <a:rPr lang="en-US" sz="4000" b="0" dirty="0" err="1">
                <a:latin typeface="Consolas" panose="020B0609020204030204" pitchFamily="49" charset="0"/>
              </a:rPr>
              <a:t>sw.Write</a:t>
            </a:r>
            <a:r>
              <a:rPr lang="en-US" sz="4000" b="0" dirty="0"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latin typeface="Consolas" panose="020B0609020204030204" pitchFamily="49" charset="0"/>
              </a:rPr>
              <a:t>txtBox.Text</a:t>
            </a:r>
            <a:r>
              <a:rPr lang="en-US" sz="4000" b="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    }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}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}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317833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FontDialog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35790"/>
              </p:ext>
            </p:extLst>
          </p:nvPr>
        </p:nvGraphicFramePr>
        <p:xfrm>
          <a:off x="3295522" y="3163454"/>
          <a:ext cx="20873326" cy="1003800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AllowSimulations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allows graphics device interface (GDI) font simulations.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Color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selected font color.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87450783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Font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selected font.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225675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FontMustExist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specifies an error condition if the user attempts to select a font or style that does not exist.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69374667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MaxSize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maximum point size a user can select.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8246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68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45448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Life Cycle</a:t>
            </a:r>
          </a:p>
        </p:txBody>
      </p:sp>
      <p:pic>
        <p:nvPicPr>
          <p:cNvPr id="7" name="Google Shape;20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3014" y="2329266"/>
            <a:ext cx="8420100" cy="11449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7291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FontDialog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87386"/>
              </p:ext>
            </p:extLst>
          </p:nvPr>
        </p:nvGraphicFramePr>
        <p:xfrm>
          <a:off x="3295522" y="3163454"/>
          <a:ext cx="20873326" cy="103462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MinSize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minimum point size a user can select.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ShowApply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contains an Apply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450783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ShowColor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displays the color choice.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225675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ShowEffects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contains controls that allow the user to specify strikethrough, underline, and text color options.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69374667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ShowHelp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dialog box displays a Help button.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8246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64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FontDialog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871" y="3072347"/>
            <a:ext cx="18512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latin typeface="Consolas" panose="020B0609020204030204" pitchFamily="49" charset="0"/>
              </a:rPr>
              <a:t>				</a:t>
            </a:r>
            <a:r>
              <a:rPr lang="en-US" sz="4000" b="0" dirty="0" err="1" smtClean="0">
                <a:latin typeface="Consolas" panose="020B0609020204030204" pitchFamily="49" charset="0"/>
              </a:rPr>
              <a:t>DialogResult</a:t>
            </a: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>
                <a:latin typeface="Consolas" panose="020B0609020204030204" pitchFamily="49" charset="0"/>
              </a:rPr>
              <a:t>result =  fontDialog1.ShowDialog();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b="0" dirty="0">
                <a:latin typeface="Consolas" panose="020B0609020204030204" pitchFamily="49" charset="0"/>
              </a:rPr>
              <a:t>(result == </a:t>
            </a:r>
            <a:r>
              <a:rPr lang="en-US" sz="4000" b="0" dirty="0" err="1">
                <a:latin typeface="Consolas" panose="020B0609020204030204" pitchFamily="49" charset="0"/>
              </a:rPr>
              <a:t>DialogResult.OK</a:t>
            </a:r>
            <a:r>
              <a:rPr lang="en-US" sz="4000" b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4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txtBox.Font</a:t>
            </a:r>
            <a:r>
              <a:rPr lang="en-US" sz="4000" b="0" dirty="0">
                <a:solidFill>
                  <a:srgbClr val="008000"/>
                </a:solidFill>
                <a:latin typeface="Consolas" panose="020B0609020204030204" pitchFamily="49" charset="0"/>
              </a:rPr>
              <a:t> = fontDialog1.Font;</a:t>
            </a:r>
            <a:endParaRPr lang="en-US" sz="4000" b="0" dirty="0"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 err="1">
                <a:latin typeface="Consolas" panose="020B0609020204030204" pitchFamily="49" charset="0"/>
              </a:rPr>
              <a:t>txtBox.SelectionFont</a:t>
            </a:r>
            <a:r>
              <a:rPr lang="en-US" sz="4000" b="0" dirty="0">
                <a:latin typeface="Consolas" panose="020B0609020204030204" pitchFamily="49" charset="0"/>
              </a:rPr>
              <a:t> = fontDialog1.Font; 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}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628929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673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ColorDialog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1523"/>
              </p:ext>
            </p:extLst>
          </p:nvPr>
        </p:nvGraphicFramePr>
        <p:xfrm>
          <a:off x="3295522" y="3163454"/>
          <a:ext cx="20873326" cy="669200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AllowFullOpen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user can use the dialog box to define custom colors.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Color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color selected by the user.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003473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FullOpen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controls used to create custom colors are visible when the dialog box is opened.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3322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62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673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ColorDialog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976" y="3298759"/>
            <a:ext cx="1828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 </a:t>
            </a:r>
            <a:r>
              <a:rPr lang="en-US" sz="4000" b="0" dirty="0" smtClean="0">
                <a:latin typeface="Consolas" panose="020B0609020204030204" pitchFamily="49" charset="0"/>
              </a:rPr>
              <a:t>			   </a:t>
            </a:r>
            <a:r>
              <a:rPr lang="en-US" sz="4000" b="0" dirty="0" err="1" smtClean="0">
                <a:latin typeface="Consolas" panose="020B0609020204030204" pitchFamily="49" charset="0"/>
              </a:rPr>
              <a:t>DialogResult</a:t>
            </a: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>
                <a:latin typeface="Consolas" panose="020B0609020204030204" pitchFamily="49" charset="0"/>
              </a:rPr>
              <a:t>result =  colorDialog1.ShowDialog();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b="0" dirty="0">
                <a:latin typeface="Consolas" panose="020B0609020204030204" pitchFamily="49" charset="0"/>
              </a:rPr>
              <a:t> (result == </a:t>
            </a:r>
            <a:r>
              <a:rPr lang="en-US" sz="4000" b="0" dirty="0" err="1">
                <a:latin typeface="Consolas" panose="020B0609020204030204" pitchFamily="49" charset="0"/>
              </a:rPr>
              <a:t>DialogResult.OK</a:t>
            </a:r>
            <a:r>
              <a:rPr lang="en-US" sz="4000" b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 err="1">
                <a:latin typeface="Consolas" panose="020B0609020204030204" pitchFamily="49" charset="0"/>
              </a:rPr>
              <a:t>txtBox.ForeColor</a:t>
            </a:r>
            <a:r>
              <a:rPr lang="en-US" sz="4000" b="0" dirty="0">
                <a:latin typeface="Consolas" panose="020B0609020204030204" pitchFamily="49" charset="0"/>
              </a:rPr>
              <a:t> = colorDialog1.Color;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}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68501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9777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 smtClean="0">
                <a:latin typeface="+mn-lt"/>
                <a:cs typeface="Courier New" panose="02070309020205020404" pitchFamily="49" charset="0"/>
              </a:rPr>
              <a:t>FolderBrowserDialog</a:t>
            </a:r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 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06905"/>
              </p:ext>
            </p:extLst>
          </p:nvPr>
        </p:nvGraphicFramePr>
        <p:xfrm>
          <a:off x="3295522" y="3163454"/>
          <a:ext cx="20873326" cy="669200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RootFolder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The </a:t>
                      </a:r>
                      <a:r>
                        <a:rPr lang="en-US" sz="40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RootFolder</a:t>
                      </a:r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 is where the dialog first begins. This is the initial folder.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SelectedPath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The folder that was selected when the dialog was exited. You can test the </a:t>
                      </a:r>
                      <a:r>
                        <a:rPr lang="en-US" sz="40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DialogResult</a:t>
                      </a:r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 first and then access this property.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003473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ShowNewFolderButton</a:t>
                      </a:r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Whether the new folder button should be visible.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3322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22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9777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err="1">
                <a:latin typeface="+mn-lt"/>
                <a:cs typeface="Courier New" panose="02070309020205020404" pitchFamily="49" charset="0"/>
              </a:rPr>
              <a:t>FolderBrowserDialog</a:t>
            </a:r>
            <a:r>
              <a:rPr lang="en-US" sz="7200" dirty="0">
                <a:latin typeface="+mn-lt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697" y="2608730"/>
            <a:ext cx="202368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Consolas" panose="020B0609020204030204" pitchFamily="49" charset="0"/>
              </a:rPr>
              <a:t>	</a:t>
            </a:r>
            <a:r>
              <a:rPr lang="en-US" sz="4000" b="0" dirty="0" smtClean="0">
                <a:latin typeface="Consolas" panose="020B0609020204030204" pitchFamily="49" charset="0"/>
              </a:rPr>
              <a:t>			</a:t>
            </a:r>
            <a:r>
              <a:rPr lang="en-US" sz="4000" b="0" dirty="0" err="1" smtClean="0">
                <a:latin typeface="Consolas" panose="020B0609020204030204" pitchFamily="49" charset="0"/>
              </a:rPr>
              <a:t>DialogResult</a:t>
            </a:r>
            <a:r>
              <a:rPr lang="en-US" sz="4000" b="0" dirty="0" smtClean="0">
                <a:latin typeface="Consolas" panose="020B0609020204030204" pitchFamily="49" charset="0"/>
              </a:rPr>
              <a:t> </a:t>
            </a:r>
            <a:r>
              <a:rPr lang="en-US" sz="4000" b="0" dirty="0">
                <a:latin typeface="Consolas" panose="020B0609020204030204" pitchFamily="49" charset="0"/>
              </a:rPr>
              <a:t>result = folderBrowserDialog1.ShowDialog();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</a:t>
            </a:r>
            <a:r>
              <a:rPr lang="en-US" sz="4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b="0" dirty="0">
                <a:latin typeface="Consolas" panose="020B0609020204030204" pitchFamily="49" charset="0"/>
              </a:rPr>
              <a:t>(result == </a:t>
            </a:r>
            <a:r>
              <a:rPr lang="en-US" sz="4000" b="0" dirty="0" err="1">
                <a:latin typeface="Consolas" panose="020B0609020204030204" pitchFamily="49" charset="0"/>
              </a:rPr>
              <a:t>DialogResult.OK</a:t>
            </a:r>
            <a:r>
              <a:rPr lang="en-US" sz="4000" b="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    </a:t>
            </a:r>
            <a:r>
              <a:rPr lang="en-US" sz="4000" b="0" dirty="0" err="1">
                <a:latin typeface="Consolas" panose="020B0609020204030204" pitchFamily="49" charset="0"/>
              </a:rPr>
              <a:t>txtPath.Text</a:t>
            </a:r>
            <a:r>
              <a:rPr lang="en-US" sz="4000" b="0" dirty="0">
                <a:latin typeface="Consolas" panose="020B0609020204030204" pitchFamily="49" charset="0"/>
              </a:rPr>
              <a:t> = folderBrowserDialog1.SelectedPath;</a:t>
            </a:r>
          </a:p>
          <a:p>
            <a:pPr algn="l"/>
            <a:r>
              <a:rPr lang="en-US" sz="4000" b="0" dirty="0">
                <a:latin typeface="Consolas" panose="020B0609020204030204" pitchFamily="49" charset="0"/>
              </a:rPr>
              <a:t>            }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805714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49552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Check Box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35096"/>
              </p:ext>
            </p:extLst>
          </p:nvPr>
        </p:nvGraphicFramePr>
        <p:xfrm>
          <a:off x="3295522" y="3163454"/>
          <a:ext cx="20873326" cy="103462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Appearance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determining the appearance of the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AutoCheck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Checked or </a:t>
                      </a:r>
                      <a:r>
                        <a:rPr lang="en-US" sz="40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CheckedState</a:t>
                      </a:r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 value and the appearance of the control automatically change when the check box is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003473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CheckAlign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horizontal and vertical alignment of the check mark on the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33229215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Checked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check box is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6774916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Text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caption of a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345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99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5981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 smtClean="0">
                <a:latin typeface="+mn-lt"/>
                <a:cs typeface="Courier New" panose="02070309020205020404" pitchFamily="49" charset="0"/>
              </a:rPr>
              <a:t>Radio Button</a:t>
            </a:r>
            <a:endParaRPr lang="en-US" sz="72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72841"/>
              </p:ext>
            </p:extLst>
          </p:nvPr>
        </p:nvGraphicFramePr>
        <p:xfrm>
          <a:off x="3295522" y="3163454"/>
          <a:ext cx="20873326" cy="103462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601438">
                  <a:extLst>
                    <a:ext uri="{9D8B030D-6E8A-4147-A177-3AD203B41FA5}">
                      <a16:colId xmlns:a16="http://schemas.microsoft.com/office/drawing/2014/main" val="3958976140"/>
                    </a:ext>
                  </a:extLst>
                </a:gridCol>
                <a:gridCol w="15271888">
                  <a:extLst>
                    <a:ext uri="{9D8B030D-6E8A-4147-A177-3AD203B41FA5}">
                      <a16:colId xmlns:a16="http://schemas.microsoft.com/office/drawing/2014/main" val="2531663221"/>
                    </a:ext>
                  </a:extLst>
                </a:gridCol>
              </a:tblGrid>
              <a:tr h="167300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Property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Description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65808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Appearance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determining the appearance of the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6073439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AutoCheck</a:t>
                      </a:r>
                      <a:endParaRPr lang="en-US" sz="4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Checked or </a:t>
                      </a:r>
                      <a:r>
                        <a:rPr lang="en-US" sz="40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CheckedState</a:t>
                      </a:r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 value and the appearance of the control automatically change when the check box is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5003473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CheckAlign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horizontal and vertical alignment of the check mark on the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33229215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Checked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a value indicating whether the check box is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67749166"/>
                  </a:ext>
                </a:extLst>
              </a:tr>
              <a:tr h="1673001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Text</a:t>
                      </a:r>
                      <a:endParaRPr lang="en-US" sz="4000" b="1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Helvetica Neue"/>
                        <a:cs typeface="Calibri" panose="020F0502020204030204" pitchFamily="34" charset="0"/>
                        <a:sym typeface="Helvetica Neue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Helvetica Neue"/>
                          <a:cs typeface="Calibri" panose="020F0502020204030204" pitchFamily="34" charset="0"/>
                          <a:sym typeface="Helvetica Neue Light"/>
                        </a:rPr>
                        <a:t>Gets or sets the caption of a check box.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345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87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39805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Controls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0674" y="3332901"/>
            <a:ext cx="9160290" cy="8454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Label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b="0" dirty="0" err="1">
                <a:latin typeface="Calibri" panose="020F0502020204030204" pitchFamily="34" charset="0"/>
                <a:cs typeface="Calibri" panose="020F0502020204030204" pitchFamily="34" charset="0"/>
              </a:rPr>
              <a:t>TextBox</a:t>
            </a:r>
            <a:endParaRPr lang="en-US" sz="6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Button</a:t>
            </a: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b="0" dirty="0" err="1">
                <a:latin typeface="Calibri" panose="020F0502020204030204" pitchFamily="34" charset="0"/>
                <a:cs typeface="Calibri" panose="020F0502020204030204" pitchFamily="34" charset="0"/>
              </a:rPr>
              <a:t>ListBox</a:t>
            </a:r>
            <a:endParaRPr lang="en-US" sz="6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6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ComBobox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6000" b="0" dirty="0" err="1">
                <a:latin typeface="Calibri" panose="020F0502020204030204" pitchFamily="34" charset="0"/>
                <a:cs typeface="Calibri" panose="020F0502020204030204" pitchFamily="34" charset="0"/>
              </a:rPr>
              <a:t>LinkLabel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6254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128884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onsolas" panose="020B0609020204030204" pitchFamily="49" charset="0"/>
              </a:rPr>
              <a:t>1. </a:t>
            </a:r>
            <a:r>
              <a:rPr lang="en-US" sz="7200" b="0" dirty="0" err="1">
                <a:latin typeface="Consolas" panose="020B0609020204030204" pitchFamily="49" charset="0"/>
              </a:rPr>
              <a:t>lblName.Text</a:t>
            </a:r>
            <a:r>
              <a:rPr lang="en-US" sz="7200" b="0" dirty="0">
                <a:latin typeface="Consolas" panose="020B0609020204030204" pitchFamily="49" charset="0"/>
              </a:rPr>
              <a:t> = </a:t>
            </a:r>
            <a:r>
              <a:rPr lang="en-US" sz="7200" b="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7200" b="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3992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204049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2. </a:t>
            </a:r>
            <a:r>
              <a:rPr lang="en-US" sz="5400" b="0" dirty="0" err="1">
                <a:latin typeface="Consolas" panose="020B0609020204030204" pitchFamily="49" charset="0"/>
              </a:rPr>
              <a:t>lblName.TextAlign</a:t>
            </a:r>
            <a:r>
              <a:rPr lang="en-US" sz="5400" b="0" dirty="0">
                <a:latin typeface="Consolas" panose="020B0609020204030204" pitchFamily="49" charset="0"/>
              </a:rPr>
              <a:t> = </a:t>
            </a:r>
            <a:r>
              <a:rPr lang="en-US" sz="5400" b="0" dirty="0" err="1">
                <a:latin typeface="Consolas" panose="020B0609020204030204" pitchFamily="49" charset="0"/>
              </a:rPr>
              <a:t>ContentAlignment.BottomCenter</a:t>
            </a:r>
            <a:r>
              <a:rPr lang="en-US" sz="5400" b="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2482"/>
          <a:stretch/>
        </p:blipFill>
        <p:spPr>
          <a:xfrm>
            <a:off x="3510673" y="5805334"/>
            <a:ext cx="18431255" cy="7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43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12011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3. </a:t>
            </a:r>
            <a:r>
              <a:rPr lang="en-US" sz="5400" b="0" dirty="0" err="1">
                <a:latin typeface="Consolas" panose="020B0609020204030204" pitchFamily="49" charset="0"/>
              </a:rPr>
              <a:t>lblName.AutoSize</a:t>
            </a:r>
            <a:r>
              <a:rPr lang="en-US" sz="5400" b="0" dirty="0">
                <a:latin typeface="Consolas" panose="020B0609020204030204" pitchFamily="49" charset="0"/>
              </a:rPr>
              <a:t> =         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31" y="7006425"/>
            <a:ext cx="6325524" cy="53738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72041" y="5519046"/>
            <a:ext cx="1710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72542" y="5519046"/>
            <a:ext cx="2092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0" dirty="0"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996" y="7006425"/>
            <a:ext cx="6327330" cy="53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51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032336" y="6047202"/>
            <a:ext cx="8963991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>
                <a:solidFill>
                  <a:schemeClr val="tx2"/>
                </a:solidFill>
              </a:rPr>
              <a:t>Windows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0681" y="104230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dirty="0">
                <a:latin typeface="+mn-lt"/>
                <a:cs typeface="Courier New" panose="02070309020205020404" pitchFamily="49" charset="0"/>
              </a:rPr>
              <a:t>Label 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0681" y="2696934"/>
            <a:ext cx="43284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0" dirty="0">
                <a:latin typeface="Calibri" panose="020F0502020204030204" pitchFamily="34" charset="0"/>
                <a:cs typeface="Calibri" panose="020F0502020204030204" pitchFamily="34" charset="0"/>
              </a:rPr>
              <a:t>Properties: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0681" y="4175023"/>
            <a:ext cx="13156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0" dirty="0">
                <a:latin typeface="Consolas" panose="020B0609020204030204" pitchFamily="49" charset="0"/>
              </a:rPr>
              <a:t>4. </a:t>
            </a:r>
            <a:r>
              <a:rPr lang="en-US" sz="5400" b="0" dirty="0" err="1">
                <a:latin typeface="Consolas" panose="020B0609020204030204" pitchFamily="49" charset="0"/>
              </a:rPr>
              <a:t>lblName.BackColor</a:t>
            </a:r>
            <a:r>
              <a:rPr lang="en-US" sz="5400" b="0" dirty="0">
                <a:latin typeface="Consolas" panose="020B0609020204030204" pitchFamily="49" charset="0"/>
              </a:rPr>
              <a:t> = </a:t>
            </a:r>
            <a:r>
              <a:rPr lang="en-US" sz="5400" b="0" dirty="0" err="1">
                <a:latin typeface="Consolas" panose="020B0609020204030204" pitchFamily="49" charset="0"/>
              </a:rPr>
              <a:t>Color.Aqua</a:t>
            </a:r>
            <a:r>
              <a:rPr lang="en-US" sz="5400" b="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85" y="5098353"/>
            <a:ext cx="6240917" cy="6688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5A0FB-C868-4212-B51A-9CB97953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77" y="6300108"/>
            <a:ext cx="5174659" cy="5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3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7772</TotalTime>
  <Words>2017</Words>
  <Application>Microsoft Office PowerPoint</Application>
  <PresentationFormat>Custom</PresentationFormat>
  <Paragraphs>442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Times New Roman</vt:lpstr>
      <vt:lpstr>White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CRP</dc:creator>
  <cp:lastModifiedBy>Chirag Patel</cp:lastModifiedBy>
  <cp:revision>526</cp:revision>
  <dcterms:modified xsi:type="dcterms:W3CDTF">2019-02-15T02:59:11Z</dcterms:modified>
</cp:coreProperties>
</file>