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5" autoAdjust="0"/>
    <p:restoredTop sz="84973" autoAdjust="0"/>
  </p:normalViewPr>
  <p:slideViewPr>
    <p:cSldViewPr snapToGrid="0">
      <p:cViewPr>
        <p:scale>
          <a:sx n="33" d="100"/>
          <a:sy n="33" d="100"/>
        </p:scale>
        <p:origin x="-564" y="-15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35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.NET"/>
          <p:cNvSpPr txBox="1">
            <a:spLocks noGrp="1"/>
          </p:cNvSpPr>
          <p:nvPr>
            <p:ph type="ctrTitle"/>
          </p:nvPr>
        </p:nvSpPr>
        <p:spPr>
          <a:xfrm>
            <a:off x="2796683" y="-2381391"/>
            <a:ext cx="7037046" cy="5709719"/>
          </a:xfrm>
          <a:prstGeom prst="rect">
            <a:avLst/>
          </a:prstGeom>
        </p:spPr>
        <p:txBody>
          <a:bodyPr/>
          <a:lstStyle>
            <a:lvl1pPr>
              <a:defRPr sz="13800">
                <a:solidFill>
                  <a:srgbClr val="353435"/>
                </a:solidFill>
              </a:defRPr>
            </a:lvl1pPr>
          </a:lstStyle>
          <a:p>
            <a:r>
              <a:t>.NET</a:t>
            </a:r>
          </a:p>
        </p:txBody>
      </p:sp>
      <p:sp>
        <p:nvSpPr>
          <p:cNvPr id="120" name="2160711"/>
          <p:cNvSpPr txBox="1">
            <a:spLocks noGrp="1"/>
          </p:cNvSpPr>
          <p:nvPr>
            <p:ph type="subTitle" sz="quarter" idx="1"/>
          </p:nvPr>
        </p:nvSpPr>
        <p:spPr>
          <a:xfrm>
            <a:off x="2745913" y="3811726"/>
            <a:ext cx="7138587" cy="3408414"/>
          </a:xfrm>
          <a:prstGeom prst="rect">
            <a:avLst/>
          </a:prstGeom>
        </p:spPr>
        <p:txBody>
          <a:bodyPr/>
          <a:lstStyle>
            <a:lvl1pPr defTabSz="642937">
              <a:lnSpc>
                <a:spcPts val="19000"/>
              </a:lnSpc>
              <a:spcBef>
                <a:spcPts val="1600"/>
              </a:spcBef>
              <a:defRPr sz="13800">
                <a:solidFill>
                  <a:srgbClr val="35343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2160711</a:t>
            </a:r>
          </a:p>
        </p:txBody>
      </p:sp>
      <p:sp>
        <p:nvSpPr>
          <p:cNvPr id="121" name="Unit 2"/>
          <p:cNvSpPr txBox="1"/>
          <p:nvPr/>
        </p:nvSpPr>
        <p:spPr>
          <a:xfrm>
            <a:off x="10051398" y="716724"/>
            <a:ext cx="10817554" cy="51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642937">
              <a:lnSpc>
                <a:spcPts val="30600"/>
              </a:lnSpc>
              <a:spcBef>
                <a:spcPts val="1600"/>
              </a:spcBef>
              <a:defRPr sz="234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/>
              <a:t>Unit </a:t>
            </a:r>
            <a:r>
              <a:rPr lang="en-US" dirty="0" smtClean="0"/>
              <a:t>11</a:t>
            </a:r>
            <a:endParaRPr dirty="0"/>
          </a:p>
        </p:txBody>
      </p:sp>
      <p:sp>
        <p:nvSpPr>
          <p:cNvPr id="123" name="Line"/>
          <p:cNvSpPr/>
          <p:nvPr/>
        </p:nvSpPr>
        <p:spPr>
          <a:xfrm>
            <a:off x="-3695" y="7077247"/>
            <a:ext cx="24391390" cy="1"/>
          </a:xfrm>
          <a:prstGeom prst="line">
            <a:avLst/>
          </a:prstGeom>
          <a:ln w="25400">
            <a:solidFill>
              <a:srgbClr val="2BFEFF"/>
            </a:solidFill>
            <a:custDash>
              <a:ds d="600000" sp="600000"/>
            </a:custDash>
            <a:miter lim="400000"/>
          </a:ln>
          <a:effectLst>
            <a:outerShdw blurRad="63500" dist="25400" dir="5400000" rotWithShape="0">
              <a:srgbClr val="12898A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90281" y="8435511"/>
            <a:ext cx="230034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dirty="0" smtClean="0">
                <a:latin typeface="Times New Roman" panose="02020603050405020304" pitchFamily="18" charset="0"/>
              </a:rPr>
              <a:t>Creating and Consuming Web Services:</a:t>
            </a:r>
            <a:br>
              <a:rPr lang="en-US" sz="4400" b="0" dirty="0" smtClean="0">
                <a:latin typeface="Times New Roman" panose="02020603050405020304" pitchFamily="18" charset="0"/>
              </a:rPr>
            </a:br>
            <a:r>
              <a:rPr lang="en-US" sz="4400" b="0" dirty="0" smtClean="0">
                <a:latin typeface="Times New Roman" panose="02020603050405020304" pitchFamily="18" charset="0"/>
              </a:rPr>
              <a:t>The Motivation for XML Web Services, Creating an XML Web Service with Visual Studio, Designing XML Web Services, Creating Web Service Consumers, Discovering Web Services Using UDDI</a:t>
            </a:r>
            <a:endParaRPr lang="en-US" sz="4400" b="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>
            <p:extLst>
              <p:ext uri="{D42A27DB-BD31-4B8C-83A1-F6EECF244321}">
                <p14:modId xmlns="" xmlns:p14="http://schemas.microsoft.com/office/powerpoint/2010/main" val="912717421"/>
              </p:ext>
            </p:extLst>
          </p:nvPr>
        </p:nvGraphicFramePr>
        <p:xfrm>
          <a:off x="251012" y="2349362"/>
          <a:ext cx="24079201" cy="832635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1414813">
                  <a:extLst>
                    <a:ext uri="{9D8B030D-6E8A-4147-A177-3AD203B41FA5}">
                      <a16:colId xmlns="" xmlns:a16="http://schemas.microsoft.com/office/drawing/2014/main" val="576510019"/>
                    </a:ext>
                  </a:extLst>
                </a:gridCol>
                <a:gridCol w="21210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36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3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4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Helvetica Neue"/>
                          <a:cs typeface="Helvetica Neue"/>
                          <a:sym typeface="Helvetica Neue"/>
                        </a:rPr>
                        <a:t>Create a web service to add two numbers. Also give code to consume it.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GTU Questions"/>
          <p:cNvSpPr txBox="1"/>
          <p:nvPr/>
        </p:nvSpPr>
        <p:spPr>
          <a:xfrm>
            <a:off x="7492479" y="682486"/>
            <a:ext cx="939904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13600"/>
              </a:lnSpc>
              <a:defRPr sz="100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GTU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034444" y="6047202"/>
            <a:ext cx="696825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Web Service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282" y="3227294"/>
            <a:ext cx="20089906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65150" indent="-565150" algn="l"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Web service is a means by which computers talk to each other over the web using HTTP and other universally supported protocols. </a:t>
            </a:r>
            <a:endParaRPr lang="en-US" sz="4400" b="0" dirty="0" smtClean="0">
              <a:latin typeface="Calibri" pitchFamily="34" charset="0"/>
            </a:endParaRPr>
          </a:p>
          <a:p>
            <a:pPr marL="565150" indent="-565150" algn="l"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  <a:p>
            <a:pPr marL="1365250" lvl="1" indent="-565150" algn="l"/>
            <a:r>
              <a:rPr lang="en-US" sz="4400" b="0" dirty="0" smtClean="0">
                <a:latin typeface="Calibri" pitchFamily="34" charset="0"/>
              </a:rPr>
              <a:t>	Runs on a Web server</a:t>
            </a:r>
          </a:p>
          <a:p>
            <a:pPr marL="1365250" lvl="1" indent="-565150" algn="l"/>
            <a:r>
              <a:rPr lang="en-US" sz="4400" b="0" dirty="0" smtClean="0">
                <a:latin typeface="Calibri" pitchFamily="34" charset="0"/>
              </a:rPr>
              <a:t>	Exposes </a:t>
            </a:r>
            <a:r>
              <a:rPr lang="en-US" sz="4400" b="0" dirty="0" smtClean="0">
                <a:latin typeface="Calibri" pitchFamily="34" charset="0"/>
              </a:rPr>
              <a:t>Web methods to </a:t>
            </a:r>
            <a:r>
              <a:rPr lang="en-US" sz="4400" b="0" dirty="0" smtClean="0">
                <a:latin typeface="Calibri" pitchFamily="34" charset="0"/>
              </a:rPr>
              <a:t>clients</a:t>
            </a:r>
            <a:endParaRPr lang="en-US" sz="4400" b="0" dirty="0" smtClean="0">
              <a:latin typeface="Calibri" pitchFamily="34" charset="0"/>
            </a:endParaRPr>
          </a:p>
          <a:p>
            <a:pPr marL="1365250" lvl="1" indent="-565150" algn="l"/>
            <a:r>
              <a:rPr lang="en-US" sz="4400" b="0" dirty="0" smtClean="0">
                <a:latin typeface="Calibri" pitchFamily="34" charset="0"/>
              </a:rPr>
              <a:t>	Listens </a:t>
            </a:r>
            <a:r>
              <a:rPr lang="en-US" sz="4400" b="0" dirty="0" smtClean="0">
                <a:latin typeface="Calibri" pitchFamily="34" charset="0"/>
              </a:rPr>
              <a:t>for HTTP requests representing commands to invoke Web methods </a:t>
            </a:r>
          </a:p>
          <a:p>
            <a:pPr marL="1365250" lvl="1" indent="-565150" algn="l"/>
            <a:r>
              <a:rPr lang="en-US" sz="4400" b="0" dirty="0" smtClean="0">
                <a:latin typeface="Calibri" pitchFamily="34" charset="0"/>
              </a:rPr>
              <a:t>	Executes </a:t>
            </a:r>
            <a:r>
              <a:rPr lang="en-US" sz="4400" b="0" dirty="0" smtClean="0">
                <a:latin typeface="Calibri" pitchFamily="34" charset="0"/>
              </a:rPr>
              <a:t>Web methods and returns the results</a:t>
            </a:r>
          </a:p>
          <a:p>
            <a:pPr marL="565150" indent="-565150" algn="l"/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WebService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034444" y="6047202"/>
            <a:ext cx="696825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Web Service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282" y="3227294"/>
            <a:ext cx="20089906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65150" indent="-565150" algn="l"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Web service is a means by which computers talk to each other over the web using HTTP and other universally supported protocols. </a:t>
            </a:r>
            <a:endParaRPr lang="en-US" sz="4400" b="0" dirty="0" smtClean="0">
              <a:latin typeface="Calibri" pitchFamily="34" charset="0"/>
            </a:endParaRPr>
          </a:p>
          <a:p>
            <a:pPr marL="565150" indent="-565150" algn="l"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  <a:p>
            <a:pPr marL="1365250" lvl="1" indent="-565150" algn="l"/>
            <a:r>
              <a:rPr lang="en-US" sz="4400" b="0" dirty="0" smtClean="0">
                <a:latin typeface="Calibri" pitchFamily="34" charset="0"/>
              </a:rPr>
              <a:t>HTTP (Hypertext Transport Protocol) </a:t>
            </a:r>
          </a:p>
          <a:p>
            <a:pPr marL="1365250" lvl="1" indent="-565150" algn="l"/>
            <a:r>
              <a:rPr lang="en-US" sz="4400" b="0" dirty="0" smtClean="0">
                <a:latin typeface="Calibri" pitchFamily="34" charset="0"/>
              </a:rPr>
              <a:t>SOAP (Simple Object Access Protocol) </a:t>
            </a:r>
          </a:p>
          <a:p>
            <a:pPr marL="1365250" lvl="1" indent="-565150" algn="l"/>
            <a:r>
              <a:rPr lang="en-US" sz="4400" b="0" dirty="0" smtClean="0">
                <a:latin typeface="Calibri" pitchFamily="34" charset="0"/>
              </a:rPr>
              <a:t>UDDI (Universal Description, Discovery and Integration) </a:t>
            </a:r>
          </a:p>
          <a:p>
            <a:pPr marL="1365250" lvl="1" indent="-565150" algn="l"/>
            <a:r>
              <a:rPr lang="en-US" sz="4400" b="0" dirty="0" smtClean="0">
                <a:latin typeface="Calibri" pitchFamily="34" charset="0"/>
              </a:rPr>
              <a:t>WS-POLICY (Web Services Policy) </a:t>
            </a:r>
          </a:p>
          <a:p>
            <a:pPr marL="565150" indent="-565150" algn="l"/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WebService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034444" y="6047202"/>
            <a:ext cx="696825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Web Service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282" y="3227294"/>
            <a:ext cx="20089906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65150" indent="-565150" algn="l"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Web service is a means by which computers talk to each other over the web using HTTP and other universally supported protocols. </a:t>
            </a:r>
            <a:endParaRPr lang="en-US" sz="4400" b="0" dirty="0" smtClean="0">
              <a:latin typeface="Calibri" pitchFamily="34" charset="0"/>
            </a:endParaRPr>
          </a:p>
          <a:p>
            <a:pPr marL="565150" indent="-565150" algn="l"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HTTP (Hypertext Transport Protocol)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tx1"/>
                </a:solidFill>
                <a:latin typeface="Calibri" pitchFamily="34" charset="0"/>
              </a:rPr>
              <a:t>SOAP (Simple Object Access Protocol)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UDDI (Universal Description, Discovery and Integration)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WS-POLICY (Web Services Policy) </a:t>
            </a:r>
          </a:p>
          <a:p>
            <a:pPr marL="565150" indent="-565150" algn="l"/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WebService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3350" y="9429750"/>
            <a:ext cx="19831050" cy="260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sz="4000" b="0" dirty="0" smtClean="0">
                <a:latin typeface="Calibri" pitchFamily="34" charset="0"/>
              </a:rPr>
              <a:t>Defines </a:t>
            </a:r>
            <a:r>
              <a:rPr lang="en-US" sz="4000" b="0" dirty="0" smtClean="0">
                <a:latin typeface="Calibri" pitchFamily="34" charset="0"/>
              </a:rPr>
              <a:t>a standard communication protocol (set of rules) specification for </a:t>
            </a:r>
            <a:r>
              <a:rPr lang="en-US" sz="4000" b="0" u="sng" dirty="0" smtClean="0">
                <a:latin typeface="Calibri" pitchFamily="34" charset="0"/>
              </a:rPr>
              <a:t>XML</a:t>
            </a:r>
            <a:r>
              <a:rPr lang="en-US" sz="4000" b="0" dirty="0" smtClean="0">
                <a:latin typeface="Calibri" pitchFamily="34" charset="0"/>
              </a:rPr>
              <a:t>-based message exchange</a:t>
            </a:r>
            <a:r>
              <a:rPr lang="en-US" sz="4000" b="0" dirty="0" smtClean="0">
                <a:latin typeface="Calibri" pitchFamily="34" charset="0"/>
              </a:rPr>
              <a:t>.</a:t>
            </a:r>
          </a:p>
          <a:p>
            <a:pPr algn="l"/>
            <a:r>
              <a:rPr lang="en-US" sz="4000" b="0" dirty="0" smtClean="0">
                <a:latin typeface="Calibri" pitchFamily="34" charset="0"/>
              </a:rPr>
              <a:t>SOAP supports several protocols and technologies, including WSDL, XSDs and WS-Addressing.</a:t>
            </a:r>
          </a:p>
          <a:p>
            <a:pPr algn="l"/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itchFamily="34" charset="0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034444" y="6047202"/>
            <a:ext cx="696825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Web Service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282" y="3227294"/>
            <a:ext cx="20089906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65150" indent="-565150" algn="l"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Web service is a means by which computers talk to each other over the web using HTTP and other universally supported protocols. </a:t>
            </a:r>
            <a:endParaRPr lang="en-US" sz="4400" b="0" dirty="0" smtClean="0">
              <a:latin typeface="Calibri" pitchFamily="34" charset="0"/>
            </a:endParaRPr>
          </a:p>
          <a:p>
            <a:pPr marL="565150" indent="-565150" algn="l"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HTTP (Hypertext Transport Protocol)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SOAP (Simple Object Access Protocol)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tx1"/>
                </a:solidFill>
                <a:latin typeface="Calibri" pitchFamily="34" charset="0"/>
              </a:rPr>
              <a:t>UDDI (Universal Description, Discovery and Integration)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WS-POLICY (Web Services Policy) </a:t>
            </a:r>
          </a:p>
          <a:p>
            <a:pPr marL="565150" indent="-565150" algn="l"/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WebService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3350" y="9429750"/>
            <a:ext cx="19831050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sz="4000" b="0" dirty="0" smtClean="0">
                <a:latin typeface="Calibri" pitchFamily="34" charset="0"/>
              </a:rPr>
              <a:t>UDDI is an XML-based standard for describing, publishing, and finding web services</a:t>
            </a:r>
            <a:r>
              <a:rPr lang="en-US" sz="4000" b="0" dirty="0" smtClean="0">
                <a:latin typeface="Calibri" pitchFamily="34" charset="0"/>
              </a:rPr>
              <a:t>.</a:t>
            </a:r>
          </a:p>
          <a:p>
            <a:pPr algn="l"/>
            <a:r>
              <a:rPr lang="en-US" sz="4000" b="0" dirty="0" smtClean="0">
                <a:latin typeface="Calibri" pitchFamily="34" charset="0"/>
              </a:rPr>
              <a:t>UDDI</a:t>
            </a:r>
            <a:r>
              <a:rPr lang="en-US" sz="4000" b="0" dirty="0" smtClean="0">
                <a:latin typeface="Calibri" pitchFamily="34" charset="0"/>
              </a:rPr>
              <a:t> is a </a:t>
            </a:r>
            <a:r>
              <a:rPr lang="en-US" sz="4000" b="0" dirty="0" smtClean="0">
                <a:latin typeface="Calibri" pitchFamily="34" charset="0"/>
              </a:rPr>
              <a:t>platform-independent.</a:t>
            </a:r>
          </a:p>
          <a:p>
            <a:pPr algn="l"/>
            <a:r>
              <a:rPr lang="en-US" sz="4000" b="0" dirty="0" smtClean="0">
                <a:latin typeface="Calibri" pitchFamily="34" charset="0"/>
              </a:rPr>
              <a:t>A UDDI registry service is a Web service managing information about service providers, service implementations and service </a:t>
            </a:r>
            <a:r>
              <a:rPr lang="en-US" sz="4000" b="0" dirty="0" smtClean="0">
                <a:latin typeface="Calibri" pitchFamily="34" charset="0"/>
              </a:rPr>
              <a:t>metadata.</a:t>
            </a:r>
          </a:p>
          <a:p>
            <a:pPr algn="l"/>
            <a:endParaRPr lang="en-US" sz="40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034444" y="6047202"/>
            <a:ext cx="696825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Web Service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282" y="3227294"/>
            <a:ext cx="20089906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65150" indent="-565150" algn="l"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Web service is a means by which computers talk to each other over the web using HTTP and other universally supported protocols. </a:t>
            </a:r>
            <a:endParaRPr lang="en-US" sz="4400" b="0" dirty="0" smtClean="0">
              <a:latin typeface="Calibri" pitchFamily="34" charset="0"/>
            </a:endParaRPr>
          </a:p>
          <a:p>
            <a:pPr marL="565150" indent="-565150" algn="l"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HTTP (Hypertext Transport Protocol)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SOAP (Simple Object Access Protocol)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UDDI (Universal Description, Discovery and Integration) </a:t>
            </a:r>
          </a:p>
          <a:p>
            <a:pPr marL="1365250" lvl="1" indent="-565150" algn="l"/>
            <a:r>
              <a:rPr lang="en-US" sz="4400" b="0" dirty="0" smtClean="0">
                <a:solidFill>
                  <a:schemeClr val="tx1"/>
                </a:solidFill>
                <a:latin typeface="Calibri" pitchFamily="34" charset="0"/>
              </a:rPr>
              <a:t>WS-POLICY (Web Services Policy) </a:t>
            </a:r>
          </a:p>
          <a:p>
            <a:pPr marL="565150" indent="-565150" algn="l"/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WebService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3350" y="9429750"/>
            <a:ext cx="19831050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sz="4000" b="0" dirty="0" smtClean="0">
                <a:latin typeface="Calibri" pitchFamily="34" charset="0"/>
              </a:rPr>
              <a:t>WS-Policy is a specification that allows web services to use XML to advertise their policies (on security, quality of service, etc.) and for web service consumers to specify their policy requirements.</a:t>
            </a:r>
            <a:endParaRPr lang="en-US" sz="40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034444" y="6047202"/>
            <a:ext cx="696825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Web Service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657" y="7399244"/>
            <a:ext cx="20089906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65150" indent="-565150"/>
            <a:r>
              <a:rPr lang="en-US" sz="6600" b="0" dirty="0" smtClean="0">
                <a:latin typeface="Calibri" pitchFamily="34" charset="0"/>
              </a:rPr>
              <a:t>Example</a:t>
            </a:r>
            <a:endParaRPr lang="en-US" sz="6600" b="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WebService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291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.NET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CRP</dc:creator>
  <cp:lastModifiedBy>crpatel</cp:lastModifiedBy>
  <cp:revision>761</cp:revision>
  <dcterms:modified xsi:type="dcterms:W3CDTF">2019-04-01T05:21:24Z</dcterms:modified>
</cp:coreProperties>
</file>