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263" r:id="rId4"/>
    <p:sldId id="264" r:id="rId5"/>
    <p:sldId id="259" r:id="rId6"/>
    <p:sldId id="260" r:id="rId7"/>
    <p:sldId id="261" r:id="rId8"/>
    <p:sldId id="266" r:id="rId9"/>
    <p:sldId id="267" r:id="rId10"/>
    <p:sldId id="268" r:id="rId11"/>
    <p:sldId id="269" r:id="rId12"/>
    <p:sldId id="270" r:id="rId13"/>
    <p:sldId id="265" r:id="rId14"/>
    <p:sldId id="262" r:id="rId15"/>
    <p:sldId id="271" r:id="rId16"/>
    <p:sldId id="272" r:id="rId17"/>
    <p:sldId id="273" r:id="rId18"/>
    <p:sldId id="274" r:id="rId19"/>
    <p:sldId id="276" r:id="rId20"/>
    <p:sldId id="275" r:id="rId21"/>
    <p:sldId id="280" r:id="rId22"/>
    <p:sldId id="277" r:id="rId23"/>
    <p:sldId id="281" r:id="rId24"/>
    <p:sldId id="278" r:id="rId25"/>
    <p:sldId id="282" r:id="rId2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85" autoAdjust="0"/>
    <p:restoredTop sz="84973" autoAdjust="0"/>
  </p:normalViewPr>
  <p:slideViewPr>
    <p:cSldViewPr snapToGrid="0">
      <p:cViewPr>
        <p:scale>
          <a:sx n="33" d="100"/>
          <a:sy n="33" d="100"/>
        </p:scale>
        <p:origin x="-546" y="-150"/>
      </p:cViewPr>
      <p:guideLst>
        <p:guide orient="horz" pos="4320"/>
        <p:guide pos="7680"/>
      </p:guideLst>
    </p:cSldViewPr>
  </p:slideViewPr>
  <p:outlineViewPr>
    <p:cViewPr>
      <p:scale>
        <a:sx n="33" d="100"/>
        <a:sy n="33" d="100"/>
      </p:scale>
      <p:origin x="0" y="354"/>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4833937" y="2303859"/>
            <a:ext cx="14716126" cy="4643438"/>
          </a:xfrm>
          <a:prstGeom prst="rect">
            <a:avLst/>
          </a:prstGeom>
        </p:spPr>
        <p:txBody>
          <a:bodyPr anchor="b"/>
          <a:lstStyle/>
          <a:p>
            <a:r>
              <a:t>Title Text</a:t>
            </a:r>
          </a:p>
        </p:txBody>
      </p:sp>
      <p:sp>
        <p:nvSpPr>
          <p:cNvPr id="12" name="Body Level One…"/>
          <p:cNvSpPr txBox="1">
            <a:spLocks noGrp="1"/>
          </p:cNvSpPr>
          <p:nvPr>
            <p:ph type="body" sz="quarter" idx="1"/>
          </p:nvPr>
        </p:nvSpPr>
        <p:spPr>
          <a:xfrm>
            <a:off x="4833937" y="7090171"/>
            <a:ext cx="14716126" cy="1589486"/>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4833937" y="8947546"/>
            <a:ext cx="14716126" cy="64770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Type a quote here.”"/>
          <p:cNvSpPr txBox="1">
            <a:spLocks noGrp="1"/>
          </p:cNvSpPr>
          <p:nvPr>
            <p:ph type="body" sz="quarter" idx="14"/>
          </p:nvPr>
        </p:nvSpPr>
        <p:spPr>
          <a:xfrm>
            <a:off x="4833937" y="5997575"/>
            <a:ext cx="14716126" cy="863601"/>
          </a:xfrm>
          <a:prstGeom prst="rect">
            <a:avLst/>
          </a:prstGeom>
        </p:spPr>
        <p:txBody>
          <a:bodyPr>
            <a:spAutoFit/>
          </a:bodyPr>
          <a:lstStyle>
            <a:lvl1pPr marL="0" indent="0" algn="ctr">
              <a:spcBef>
                <a:spcPts val="0"/>
              </a:spcBef>
              <a:buSzTx/>
              <a:buNone/>
              <a:defRPr sz="46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047999" y="0"/>
            <a:ext cx="18288001" cy="137160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sz="half" idx="13"/>
          </p:nvPr>
        </p:nvSpPr>
        <p:spPr>
          <a:xfrm>
            <a:off x="5334000" y="946546"/>
            <a:ext cx="13716001" cy="8304611"/>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4833937" y="9447609"/>
            <a:ext cx="14716126" cy="2000251"/>
          </a:xfrm>
          <a:prstGeom prst="rect">
            <a:avLst/>
          </a:prstGeom>
        </p:spPr>
        <p:txBody>
          <a:bodyPr anchor="b"/>
          <a:lstStyle/>
          <a:p>
            <a:r>
              <a:t>Title Text</a:t>
            </a:r>
          </a:p>
        </p:txBody>
      </p:sp>
      <p:sp>
        <p:nvSpPr>
          <p:cNvPr id="22" name="Body Level One…"/>
          <p:cNvSpPr txBox="1">
            <a:spLocks noGrp="1"/>
          </p:cNvSpPr>
          <p:nvPr>
            <p:ph type="body" sz="quarter" idx="1"/>
          </p:nvPr>
        </p:nvSpPr>
        <p:spPr>
          <a:xfrm>
            <a:off x="4833937" y="11465718"/>
            <a:ext cx="14716126" cy="1589486"/>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4833937" y="4536281"/>
            <a:ext cx="14716126" cy="4643438"/>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12495609" y="892968"/>
            <a:ext cx="7500938" cy="11555017"/>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4387453" y="892968"/>
            <a:ext cx="7500938" cy="5607845"/>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4387453" y="6643687"/>
            <a:ext cx="7500938" cy="5786438"/>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quarter" idx="13"/>
          </p:nvPr>
        </p:nvSpPr>
        <p:spPr>
          <a:xfrm>
            <a:off x="12495609" y="3643312"/>
            <a:ext cx="7500938" cy="8840392"/>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quarter" idx="1"/>
          </p:nvPr>
        </p:nvSpPr>
        <p:spPr>
          <a:xfrm>
            <a:off x="4387453" y="3643312"/>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11954103" y="13073062"/>
            <a:ext cx="466269" cy="473076"/>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4387453" y="1785937"/>
            <a:ext cx="15609094" cy="101441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12495609" y="1250156"/>
            <a:ext cx="7500938" cy="5304235"/>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387453" y="357187"/>
            <a:ext cx="15609094" cy="30360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Title Text</a:t>
            </a:r>
          </a:p>
        </p:txBody>
      </p:sp>
      <p:sp>
        <p:nvSpPr>
          <p:cNvPr id="3" name="Body Level One…"/>
          <p:cNvSpPr txBox="1">
            <a:spLocks noGrp="1"/>
          </p:cNvSpPr>
          <p:nvPr>
            <p:ph type="body" idx="1"/>
          </p:nvPr>
        </p:nvSpPr>
        <p:spPr>
          <a:xfrm>
            <a:off x="4387453" y="3643312"/>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a:ea typeface="Helvetica Neue Light"/>
                <a:cs typeface="Helvetica Neue Light"/>
                <a:sym typeface="Helvetica Neue Light"/>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611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1pPr>
      <a:lvl2pPr marL="1055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2pPr>
      <a:lvl3pPr marL="1500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3pPr>
      <a:lvl4pPr marL="1944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4pPr>
      <a:lvl5pPr marL="2389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5pPr>
      <a:lvl6pPr marL="2833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6pPr>
      <a:lvl7pPr marL="3278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7pPr>
      <a:lvl8pPr marL="3722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8pPr>
      <a:lvl9pPr marL="4167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1pPr>
      <a:lvl2pPr marL="0" marR="0" indent="2286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2pPr>
      <a:lvl3pPr marL="0" marR="0" indent="4572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3pPr>
      <a:lvl4pPr marL="0" marR="0" indent="6858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4pPr>
      <a:lvl5pPr marL="0" marR="0" indent="9144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5pPr>
      <a:lvl6pPr marL="0" marR="0" indent="11430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6pPr>
      <a:lvl7pPr marL="0" marR="0" indent="13716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7pPr>
      <a:lvl8pPr marL="0" marR="0" indent="16002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8pPr>
      <a:lvl9pPr marL="0" marR="0" indent="18288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NET"/>
          <p:cNvSpPr txBox="1">
            <a:spLocks noGrp="1"/>
          </p:cNvSpPr>
          <p:nvPr>
            <p:ph type="ctrTitle"/>
          </p:nvPr>
        </p:nvSpPr>
        <p:spPr>
          <a:xfrm>
            <a:off x="2796683" y="-2381391"/>
            <a:ext cx="7037046" cy="5709719"/>
          </a:xfrm>
          <a:prstGeom prst="rect">
            <a:avLst/>
          </a:prstGeom>
        </p:spPr>
        <p:txBody>
          <a:bodyPr/>
          <a:lstStyle>
            <a:lvl1pPr>
              <a:defRPr sz="13800">
                <a:solidFill>
                  <a:srgbClr val="353435"/>
                </a:solidFill>
              </a:defRPr>
            </a:lvl1pPr>
          </a:lstStyle>
          <a:p>
            <a:r>
              <a:t>.NET</a:t>
            </a:r>
          </a:p>
        </p:txBody>
      </p:sp>
      <p:sp>
        <p:nvSpPr>
          <p:cNvPr id="120" name="2160711"/>
          <p:cNvSpPr txBox="1">
            <a:spLocks noGrp="1"/>
          </p:cNvSpPr>
          <p:nvPr>
            <p:ph type="subTitle" sz="quarter" idx="1"/>
          </p:nvPr>
        </p:nvSpPr>
        <p:spPr>
          <a:xfrm>
            <a:off x="2745913" y="3811726"/>
            <a:ext cx="7138587" cy="3408414"/>
          </a:xfrm>
          <a:prstGeom prst="rect">
            <a:avLst/>
          </a:prstGeom>
        </p:spPr>
        <p:txBody>
          <a:bodyPr/>
          <a:lstStyle>
            <a:lvl1pPr defTabSz="642937">
              <a:lnSpc>
                <a:spcPts val="19000"/>
              </a:lnSpc>
              <a:spcBef>
                <a:spcPts val="1600"/>
              </a:spcBef>
              <a:defRPr sz="13800">
                <a:solidFill>
                  <a:srgbClr val="353435"/>
                </a:solidFill>
                <a:latin typeface="Times New Roman"/>
                <a:ea typeface="Times New Roman"/>
                <a:cs typeface="Times New Roman"/>
                <a:sym typeface="Times New Roman"/>
              </a:defRPr>
            </a:lvl1pPr>
          </a:lstStyle>
          <a:p>
            <a:r>
              <a:t>2160711</a:t>
            </a:r>
          </a:p>
        </p:txBody>
      </p:sp>
      <p:sp>
        <p:nvSpPr>
          <p:cNvPr id="121" name="Unit 2"/>
          <p:cNvSpPr txBox="1"/>
          <p:nvPr/>
        </p:nvSpPr>
        <p:spPr>
          <a:xfrm>
            <a:off x="10051398" y="716724"/>
            <a:ext cx="10817554" cy="51451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lvl1pPr defTabSz="642937">
              <a:lnSpc>
                <a:spcPts val="30600"/>
              </a:lnSpc>
              <a:spcBef>
                <a:spcPts val="1600"/>
              </a:spcBef>
              <a:defRPr sz="23400" b="0">
                <a:latin typeface="Times New Roman"/>
                <a:ea typeface="Times New Roman"/>
                <a:cs typeface="Times New Roman"/>
                <a:sym typeface="Times New Roman"/>
              </a:defRPr>
            </a:lvl1pPr>
          </a:lstStyle>
          <a:p>
            <a:r>
              <a:rPr/>
              <a:t>Unit </a:t>
            </a:r>
            <a:r>
              <a:rPr lang="en-US" dirty="0" smtClean="0"/>
              <a:t>10</a:t>
            </a:r>
            <a:endParaRPr dirty="0"/>
          </a:p>
        </p:txBody>
      </p:sp>
      <p:sp>
        <p:nvSpPr>
          <p:cNvPr id="123" name="Line"/>
          <p:cNvSpPr/>
          <p:nvPr/>
        </p:nvSpPr>
        <p:spPr>
          <a:xfrm>
            <a:off x="-3695" y="7077247"/>
            <a:ext cx="24391390" cy="1"/>
          </a:xfrm>
          <a:prstGeom prst="line">
            <a:avLst/>
          </a:prstGeom>
          <a:ln w="25400">
            <a:solidFill>
              <a:srgbClr val="2BFEFF"/>
            </a:solidFill>
            <a:custDash>
              <a:ds d="600000" sp="600000"/>
            </a:custDash>
            <a:miter lim="400000"/>
          </a:ln>
          <a:effectLst>
            <a:outerShdw blurRad="63500" dist="25400" dir="5400000" rotWithShape="0">
              <a:srgbClr val="12898A">
                <a:alpha val="50000"/>
              </a:srgbClr>
            </a:outerShdw>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 name="Rectangle 1"/>
          <p:cNvSpPr/>
          <p:nvPr/>
        </p:nvSpPr>
        <p:spPr>
          <a:xfrm>
            <a:off x="690281" y="8435511"/>
            <a:ext cx="23003438" cy="3477875"/>
          </a:xfrm>
          <a:prstGeom prst="rect">
            <a:avLst/>
          </a:prstGeom>
        </p:spPr>
        <p:txBody>
          <a:bodyPr wrap="square">
            <a:spAutoFit/>
          </a:bodyPr>
          <a:lstStyle/>
          <a:p>
            <a:r>
              <a:rPr lang="en-US" sz="4400" b="0" dirty="0" smtClean="0">
                <a:latin typeface="Times New Roman" panose="02020603050405020304" pitchFamily="18" charset="0"/>
              </a:rPr>
              <a:t>Managing State: Preserving State in Web Applications and Page-Level State, Using Cookies to Preserve State, ASP.NET Session State ,Storing Objects in Session State, Configuring Session State, Setting Up an </a:t>
            </a:r>
            <a:r>
              <a:rPr lang="en-US" sz="4400" b="0" dirty="0" err="1" smtClean="0">
                <a:latin typeface="Times New Roman" panose="02020603050405020304" pitchFamily="18" charset="0"/>
              </a:rPr>
              <a:t>Outof</a:t>
            </a:r>
            <a:r>
              <a:rPr lang="en-US" sz="4400" b="0" dirty="0" smtClean="0">
                <a:latin typeface="Times New Roman" panose="02020603050405020304" pitchFamily="18" charset="0"/>
              </a:rPr>
              <a:t>-Process State Server, Storing Session State in SQL Server, Using </a:t>
            </a:r>
            <a:r>
              <a:rPr lang="en-US" sz="4400" b="0" dirty="0" err="1" smtClean="0">
                <a:latin typeface="Times New Roman" panose="02020603050405020304" pitchFamily="18" charset="0"/>
              </a:rPr>
              <a:t>Cookieless</a:t>
            </a:r>
            <a:r>
              <a:rPr lang="en-US" sz="4400" b="0" dirty="0" smtClean="0">
                <a:latin typeface="Times New Roman" panose="02020603050405020304" pitchFamily="18" charset="0"/>
              </a:rPr>
              <a:t> Session IDs, Application State Using the </a:t>
            </a:r>
            <a:r>
              <a:rPr lang="en-US" sz="4400" b="0" dirty="0" err="1" smtClean="0">
                <a:latin typeface="Times New Roman" panose="02020603050405020304" pitchFamily="18" charset="0"/>
              </a:rPr>
              <a:t>DataList</a:t>
            </a:r>
            <a:r>
              <a:rPr lang="en-US" sz="4400" b="0" dirty="0" smtClean="0">
                <a:latin typeface="Times New Roman" panose="02020603050405020304" pitchFamily="18" charset="0"/>
              </a:rPr>
              <a:t> and Repeater Controls, Overview of List-Bound Controls, Creating a Repeater Control and </a:t>
            </a:r>
            <a:r>
              <a:rPr lang="en-US" sz="4400" b="0" dirty="0" err="1" smtClean="0">
                <a:latin typeface="Times New Roman" panose="02020603050405020304" pitchFamily="18" charset="0"/>
              </a:rPr>
              <a:t>DataList</a:t>
            </a:r>
            <a:r>
              <a:rPr lang="en-US" sz="4400" b="0" dirty="0" smtClean="0">
                <a:latin typeface="Times New Roman" panose="02020603050405020304" pitchFamily="18" charset="0"/>
              </a:rPr>
              <a:t> Control </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9" name="TextBox 8"/>
          <p:cNvSpPr txBox="1"/>
          <p:nvPr/>
        </p:nvSpPr>
        <p:spPr>
          <a:xfrm>
            <a:off x="3254188" y="806823"/>
            <a:ext cx="1473797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smtClean="0">
                <a:ln>
                  <a:noFill/>
                </a:ln>
                <a:solidFill>
                  <a:srgbClr val="000000"/>
                </a:solidFill>
                <a:effectLst/>
                <a:uFillTx/>
                <a:latin typeface="Aharoni" pitchFamily="2" charset="-79"/>
                <a:cs typeface="Aharoni" pitchFamily="2" charset="-79"/>
                <a:sym typeface="Helvetica Neue"/>
              </a:rPr>
              <a:t>Session</a:t>
            </a:r>
            <a:endParaRPr kumimoji="0" lang="en-US" sz="8000" b="1" i="0" u="none" strike="noStrike" cap="none" spc="0" normalizeH="0" baseline="0" dirty="0">
              <a:ln>
                <a:noFill/>
              </a:ln>
              <a:solidFill>
                <a:srgbClr val="000000"/>
              </a:solidFill>
              <a:effectLst/>
              <a:uFillTx/>
              <a:latin typeface="Aharoni" pitchFamily="2" charset="-79"/>
              <a:cs typeface="Aharoni" pitchFamily="2" charset="-79"/>
              <a:sym typeface="Helvetica Neue"/>
            </a:endParaRPr>
          </a:p>
        </p:txBody>
      </p:sp>
      <p:sp>
        <p:nvSpPr>
          <p:cNvPr id="11" name="Constructor"/>
          <p:cNvSpPr txBox="1"/>
          <p:nvPr/>
        </p:nvSpPr>
        <p:spPr>
          <a:xfrm rot="16200000">
            <a:off x="-3585352" y="6047202"/>
            <a:ext cx="10070064"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State Management</a:t>
            </a:r>
            <a:endParaRPr lang="en-US" sz="9600" dirty="0">
              <a:solidFill>
                <a:schemeClr val="tx2"/>
              </a:solidFill>
            </a:endParaRPr>
          </a:p>
        </p:txBody>
      </p:sp>
      <p:sp>
        <p:nvSpPr>
          <p:cNvPr id="12" name="Rectangle 11"/>
          <p:cNvSpPr/>
          <p:nvPr/>
        </p:nvSpPr>
        <p:spPr>
          <a:xfrm>
            <a:off x="3594846" y="3172416"/>
            <a:ext cx="20789153" cy="1618585"/>
          </a:xfrm>
          <a:prstGeom prst="rect">
            <a:avLst/>
          </a:prstGeom>
        </p:spPr>
        <p:txBody>
          <a:bodyPr wrap="square">
            <a:spAutoFit/>
          </a:bodyPr>
          <a:lstStyle/>
          <a:p>
            <a:pPr marL="565150" algn="l"/>
            <a:r>
              <a:rPr lang="fr-FR" sz="4000" dirty="0" smtClean="0">
                <a:solidFill>
                  <a:srgbClr val="0000FF"/>
                </a:solidFill>
                <a:latin typeface="Consolas"/>
              </a:rPr>
              <a:t>&lt;</a:t>
            </a:r>
            <a:r>
              <a:rPr lang="fr-FR" sz="4000" dirty="0" err="1" smtClean="0">
                <a:solidFill>
                  <a:srgbClr val="A31515"/>
                </a:solidFill>
                <a:latin typeface="Consolas"/>
              </a:rPr>
              <a:t>sessionState</a:t>
            </a:r>
            <a:r>
              <a:rPr lang="fr-FR" sz="4000" dirty="0" smtClean="0">
                <a:solidFill>
                  <a:srgbClr val="0000FF"/>
                </a:solidFill>
                <a:latin typeface="Consolas"/>
              </a:rPr>
              <a:t> </a:t>
            </a:r>
            <a:r>
              <a:rPr lang="fr-FR" sz="4000" dirty="0" smtClean="0">
                <a:solidFill>
                  <a:srgbClr val="FF0000"/>
                </a:solidFill>
                <a:latin typeface="Consolas"/>
              </a:rPr>
              <a:t>mode</a:t>
            </a:r>
            <a:r>
              <a:rPr lang="fr-FR" sz="4000" dirty="0" smtClean="0">
                <a:solidFill>
                  <a:srgbClr val="0000FF"/>
                </a:solidFill>
                <a:latin typeface="Consolas"/>
              </a:rPr>
              <a:t>="</a:t>
            </a:r>
            <a:r>
              <a:rPr lang="fr-FR" sz="4000" dirty="0" err="1" smtClean="0">
                <a:solidFill>
                  <a:srgbClr val="0000FF"/>
                </a:solidFill>
                <a:latin typeface="Consolas"/>
              </a:rPr>
              <a:t>InProc</a:t>
            </a:r>
            <a:r>
              <a:rPr lang="fr-FR" sz="4000" dirty="0" smtClean="0">
                <a:solidFill>
                  <a:srgbClr val="0000FF"/>
                </a:solidFill>
                <a:latin typeface="Consolas"/>
              </a:rPr>
              <a:t>" </a:t>
            </a:r>
            <a:r>
              <a:rPr lang="fr-FR" sz="4000" dirty="0" smtClean="0">
                <a:solidFill>
                  <a:srgbClr val="FF0000"/>
                </a:solidFill>
                <a:latin typeface="Consolas"/>
              </a:rPr>
              <a:t>timeout</a:t>
            </a:r>
            <a:r>
              <a:rPr lang="fr-FR" sz="4000" dirty="0" smtClean="0">
                <a:solidFill>
                  <a:srgbClr val="0000FF"/>
                </a:solidFill>
                <a:latin typeface="Consolas"/>
              </a:rPr>
              <a:t>="1"&gt;&lt;/</a:t>
            </a:r>
            <a:r>
              <a:rPr lang="fr-FR" sz="4000" dirty="0" err="1" smtClean="0">
                <a:solidFill>
                  <a:srgbClr val="A31515"/>
                </a:solidFill>
                <a:latin typeface="Consolas"/>
              </a:rPr>
              <a:t>sessionState</a:t>
            </a:r>
            <a:r>
              <a:rPr lang="fr-FR" sz="4000" dirty="0" smtClean="0">
                <a:solidFill>
                  <a:srgbClr val="0000FF"/>
                </a:solidFill>
                <a:latin typeface="Consolas"/>
              </a:rPr>
              <a:t>&gt;</a:t>
            </a:r>
          </a:p>
          <a:p>
            <a:pPr marL="403225" lvl="1" indent="-403225" algn="l">
              <a:lnSpc>
                <a:spcPct val="150000"/>
              </a:lnSpc>
              <a:buFont typeface="Arial" pitchFamily="34" charset="0"/>
              <a:buChar char="•"/>
            </a:pPr>
            <a:endParaRPr lang="en-US" sz="4400" b="0" dirty="0" smtClean="0">
              <a:latin typeface="Calibri" pitchFamily="34" charset="0"/>
            </a:endParaRPr>
          </a:p>
        </p:txBody>
      </p:sp>
      <p:sp>
        <p:nvSpPr>
          <p:cNvPr id="7" name="Rounded Rectangle 6"/>
          <p:cNvSpPr/>
          <p:nvPr/>
        </p:nvSpPr>
        <p:spPr>
          <a:xfrm>
            <a:off x="4545106" y="5459506"/>
            <a:ext cx="4572000" cy="908758"/>
          </a:xfrm>
          <a:prstGeom prst="roundRect">
            <a:avLst/>
          </a:prstGeom>
          <a:solidFill>
            <a:schemeClr val="accent1">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400" i="0" u="none" strike="noStrike" cap="none" spc="0" normalizeH="0" baseline="0" dirty="0" err="1" smtClean="0">
                <a:ln>
                  <a:noFill/>
                </a:ln>
                <a:solidFill>
                  <a:schemeClr val="bg1"/>
                </a:solidFill>
                <a:effectLst/>
                <a:uFillTx/>
                <a:latin typeface="Calibri" pitchFamily="34" charset="0"/>
                <a:ea typeface="+mn-ea"/>
                <a:cs typeface="+mn-cs"/>
                <a:sym typeface="Helvetica Neue Medium"/>
              </a:rPr>
              <a:t>InProc</a:t>
            </a:r>
            <a:endParaRPr kumimoji="0" lang="en-US" sz="4400" i="0" u="none" strike="noStrike" cap="none" spc="0" normalizeH="0" baseline="0" dirty="0">
              <a:ln>
                <a:noFill/>
              </a:ln>
              <a:solidFill>
                <a:schemeClr val="bg1"/>
              </a:solidFill>
              <a:effectLst/>
              <a:uFillTx/>
              <a:latin typeface="Calibri" pitchFamily="34" charset="0"/>
              <a:ea typeface="+mn-ea"/>
              <a:cs typeface="+mn-cs"/>
              <a:sym typeface="Helvetica Neue Medium"/>
            </a:endParaRPr>
          </a:p>
        </p:txBody>
      </p:sp>
      <p:sp>
        <p:nvSpPr>
          <p:cNvPr id="8" name="Rounded Rectangle 7"/>
          <p:cNvSpPr/>
          <p:nvPr/>
        </p:nvSpPr>
        <p:spPr>
          <a:xfrm>
            <a:off x="10461812" y="5486400"/>
            <a:ext cx="4572000" cy="908758"/>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400" i="0" u="none" strike="noStrike" cap="none" spc="0" normalizeH="0" baseline="0" dirty="0" err="1" smtClean="0">
                <a:ln>
                  <a:noFill/>
                </a:ln>
                <a:solidFill>
                  <a:schemeClr val="bg1"/>
                </a:solidFill>
                <a:effectLst/>
                <a:uFillTx/>
                <a:latin typeface="Calibri" pitchFamily="34" charset="0"/>
                <a:ea typeface="+mn-ea"/>
                <a:cs typeface="+mn-cs"/>
                <a:sym typeface="Helvetica Neue Medium"/>
              </a:rPr>
              <a:t>StateServer</a:t>
            </a:r>
            <a:endParaRPr kumimoji="0" lang="en-US" sz="4400" i="0" u="none" strike="noStrike" cap="none" spc="0" normalizeH="0" baseline="0" dirty="0">
              <a:ln>
                <a:noFill/>
              </a:ln>
              <a:solidFill>
                <a:schemeClr val="bg1"/>
              </a:solidFill>
              <a:effectLst/>
              <a:uFillTx/>
              <a:latin typeface="Calibri" pitchFamily="34" charset="0"/>
              <a:ea typeface="+mn-ea"/>
              <a:cs typeface="+mn-cs"/>
              <a:sym typeface="Helvetica Neue Medium"/>
            </a:endParaRPr>
          </a:p>
        </p:txBody>
      </p:sp>
      <p:sp>
        <p:nvSpPr>
          <p:cNvPr id="10" name="Rounded Rectangle 9"/>
          <p:cNvSpPr/>
          <p:nvPr/>
        </p:nvSpPr>
        <p:spPr>
          <a:xfrm>
            <a:off x="16297836" y="5486400"/>
            <a:ext cx="4572000" cy="908758"/>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400" i="0" u="none" strike="noStrike" cap="none" spc="0" normalizeH="0" baseline="0" dirty="0" err="1" smtClean="0">
                <a:ln>
                  <a:noFill/>
                </a:ln>
                <a:solidFill>
                  <a:schemeClr val="bg1"/>
                </a:solidFill>
                <a:effectLst/>
                <a:uFillTx/>
                <a:latin typeface="Calibri" pitchFamily="34" charset="0"/>
                <a:ea typeface="+mn-ea"/>
                <a:cs typeface="+mn-cs"/>
                <a:sym typeface="Helvetica Neue Medium"/>
              </a:rPr>
              <a:t>SqlServer</a:t>
            </a:r>
            <a:endParaRPr kumimoji="0" lang="en-US" sz="4400" i="0" u="none" strike="noStrike" cap="none" spc="0" normalizeH="0" baseline="0" dirty="0">
              <a:ln>
                <a:noFill/>
              </a:ln>
              <a:solidFill>
                <a:schemeClr val="bg1"/>
              </a:solidFill>
              <a:effectLst/>
              <a:uFillTx/>
              <a:latin typeface="Calibri" pitchFamily="34" charset="0"/>
              <a:ea typeface="+mn-ea"/>
              <a:cs typeface="+mn-cs"/>
              <a:sym typeface="Helvetica Neue Medium"/>
            </a:endParaRPr>
          </a:p>
        </p:txBody>
      </p:sp>
      <p:grpSp>
        <p:nvGrpSpPr>
          <p:cNvPr id="2" name="Group 22"/>
          <p:cNvGrpSpPr/>
          <p:nvPr/>
        </p:nvGrpSpPr>
        <p:grpSpPr>
          <a:xfrm>
            <a:off x="6831107" y="3833952"/>
            <a:ext cx="11752729" cy="1679342"/>
            <a:chOff x="6831107" y="3833952"/>
            <a:chExt cx="11752729" cy="1679342"/>
          </a:xfrm>
        </p:grpSpPr>
        <p:cxnSp>
          <p:nvCxnSpPr>
            <p:cNvPr id="16" name="Shape 15"/>
            <p:cNvCxnSpPr>
              <a:endCxn id="7" idx="0"/>
            </p:cNvCxnSpPr>
            <p:nvPr/>
          </p:nvCxnSpPr>
          <p:spPr>
            <a:xfrm rot="10800000" flipV="1">
              <a:off x="6831107" y="4518212"/>
              <a:ext cx="3388659" cy="941294"/>
            </a:xfrm>
            <a:prstGeom prst="bentConnector2">
              <a:avLst/>
            </a:prstGeom>
            <a:noFill/>
            <a:ln w="25400" cap="flat">
              <a:solidFill>
                <a:srgbClr val="000000"/>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18" name="Shape 17"/>
            <p:cNvCxnSpPr/>
            <p:nvPr/>
          </p:nvCxnSpPr>
          <p:spPr>
            <a:xfrm>
              <a:off x="10219765" y="4518212"/>
              <a:ext cx="2528047" cy="995082"/>
            </a:xfrm>
            <a:prstGeom prst="bentConnector2">
              <a:avLst/>
            </a:prstGeom>
            <a:noFill/>
            <a:ln w="25400" cap="flat">
              <a:solidFill>
                <a:srgbClr val="000000"/>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20" name="Shape 19"/>
            <p:cNvCxnSpPr>
              <a:endCxn id="10" idx="0"/>
            </p:cNvCxnSpPr>
            <p:nvPr/>
          </p:nvCxnSpPr>
          <p:spPr>
            <a:xfrm>
              <a:off x="10219765" y="4518212"/>
              <a:ext cx="8364071" cy="968188"/>
            </a:xfrm>
            <a:prstGeom prst="bentConnector2">
              <a:avLst/>
            </a:prstGeom>
            <a:noFill/>
            <a:ln w="25400" cap="flat">
              <a:solidFill>
                <a:srgbClr val="000000"/>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22" name="Straight Connector 21"/>
            <p:cNvCxnSpPr/>
            <p:nvPr/>
          </p:nvCxnSpPr>
          <p:spPr>
            <a:xfrm rot="5400000">
              <a:off x="10031506" y="4182782"/>
              <a:ext cx="699247" cy="158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sp>
        <p:nvSpPr>
          <p:cNvPr id="15" name="Rectangle 14"/>
          <p:cNvSpPr/>
          <p:nvPr/>
        </p:nvSpPr>
        <p:spPr>
          <a:xfrm>
            <a:off x="13287374" y="7742932"/>
            <a:ext cx="11096625" cy="5909310"/>
          </a:xfrm>
          <a:prstGeom prst="rect">
            <a:avLst/>
          </a:prstGeom>
        </p:spPr>
        <p:txBody>
          <a:bodyPr wrap="square">
            <a:spAutoFit/>
          </a:bodyPr>
          <a:lstStyle/>
          <a:p>
            <a:pPr marL="400050" lvl="1" indent="-400050" algn="l">
              <a:lnSpc>
                <a:spcPct val="150000"/>
              </a:lnSpc>
            </a:pPr>
            <a:r>
              <a:rPr lang="en-US" sz="3600" dirty="0" smtClean="0">
                <a:latin typeface="Calibri" pitchFamily="34" charset="0"/>
              </a:rPr>
              <a:t>Disadvantages</a:t>
            </a:r>
          </a:p>
          <a:p>
            <a:pPr marL="400050" lvl="1" indent="-400050" algn="l">
              <a:lnSpc>
                <a:spcPct val="150000"/>
              </a:lnSpc>
              <a:buFont typeface="Arial" pitchFamily="34" charset="0"/>
              <a:buChar char="•"/>
            </a:pPr>
            <a:r>
              <a:rPr lang="en-US" sz="3600" b="0" dirty="0" smtClean="0">
                <a:latin typeface="Calibri" pitchFamily="34" charset="0"/>
              </a:rPr>
              <a:t>The default location for session state storage is in the ASP.NET process itself.</a:t>
            </a:r>
          </a:p>
          <a:p>
            <a:pPr marL="400050" lvl="1" indent="-400050" algn="l">
              <a:lnSpc>
                <a:spcPct val="150000"/>
              </a:lnSpc>
              <a:buFont typeface="Arial" pitchFamily="34" charset="0"/>
              <a:buChar char="•"/>
            </a:pPr>
            <a:r>
              <a:rPr lang="en-US" sz="3600" b="0" dirty="0" smtClean="0">
                <a:latin typeface="Calibri" pitchFamily="34" charset="0"/>
              </a:rPr>
              <a:t>If we restart the Web server (or if it crashes for some reason), all of this information is lost</a:t>
            </a:r>
          </a:p>
          <a:p>
            <a:pPr marL="400050" lvl="1" indent="-400050" algn="l">
              <a:lnSpc>
                <a:spcPct val="150000"/>
              </a:lnSpc>
              <a:buFont typeface="Arial" pitchFamily="34" charset="0"/>
              <a:buChar char="•"/>
            </a:pPr>
            <a:r>
              <a:rPr lang="en-US" sz="3600" b="0" dirty="0" smtClean="0">
                <a:latin typeface="Calibri" pitchFamily="34" charset="0"/>
              </a:rPr>
              <a:t>more session data means more memory is used on the web server, and that can affect performance</a:t>
            </a:r>
            <a:endParaRPr lang="en-US" sz="3600" b="0" dirty="0">
              <a:latin typeface="Calibri" pitchFamily="34" charset="0"/>
            </a:endParaRPr>
          </a:p>
        </p:txBody>
      </p:sp>
      <p:sp>
        <p:nvSpPr>
          <p:cNvPr id="17" name="Rectangle 16"/>
          <p:cNvSpPr/>
          <p:nvPr/>
        </p:nvSpPr>
        <p:spPr>
          <a:xfrm>
            <a:off x="4352925" y="7742932"/>
            <a:ext cx="7991475" cy="3416320"/>
          </a:xfrm>
          <a:prstGeom prst="rect">
            <a:avLst/>
          </a:prstGeom>
        </p:spPr>
        <p:txBody>
          <a:bodyPr wrap="square">
            <a:spAutoFit/>
          </a:bodyPr>
          <a:lstStyle/>
          <a:p>
            <a:pPr marL="285750" indent="-285750" algn="l">
              <a:lnSpc>
                <a:spcPct val="150000"/>
              </a:lnSpc>
            </a:pPr>
            <a:r>
              <a:rPr lang="en-US" sz="3600" dirty="0" smtClean="0">
                <a:latin typeface="Calibri" pitchFamily="34" charset="0"/>
              </a:rPr>
              <a:t>Advantages</a:t>
            </a:r>
          </a:p>
          <a:p>
            <a:pPr marL="285750" indent="-285750" algn="l">
              <a:lnSpc>
                <a:spcPct val="150000"/>
              </a:lnSpc>
              <a:buFont typeface="Arial" pitchFamily="34" charset="0"/>
              <a:buChar char="•"/>
            </a:pPr>
            <a:r>
              <a:rPr lang="en-US" sz="3600" b="0" dirty="0" smtClean="0">
                <a:latin typeface="Calibri" pitchFamily="34" charset="0"/>
              </a:rPr>
              <a:t>It is easy to implement.</a:t>
            </a:r>
          </a:p>
          <a:p>
            <a:pPr marL="285750" indent="-285750" algn="l">
              <a:lnSpc>
                <a:spcPct val="150000"/>
              </a:lnSpc>
              <a:buFont typeface="Arial" pitchFamily="34" charset="0"/>
              <a:buChar char="•"/>
            </a:pPr>
            <a:r>
              <a:rPr lang="en-US" sz="3600" b="0" dirty="0" smtClean="0">
                <a:latin typeface="Calibri" pitchFamily="34" charset="0"/>
              </a:rPr>
              <a:t>It stores the session data on the server so it is fast.</a:t>
            </a: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9" name="TextBox 8"/>
          <p:cNvSpPr txBox="1"/>
          <p:nvPr/>
        </p:nvSpPr>
        <p:spPr>
          <a:xfrm>
            <a:off x="3254188" y="806823"/>
            <a:ext cx="1473797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smtClean="0">
                <a:ln>
                  <a:noFill/>
                </a:ln>
                <a:solidFill>
                  <a:srgbClr val="000000"/>
                </a:solidFill>
                <a:effectLst/>
                <a:uFillTx/>
                <a:latin typeface="Aharoni" pitchFamily="2" charset="-79"/>
                <a:cs typeface="Aharoni" pitchFamily="2" charset="-79"/>
                <a:sym typeface="Helvetica Neue"/>
              </a:rPr>
              <a:t>Session</a:t>
            </a:r>
            <a:endParaRPr kumimoji="0" lang="en-US" sz="8000" b="1" i="0" u="none" strike="noStrike" cap="none" spc="0" normalizeH="0" baseline="0" dirty="0">
              <a:ln>
                <a:noFill/>
              </a:ln>
              <a:solidFill>
                <a:srgbClr val="000000"/>
              </a:solidFill>
              <a:effectLst/>
              <a:uFillTx/>
              <a:latin typeface="Aharoni" pitchFamily="2" charset="-79"/>
              <a:cs typeface="Aharoni" pitchFamily="2" charset="-79"/>
              <a:sym typeface="Helvetica Neue"/>
            </a:endParaRPr>
          </a:p>
        </p:txBody>
      </p:sp>
      <p:sp>
        <p:nvSpPr>
          <p:cNvPr id="11" name="Constructor"/>
          <p:cNvSpPr txBox="1"/>
          <p:nvPr/>
        </p:nvSpPr>
        <p:spPr>
          <a:xfrm rot="16200000">
            <a:off x="-3585352" y="6047202"/>
            <a:ext cx="10070064"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State Management</a:t>
            </a:r>
            <a:endParaRPr lang="en-US" sz="9600" dirty="0">
              <a:solidFill>
                <a:schemeClr val="tx2"/>
              </a:solidFill>
            </a:endParaRPr>
          </a:p>
        </p:txBody>
      </p:sp>
      <p:sp>
        <p:nvSpPr>
          <p:cNvPr id="12" name="Rectangle 11"/>
          <p:cNvSpPr/>
          <p:nvPr/>
        </p:nvSpPr>
        <p:spPr>
          <a:xfrm>
            <a:off x="3594846" y="3172416"/>
            <a:ext cx="20789153" cy="2339102"/>
          </a:xfrm>
          <a:prstGeom prst="rect">
            <a:avLst/>
          </a:prstGeom>
        </p:spPr>
        <p:txBody>
          <a:bodyPr wrap="square">
            <a:spAutoFit/>
          </a:bodyPr>
          <a:lstStyle/>
          <a:p>
            <a:pPr algn="l"/>
            <a:r>
              <a:rPr lang="fr-FR" sz="4000" dirty="0" smtClean="0">
                <a:solidFill>
                  <a:srgbClr val="0000FF"/>
                </a:solidFill>
                <a:latin typeface="Consolas"/>
              </a:rPr>
              <a:t>&lt;</a:t>
            </a:r>
            <a:r>
              <a:rPr lang="fr-FR" sz="4000" dirty="0" err="1" smtClean="0">
                <a:solidFill>
                  <a:srgbClr val="A31515"/>
                </a:solidFill>
                <a:latin typeface="Consolas"/>
              </a:rPr>
              <a:t>sessionState</a:t>
            </a:r>
            <a:r>
              <a:rPr lang="fr-FR" sz="4000" dirty="0" smtClean="0">
                <a:solidFill>
                  <a:srgbClr val="0000FF"/>
                </a:solidFill>
                <a:latin typeface="Consolas"/>
              </a:rPr>
              <a:t> </a:t>
            </a:r>
            <a:r>
              <a:rPr lang="fr-FR" sz="4000" dirty="0" smtClean="0">
                <a:solidFill>
                  <a:srgbClr val="FF0000"/>
                </a:solidFill>
                <a:latin typeface="Consolas"/>
              </a:rPr>
              <a:t>mode</a:t>
            </a:r>
            <a:r>
              <a:rPr lang="fr-FR" sz="4000" dirty="0" smtClean="0">
                <a:solidFill>
                  <a:srgbClr val="0000FF"/>
                </a:solidFill>
                <a:latin typeface="Consolas"/>
              </a:rPr>
              <a:t>="</a:t>
            </a:r>
            <a:r>
              <a:rPr lang="en-US" sz="4000" dirty="0" err="1" smtClean="0">
                <a:solidFill>
                  <a:srgbClr val="0000FF"/>
                </a:solidFill>
                <a:latin typeface="Consolas"/>
              </a:rPr>
              <a:t>StateServer</a:t>
            </a:r>
            <a:r>
              <a:rPr lang="fr-FR" sz="4000" dirty="0" smtClean="0">
                <a:solidFill>
                  <a:srgbClr val="0000FF"/>
                </a:solidFill>
                <a:latin typeface="Consolas"/>
              </a:rPr>
              <a:t>" </a:t>
            </a:r>
            <a:r>
              <a:rPr lang="en-US" sz="4000" dirty="0" err="1" smtClean="0">
                <a:solidFill>
                  <a:srgbClr val="FF0000"/>
                </a:solidFill>
                <a:latin typeface="Segoe UI"/>
              </a:rPr>
              <a:t>stateConnectionString</a:t>
            </a:r>
            <a:r>
              <a:rPr lang="en-US" sz="4000" dirty="0" smtClean="0">
                <a:solidFill>
                  <a:srgbClr val="0000FF"/>
                </a:solidFill>
                <a:latin typeface="Segoe UI"/>
              </a:rPr>
              <a:t>= </a:t>
            </a:r>
            <a:r>
              <a:rPr lang="en-US" sz="4000" dirty="0" smtClean="0">
                <a:solidFill>
                  <a:srgbClr val="212121"/>
                </a:solidFill>
                <a:latin typeface="Segoe UI"/>
              </a:rPr>
              <a:t>"</a:t>
            </a:r>
            <a:r>
              <a:rPr lang="en-US" sz="4000" dirty="0" err="1" smtClean="0">
                <a:solidFill>
                  <a:srgbClr val="0000FF"/>
                </a:solidFill>
                <a:latin typeface="Segoe UI"/>
              </a:rPr>
              <a:t>tcpip</a:t>
            </a:r>
            <a:r>
              <a:rPr lang="en-US" sz="4000" dirty="0" smtClean="0">
                <a:solidFill>
                  <a:srgbClr val="0000FF"/>
                </a:solidFill>
                <a:latin typeface="Segoe UI"/>
              </a:rPr>
              <a:t>=127.0.0.1:42424</a:t>
            </a:r>
            <a:r>
              <a:rPr lang="en-US" sz="4000" dirty="0" smtClean="0">
                <a:solidFill>
                  <a:srgbClr val="212121"/>
                </a:solidFill>
                <a:latin typeface="Segoe UI"/>
              </a:rPr>
              <a:t>"</a:t>
            </a:r>
            <a:r>
              <a:rPr lang="fr-FR" sz="4000" dirty="0" smtClean="0">
                <a:solidFill>
                  <a:srgbClr val="0000FF"/>
                </a:solidFill>
                <a:latin typeface="Consolas"/>
              </a:rPr>
              <a:t> </a:t>
            </a:r>
            <a:r>
              <a:rPr lang="fr-FR" sz="4000" dirty="0" smtClean="0">
                <a:solidFill>
                  <a:srgbClr val="FF0000"/>
                </a:solidFill>
                <a:latin typeface="Consolas"/>
              </a:rPr>
              <a:t>timeout</a:t>
            </a:r>
            <a:r>
              <a:rPr lang="fr-FR" sz="4000" dirty="0" smtClean="0">
                <a:solidFill>
                  <a:srgbClr val="0000FF"/>
                </a:solidFill>
                <a:latin typeface="Consolas"/>
              </a:rPr>
              <a:t>="1"&gt;</a:t>
            </a:r>
            <a:r>
              <a:rPr lang="fr-FR" sz="4000" b="0" dirty="0" smtClean="0">
                <a:solidFill>
                  <a:srgbClr val="0000FF"/>
                </a:solidFill>
                <a:latin typeface="Consolas"/>
              </a:rPr>
              <a:t> </a:t>
            </a:r>
            <a:r>
              <a:rPr lang="fr-FR" sz="4000" dirty="0" smtClean="0">
                <a:solidFill>
                  <a:srgbClr val="0000FF"/>
                </a:solidFill>
                <a:latin typeface="Consolas"/>
              </a:rPr>
              <a:t>&lt;/</a:t>
            </a:r>
            <a:r>
              <a:rPr lang="fr-FR" sz="4000" dirty="0" err="1" smtClean="0">
                <a:solidFill>
                  <a:srgbClr val="A31515"/>
                </a:solidFill>
                <a:latin typeface="Consolas"/>
              </a:rPr>
              <a:t>sessionState</a:t>
            </a:r>
            <a:r>
              <a:rPr lang="fr-FR" sz="4000" dirty="0" smtClean="0">
                <a:solidFill>
                  <a:srgbClr val="0000FF"/>
                </a:solidFill>
                <a:latin typeface="Consolas"/>
              </a:rPr>
              <a:t>&gt;</a:t>
            </a:r>
          </a:p>
          <a:p>
            <a:pPr marL="403225" lvl="1" indent="-403225" algn="l">
              <a:lnSpc>
                <a:spcPct val="150000"/>
              </a:lnSpc>
              <a:buFont typeface="Arial" pitchFamily="34" charset="0"/>
              <a:buChar char="•"/>
            </a:pPr>
            <a:endParaRPr lang="en-US" sz="4400" b="0" dirty="0" smtClean="0">
              <a:latin typeface="Calibri" pitchFamily="34" charset="0"/>
            </a:endParaRPr>
          </a:p>
        </p:txBody>
      </p:sp>
      <p:sp>
        <p:nvSpPr>
          <p:cNvPr id="7" name="Rounded Rectangle 6"/>
          <p:cNvSpPr/>
          <p:nvPr/>
        </p:nvSpPr>
        <p:spPr>
          <a:xfrm>
            <a:off x="4545106" y="5459506"/>
            <a:ext cx="4572000" cy="908758"/>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4400" dirty="0" err="1" smtClean="0">
                <a:solidFill>
                  <a:schemeClr val="bg1"/>
                </a:solidFill>
                <a:latin typeface="Calibri" pitchFamily="34" charset="0"/>
                <a:ea typeface="+mn-ea"/>
                <a:cs typeface="+mn-cs"/>
                <a:sym typeface="Helvetica Neue Medium"/>
              </a:rPr>
              <a:t>InProc</a:t>
            </a:r>
            <a:endParaRPr lang="en-US" sz="4400" dirty="0">
              <a:solidFill>
                <a:schemeClr val="bg1"/>
              </a:solidFill>
              <a:latin typeface="Calibri" pitchFamily="34" charset="0"/>
              <a:ea typeface="+mn-ea"/>
              <a:cs typeface="+mn-cs"/>
              <a:sym typeface="Helvetica Neue Medium"/>
            </a:endParaRPr>
          </a:p>
        </p:txBody>
      </p:sp>
      <p:sp>
        <p:nvSpPr>
          <p:cNvPr id="8" name="Rounded Rectangle 7"/>
          <p:cNvSpPr/>
          <p:nvPr/>
        </p:nvSpPr>
        <p:spPr>
          <a:xfrm>
            <a:off x="10461812" y="5486400"/>
            <a:ext cx="4572000" cy="908758"/>
          </a:xfrm>
          <a:prstGeom prst="roundRect">
            <a:avLst/>
          </a:prstGeom>
          <a:solidFill>
            <a:schemeClr val="accent1">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4400" dirty="0" err="1" smtClean="0">
                <a:solidFill>
                  <a:schemeClr val="bg1"/>
                </a:solidFill>
                <a:latin typeface="Calibri" pitchFamily="34" charset="0"/>
                <a:ea typeface="+mn-ea"/>
                <a:cs typeface="+mn-cs"/>
                <a:sym typeface="Helvetica Neue Medium"/>
              </a:rPr>
              <a:t>StateServer</a:t>
            </a:r>
            <a:endParaRPr lang="en-US" sz="4400" dirty="0">
              <a:solidFill>
                <a:schemeClr val="bg1"/>
              </a:solidFill>
              <a:latin typeface="Calibri" pitchFamily="34" charset="0"/>
              <a:ea typeface="+mn-ea"/>
              <a:cs typeface="+mn-cs"/>
              <a:sym typeface="Helvetica Neue Medium"/>
            </a:endParaRPr>
          </a:p>
        </p:txBody>
      </p:sp>
      <p:sp>
        <p:nvSpPr>
          <p:cNvPr id="10" name="Rounded Rectangle 9"/>
          <p:cNvSpPr/>
          <p:nvPr/>
        </p:nvSpPr>
        <p:spPr>
          <a:xfrm>
            <a:off x="16297836" y="5486400"/>
            <a:ext cx="4572000" cy="908758"/>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400" i="0" u="none" strike="noStrike" cap="none" spc="0" normalizeH="0" baseline="0" dirty="0" err="1" smtClean="0">
                <a:ln>
                  <a:noFill/>
                </a:ln>
                <a:solidFill>
                  <a:schemeClr val="bg1"/>
                </a:solidFill>
                <a:effectLst/>
                <a:uFillTx/>
                <a:latin typeface="Calibri" pitchFamily="34" charset="0"/>
                <a:ea typeface="+mn-ea"/>
                <a:cs typeface="+mn-cs"/>
                <a:sym typeface="Helvetica Neue Medium"/>
              </a:rPr>
              <a:t>SqlServer</a:t>
            </a:r>
            <a:endParaRPr kumimoji="0" lang="en-US" sz="4400" i="0" u="none" strike="noStrike" cap="none" spc="0" normalizeH="0" baseline="0" dirty="0">
              <a:ln>
                <a:noFill/>
              </a:ln>
              <a:solidFill>
                <a:schemeClr val="bg1"/>
              </a:solidFill>
              <a:effectLst/>
              <a:uFillTx/>
              <a:latin typeface="Calibri" pitchFamily="34" charset="0"/>
              <a:ea typeface="+mn-ea"/>
              <a:cs typeface="+mn-cs"/>
              <a:sym typeface="Helvetica Neue Medium"/>
            </a:endParaRPr>
          </a:p>
        </p:txBody>
      </p:sp>
      <p:grpSp>
        <p:nvGrpSpPr>
          <p:cNvPr id="2" name="Group 22"/>
          <p:cNvGrpSpPr/>
          <p:nvPr/>
        </p:nvGrpSpPr>
        <p:grpSpPr>
          <a:xfrm>
            <a:off x="6831107" y="3833952"/>
            <a:ext cx="11752729" cy="1679342"/>
            <a:chOff x="6831107" y="3833952"/>
            <a:chExt cx="11752729" cy="1679342"/>
          </a:xfrm>
        </p:grpSpPr>
        <p:cxnSp>
          <p:nvCxnSpPr>
            <p:cNvPr id="16" name="Shape 15"/>
            <p:cNvCxnSpPr>
              <a:endCxn id="7" idx="0"/>
            </p:cNvCxnSpPr>
            <p:nvPr/>
          </p:nvCxnSpPr>
          <p:spPr>
            <a:xfrm rot="10800000" flipV="1">
              <a:off x="6831107" y="4518212"/>
              <a:ext cx="3388659" cy="941294"/>
            </a:xfrm>
            <a:prstGeom prst="bentConnector2">
              <a:avLst/>
            </a:prstGeom>
            <a:noFill/>
            <a:ln w="25400" cap="flat">
              <a:solidFill>
                <a:srgbClr val="000000"/>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18" name="Shape 17"/>
            <p:cNvCxnSpPr/>
            <p:nvPr/>
          </p:nvCxnSpPr>
          <p:spPr>
            <a:xfrm>
              <a:off x="10219765" y="4518212"/>
              <a:ext cx="2528047" cy="995082"/>
            </a:xfrm>
            <a:prstGeom prst="bentConnector2">
              <a:avLst/>
            </a:prstGeom>
            <a:noFill/>
            <a:ln w="25400" cap="flat">
              <a:solidFill>
                <a:srgbClr val="000000"/>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20" name="Shape 19"/>
            <p:cNvCxnSpPr>
              <a:endCxn id="10" idx="0"/>
            </p:cNvCxnSpPr>
            <p:nvPr/>
          </p:nvCxnSpPr>
          <p:spPr>
            <a:xfrm>
              <a:off x="10219765" y="4518212"/>
              <a:ext cx="8364071" cy="968188"/>
            </a:xfrm>
            <a:prstGeom prst="bentConnector2">
              <a:avLst/>
            </a:prstGeom>
            <a:noFill/>
            <a:ln w="25400" cap="flat">
              <a:solidFill>
                <a:srgbClr val="000000"/>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22" name="Straight Connector 21"/>
            <p:cNvCxnSpPr/>
            <p:nvPr/>
          </p:nvCxnSpPr>
          <p:spPr>
            <a:xfrm rot="5400000">
              <a:off x="10031506" y="4182782"/>
              <a:ext cx="699247" cy="158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sp>
        <p:nvSpPr>
          <p:cNvPr id="19" name="Rectangle 18"/>
          <p:cNvSpPr/>
          <p:nvPr/>
        </p:nvSpPr>
        <p:spPr>
          <a:xfrm>
            <a:off x="3838574" y="8405366"/>
            <a:ext cx="20545425" cy="4708981"/>
          </a:xfrm>
          <a:prstGeom prst="rect">
            <a:avLst/>
          </a:prstGeom>
        </p:spPr>
        <p:txBody>
          <a:bodyPr wrap="square">
            <a:spAutoFit/>
          </a:bodyPr>
          <a:lstStyle/>
          <a:p>
            <a:pPr algn="l"/>
            <a:r>
              <a:rPr lang="en-US" sz="4000" b="0" dirty="0" smtClean="0">
                <a:latin typeface="Calibri" pitchFamily="34" charset="0"/>
              </a:rPr>
              <a:t>We need to start the ASP.NET State Service on the computer that we specified in the </a:t>
            </a:r>
            <a:r>
              <a:rPr lang="en-US" sz="4000" b="0" dirty="0" err="1" smtClean="0">
                <a:latin typeface="Calibri" pitchFamily="34" charset="0"/>
              </a:rPr>
              <a:t>stateConnectionString</a:t>
            </a:r>
            <a:r>
              <a:rPr lang="en-US" sz="4000" b="0" dirty="0" smtClean="0">
                <a:latin typeface="Calibri" pitchFamily="34" charset="0"/>
              </a:rPr>
              <a:t> .</a:t>
            </a:r>
          </a:p>
          <a:p>
            <a:pPr algn="l">
              <a:lnSpc>
                <a:spcPct val="150000"/>
              </a:lnSpc>
            </a:pPr>
            <a:r>
              <a:rPr lang="en-US" sz="4000" dirty="0" smtClean="0">
                <a:latin typeface="Calibri" pitchFamily="34" charset="0"/>
              </a:rPr>
              <a:t>Advantages</a:t>
            </a:r>
          </a:p>
          <a:p>
            <a:pPr marL="400050" lvl="1" indent="-400050" algn="l">
              <a:buFont typeface="Arial" pitchFamily="34" charset="0"/>
              <a:buChar char="•"/>
            </a:pPr>
            <a:r>
              <a:rPr lang="en-US" sz="4000" b="0" dirty="0" smtClean="0">
                <a:latin typeface="Calibri" pitchFamily="34" charset="0"/>
              </a:rPr>
              <a:t>it is not running in the same process as ASP.NET, so a crash of ASP.NET will not destroy session information. </a:t>
            </a:r>
          </a:p>
          <a:p>
            <a:pPr marL="400050" lvl="1" indent="-400050" algn="l">
              <a:buFont typeface="Arial" pitchFamily="34" charset="0"/>
              <a:buChar char="•"/>
            </a:pPr>
            <a:r>
              <a:rPr lang="en-US" sz="4000" b="0" dirty="0" smtClean="0">
                <a:latin typeface="Calibri" pitchFamily="34" charset="0"/>
              </a:rPr>
              <a:t>The </a:t>
            </a:r>
            <a:r>
              <a:rPr lang="en-US" sz="4000" b="0" dirty="0" err="1" smtClean="0">
                <a:latin typeface="Calibri" pitchFamily="34" charset="0"/>
              </a:rPr>
              <a:t>stateConnectionString</a:t>
            </a:r>
            <a:r>
              <a:rPr lang="en-US" sz="4000" b="0" dirty="0" smtClean="0">
                <a:latin typeface="Calibri" pitchFamily="34" charset="0"/>
              </a:rPr>
              <a:t> that's used to locate the State Service includes the TCP/IP address of the service, which need not be running on the same computer as ASP.NET.</a:t>
            </a: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9" name="TextBox 8"/>
          <p:cNvSpPr txBox="1"/>
          <p:nvPr/>
        </p:nvSpPr>
        <p:spPr>
          <a:xfrm>
            <a:off x="3254188" y="806823"/>
            <a:ext cx="1473797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smtClean="0">
                <a:ln>
                  <a:noFill/>
                </a:ln>
                <a:solidFill>
                  <a:srgbClr val="000000"/>
                </a:solidFill>
                <a:effectLst/>
                <a:uFillTx/>
                <a:latin typeface="Aharoni" pitchFamily="2" charset="-79"/>
                <a:cs typeface="Aharoni" pitchFamily="2" charset="-79"/>
                <a:sym typeface="Helvetica Neue"/>
              </a:rPr>
              <a:t>Session</a:t>
            </a:r>
            <a:endParaRPr kumimoji="0" lang="en-US" sz="8000" b="1" i="0" u="none" strike="noStrike" cap="none" spc="0" normalizeH="0" baseline="0" dirty="0">
              <a:ln>
                <a:noFill/>
              </a:ln>
              <a:solidFill>
                <a:srgbClr val="000000"/>
              </a:solidFill>
              <a:effectLst/>
              <a:uFillTx/>
              <a:latin typeface="Aharoni" pitchFamily="2" charset="-79"/>
              <a:cs typeface="Aharoni" pitchFamily="2" charset="-79"/>
              <a:sym typeface="Helvetica Neue"/>
            </a:endParaRPr>
          </a:p>
        </p:txBody>
      </p:sp>
      <p:sp>
        <p:nvSpPr>
          <p:cNvPr id="11" name="Constructor"/>
          <p:cNvSpPr txBox="1"/>
          <p:nvPr/>
        </p:nvSpPr>
        <p:spPr>
          <a:xfrm rot="16200000">
            <a:off x="-3585352" y="6047202"/>
            <a:ext cx="10070064"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State Management</a:t>
            </a:r>
            <a:endParaRPr lang="en-US" sz="9600" dirty="0">
              <a:solidFill>
                <a:schemeClr val="tx2"/>
              </a:solidFill>
            </a:endParaRPr>
          </a:p>
        </p:txBody>
      </p:sp>
      <p:sp>
        <p:nvSpPr>
          <p:cNvPr id="12" name="Rectangle 11"/>
          <p:cNvSpPr/>
          <p:nvPr/>
        </p:nvSpPr>
        <p:spPr>
          <a:xfrm>
            <a:off x="3594846" y="3172416"/>
            <a:ext cx="20789153" cy="2339102"/>
          </a:xfrm>
          <a:prstGeom prst="rect">
            <a:avLst/>
          </a:prstGeom>
        </p:spPr>
        <p:txBody>
          <a:bodyPr wrap="square">
            <a:spAutoFit/>
          </a:bodyPr>
          <a:lstStyle/>
          <a:p>
            <a:pPr algn="l"/>
            <a:r>
              <a:rPr lang="fr-FR" sz="4000" dirty="0" smtClean="0">
                <a:solidFill>
                  <a:srgbClr val="0000FF"/>
                </a:solidFill>
                <a:latin typeface="Consolas"/>
              </a:rPr>
              <a:t>&lt;</a:t>
            </a:r>
            <a:r>
              <a:rPr lang="fr-FR" sz="4000" dirty="0" err="1" smtClean="0">
                <a:solidFill>
                  <a:srgbClr val="A31515"/>
                </a:solidFill>
                <a:latin typeface="Consolas"/>
              </a:rPr>
              <a:t>sessionState</a:t>
            </a:r>
            <a:r>
              <a:rPr lang="fr-FR" sz="4000" dirty="0" smtClean="0">
                <a:solidFill>
                  <a:srgbClr val="0000FF"/>
                </a:solidFill>
                <a:latin typeface="Consolas"/>
              </a:rPr>
              <a:t> </a:t>
            </a:r>
            <a:r>
              <a:rPr lang="fr-FR" sz="4000" dirty="0" smtClean="0">
                <a:solidFill>
                  <a:srgbClr val="FF0000"/>
                </a:solidFill>
                <a:latin typeface="Consolas"/>
              </a:rPr>
              <a:t>mode</a:t>
            </a:r>
            <a:r>
              <a:rPr lang="fr-FR" sz="4000" dirty="0" smtClean="0">
                <a:solidFill>
                  <a:srgbClr val="0000FF"/>
                </a:solidFill>
                <a:latin typeface="Consolas"/>
              </a:rPr>
              <a:t>="</a:t>
            </a:r>
            <a:r>
              <a:rPr lang="en-US" sz="4000" dirty="0" err="1" smtClean="0">
                <a:solidFill>
                  <a:srgbClr val="0000FF"/>
                </a:solidFill>
                <a:latin typeface="Consolas"/>
              </a:rPr>
              <a:t>SQLServer</a:t>
            </a:r>
            <a:r>
              <a:rPr lang="fr-FR" sz="4000" dirty="0" smtClean="0">
                <a:solidFill>
                  <a:srgbClr val="0000FF"/>
                </a:solidFill>
                <a:latin typeface="Consolas"/>
              </a:rPr>
              <a:t>" </a:t>
            </a:r>
            <a:r>
              <a:rPr lang="en-US" sz="4000" dirty="0" err="1" smtClean="0">
                <a:solidFill>
                  <a:srgbClr val="FF0000"/>
                </a:solidFill>
                <a:latin typeface="Segoe UI"/>
              </a:rPr>
              <a:t>sqlConnectionString</a:t>
            </a:r>
            <a:r>
              <a:rPr lang="en-US" sz="4000" dirty="0" smtClean="0">
                <a:solidFill>
                  <a:srgbClr val="FF0000"/>
                </a:solidFill>
                <a:latin typeface="Segoe UI"/>
              </a:rPr>
              <a:t>= </a:t>
            </a:r>
            <a:r>
              <a:rPr lang="en-US" sz="4000" dirty="0" smtClean="0">
                <a:solidFill>
                  <a:srgbClr val="0000FF"/>
                </a:solidFill>
                <a:latin typeface="Consolas"/>
              </a:rPr>
              <a:t>"data source=</a:t>
            </a:r>
            <a:r>
              <a:rPr lang="en-US" sz="4000" dirty="0" err="1" smtClean="0">
                <a:solidFill>
                  <a:srgbClr val="0000FF"/>
                </a:solidFill>
                <a:latin typeface="Consolas"/>
              </a:rPr>
              <a:t>SERVERNAME;user</a:t>
            </a:r>
            <a:r>
              <a:rPr lang="en-US" sz="4000" dirty="0" smtClean="0">
                <a:solidFill>
                  <a:srgbClr val="0000FF"/>
                </a:solidFill>
                <a:latin typeface="Consolas"/>
              </a:rPr>
              <a:t> id=</a:t>
            </a:r>
            <a:r>
              <a:rPr lang="en-US" sz="4000" dirty="0" err="1" smtClean="0">
                <a:solidFill>
                  <a:srgbClr val="0000FF"/>
                </a:solidFill>
                <a:latin typeface="Consolas"/>
              </a:rPr>
              <a:t>sa;password</a:t>
            </a:r>
            <a:r>
              <a:rPr lang="en-US" sz="4000" dirty="0" smtClean="0">
                <a:solidFill>
                  <a:srgbClr val="0000FF"/>
                </a:solidFill>
                <a:latin typeface="Consolas"/>
              </a:rPr>
              <a:t>="</a:t>
            </a:r>
            <a:r>
              <a:rPr lang="fr-FR" sz="4000" dirty="0" smtClean="0">
                <a:solidFill>
                  <a:srgbClr val="0000FF"/>
                </a:solidFill>
                <a:latin typeface="Consolas"/>
              </a:rPr>
              <a:t> </a:t>
            </a:r>
            <a:r>
              <a:rPr lang="fr-FR" sz="4000" dirty="0" smtClean="0">
                <a:solidFill>
                  <a:srgbClr val="FF0000"/>
                </a:solidFill>
                <a:latin typeface="Consolas"/>
              </a:rPr>
              <a:t>timeout</a:t>
            </a:r>
            <a:r>
              <a:rPr lang="fr-FR" sz="4000" dirty="0" smtClean="0">
                <a:solidFill>
                  <a:srgbClr val="0000FF"/>
                </a:solidFill>
                <a:latin typeface="Consolas"/>
              </a:rPr>
              <a:t>="1"&gt;</a:t>
            </a:r>
            <a:r>
              <a:rPr lang="fr-FR" sz="4000" b="0" dirty="0" smtClean="0">
                <a:solidFill>
                  <a:srgbClr val="0000FF"/>
                </a:solidFill>
                <a:latin typeface="Consolas"/>
              </a:rPr>
              <a:t> </a:t>
            </a:r>
            <a:r>
              <a:rPr lang="fr-FR" sz="4000" dirty="0" smtClean="0">
                <a:solidFill>
                  <a:srgbClr val="0000FF"/>
                </a:solidFill>
                <a:latin typeface="Consolas"/>
              </a:rPr>
              <a:t>&lt;/</a:t>
            </a:r>
            <a:r>
              <a:rPr lang="fr-FR" sz="4000" dirty="0" err="1" smtClean="0">
                <a:solidFill>
                  <a:srgbClr val="A31515"/>
                </a:solidFill>
                <a:latin typeface="Consolas"/>
              </a:rPr>
              <a:t>sessionState</a:t>
            </a:r>
            <a:r>
              <a:rPr lang="fr-FR" sz="4000" dirty="0" smtClean="0">
                <a:solidFill>
                  <a:srgbClr val="0000FF"/>
                </a:solidFill>
                <a:latin typeface="Consolas"/>
              </a:rPr>
              <a:t>&gt;</a:t>
            </a:r>
          </a:p>
          <a:p>
            <a:pPr marL="403225" lvl="1" indent="-403225" algn="l">
              <a:lnSpc>
                <a:spcPct val="150000"/>
              </a:lnSpc>
              <a:buFont typeface="Arial" pitchFamily="34" charset="0"/>
              <a:buChar char="•"/>
            </a:pPr>
            <a:endParaRPr lang="en-US" sz="4400" b="0" dirty="0" smtClean="0">
              <a:latin typeface="Calibri" pitchFamily="34" charset="0"/>
            </a:endParaRPr>
          </a:p>
        </p:txBody>
      </p:sp>
      <p:sp>
        <p:nvSpPr>
          <p:cNvPr id="7" name="Rounded Rectangle 6"/>
          <p:cNvSpPr/>
          <p:nvPr/>
        </p:nvSpPr>
        <p:spPr>
          <a:xfrm>
            <a:off x="4545106" y="5459506"/>
            <a:ext cx="4572000" cy="908758"/>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4400" dirty="0" err="1" smtClean="0">
                <a:solidFill>
                  <a:schemeClr val="bg1"/>
                </a:solidFill>
                <a:latin typeface="Calibri" pitchFamily="34" charset="0"/>
                <a:ea typeface="+mn-ea"/>
                <a:cs typeface="+mn-cs"/>
                <a:sym typeface="Helvetica Neue Medium"/>
              </a:rPr>
              <a:t>InProc</a:t>
            </a:r>
            <a:endParaRPr lang="en-US" sz="4400" dirty="0">
              <a:solidFill>
                <a:schemeClr val="bg1"/>
              </a:solidFill>
              <a:latin typeface="Calibri" pitchFamily="34" charset="0"/>
              <a:ea typeface="+mn-ea"/>
              <a:cs typeface="+mn-cs"/>
              <a:sym typeface="Helvetica Neue Medium"/>
            </a:endParaRPr>
          </a:p>
        </p:txBody>
      </p:sp>
      <p:sp>
        <p:nvSpPr>
          <p:cNvPr id="8" name="Rounded Rectangle 7"/>
          <p:cNvSpPr/>
          <p:nvPr/>
        </p:nvSpPr>
        <p:spPr>
          <a:xfrm>
            <a:off x="10461812" y="5486400"/>
            <a:ext cx="4572000" cy="908758"/>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4400" dirty="0" err="1" smtClean="0">
                <a:solidFill>
                  <a:schemeClr val="bg1"/>
                </a:solidFill>
                <a:latin typeface="Calibri" pitchFamily="34" charset="0"/>
                <a:ea typeface="+mn-ea"/>
                <a:cs typeface="+mn-cs"/>
                <a:sym typeface="Helvetica Neue Medium"/>
              </a:rPr>
              <a:t>StateServer</a:t>
            </a:r>
          </a:p>
        </p:txBody>
      </p:sp>
      <p:sp>
        <p:nvSpPr>
          <p:cNvPr id="10" name="Rounded Rectangle 9"/>
          <p:cNvSpPr/>
          <p:nvPr/>
        </p:nvSpPr>
        <p:spPr>
          <a:xfrm>
            <a:off x="16297836" y="5486400"/>
            <a:ext cx="4572000" cy="908758"/>
          </a:xfrm>
          <a:prstGeom prst="roundRect">
            <a:avLst/>
          </a:prstGeom>
          <a:solidFill>
            <a:schemeClr val="accent1">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4400" dirty="0" err="1" smtClean="0">
                <a:solidFill>
                  <a:schemeClr val="bg1"/>
                </a:solidFill>
                <a:latin typeface="Calibri" pitchFamily="34" charset="0"/>
                <a:ea typeface="+mn-ea"/>
                <a:cs typeface="+mn-cs"/>
                <a:sym typeface="Helvetica Neue Medium"/>
              </a:rPr>
              <a:t>SqlServer</a:t>
            </a:r>
            <a:endParaRPr lang="en-US" sz="4400" dirty="0">
              <a:solidFill>
                <a:schemeClr val="bg1"/>
              </a:solidFill>
              <a:latin typeface="Calibri" pitchFamily="34" charset="0"/>
              <a:ea typeface="+mn-ea"/>
              <a:cs typeface="+mn-cs"/>
              <a:sym typeface="Helvetica Neue Medium"/>
            </a:endParaRPr>
          </a:p>
        </p:txBody>
      </p:sp>
      <p:grpSp>
        <p:nvGrpSpPr>
          <p:cNvPr id="2" name="Group 22"/>
          <p:cNvGrpSpPr/>
          <p:nvPr/>
        </p:nvGrpSpPr>
        <p:grpSpPr>
          <a:xfrm>
            <a:off x="6831107" y="3833952"/>
            <a:ext cx="11752729" cy="1679342"/>
            <a:chOff x="6831107" y="3833952"/>
            <a:chExt cx="11752729" cy="1679342"/>
          </a:xfrm>
        </p:grpSpPr>
        <p:cxnSp>
          <p:nvCxnSpPr>
            <p:cNvPr id="16" name="Shape 15"/>
            <p:cNvCxnSpPr>
              <a:endCxn id="7" idx="0"/>
            </p:cNvCxnSpPr>
            <p:nvPr/>
          </p:nvCxnSpPr>
          <p:spPr>
            <a:xfrm rot="10800000" flipV="1">
              <a:off x="6831107" y="4518212"/>
              <a:ext cx="3388659" cy="941294"/>
            </a:xfrm>
            <a:prstGeom prst="bentConnector2">
              <a:avLst/>
            </a:prstGeom>
            <a:noFill/>
            <a:ln w="25400" cap="flat">
              <a:solidFill>
                <a:srgbClr val="000000"/>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18" name="Shape 17"/>
            <p:cNvCxnSpPr/>
            <p:nvPr/>
          </p:nvCxnSpPr>
          <p:spPr>
            <a:xfrm>
              <a:off x="10219765" y="4518212"/>
              <a:ext cx="2528047" cy="995082"/>
            </a:xfrm>
            <a:prstGeom prst="bentConnector2">
              <a:avLst/>
            </a:prstGeom>
            <a:noFill/>
            <a:ln w="25400" cap="flat">
              <a:solidFill>
                <a:srgbClr val="000000"/>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20" name="Shape 19"/>
            <p:cNvCxnSpPr>
              <a:endCxn id="10" idx="0"/>
            </p:cNvCxnSpPr>
            <p:nvPr/>
          </p:nvCxnSpPr>
          <p:spPr>
            <a:xfrm>
              <a:off x="10219765" y="4518212"/>
              <a:ext cx="8364071" cy="968188"/>
            </a:xfrm>
            <a:prstGeom prst="bentConnector2">
              <a:avLst/>
            </a:prstGeom>
            <a:noFill/>
            <a:ln w="25400" cap="flat">
              <a:solidFill>
                <a:srgbClr val="000000"/>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22" name="Straight Connector 21"/>
            <p:cNvCxnSpPr/>
            <p:nvPr/>
          </p:nvCxnSpPr>
          <p:spPr>
            <a:xfrm rot="5400000">
              <a:off x="10031506" y="4182782"/>
              <a:ext cx="699247" cy="158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sp>
        <p:nvSpPr>
          <p:cNvPr id="19" name="Rectangle 18"/>
          <p:cNvSpPr/>
          <p:nvPr/>
        </p:nvSpPr>
        <p:spPr>
          <a:xfrm>
            <a:off x="3838574" y="8405366"/>
            <a:ext cx="20545425" cy="3477875"/>
          </a:xfrm>
          <a:prstGeom prst="rect">
            <a:avLst/>
          </a:prstGeom>
        </p:spPr>
        <p:txBody>
          <a:bodyPr wrap="square">
            <a:spAutoFit/>
          </a:bodyPr>
          <a:lstStyle/>
          <a:p>
            <a:pPr algn="l"/>
            <a:r>
              <a:rPr lang="en-US" sz="4000" b="0" dirty="0" smtClean="0">
                <a:latin typeface="Calibri" pitchFamily="34" charset="0"/>
              </a:rPr>
              <a:t>Run the InstallSqlState.sql script on the Microsoft SQL Server where you intend to store session state.  This script will create the necessary database and database objects.</a:t>
            </a:r>
          </a:p>
          <a:p>
            <a:pPr algn="l"/>
            <a:endParaRPr lang="en-US" sz="4000" b="0" dirty="0" smtClean="0">
              <a:latin typeface="Calibri" pitchFamily="34" charset="0"/>
            </a:endParaRPr>
          </a:p>
          <a:p>
            <a:pPr marL="400050" indent="-400050" algn="l">
              <a:buFont typeface="Arial" pitchFamily="34" charset="0"/>
              <a:buChar char="•"/>
            </a:pPr>
            <a:r>
              <a:rPr lang="en-US" sz="4000" b="0" dirty="0" smtClean="0">
                <a:latin typeface="Calibri" pitchFamily="34" charset="0"/>
              </a:rPr>
              <a:t>SQL Server lets you share session state among the</a:t>
            </a:r>
          </a:p>
          <a:p>
            <a:pPr marL="400050" indent="-400050" algn="l">
              <a:lnSpc>
                <a:spcPct val="150000"/>
              </a:lnSpc>
              <a:buFont typeface="Arial" pitchFamily="34" charset="0"/>
              <a:buChar char="•"/>
            </a:pPr>
            <a:r>
              <a:rPr lang="en-US" sz="4000" b="0" dirty="0" smtClean="0">
                <a:latin typeface="Calibri" pitchFamily="34" charset="0"/>
              </a:rPr>
              <a:t>Slower than keeping session state in process</a:t>
            </a: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pic>
        <p:nvPicPr>
          <p:cNvPr id="4" name="Picture 2"/>
          <p:cNvPicPr>
            <a:picLocks noChangeAspect="1" noChangeArrowheads="1"/>
          </p:cNvPicPr>
          <p:nvPr/>
        </p:nvPicPr>
        <p:blipFill>
          <a:blip r:embed="rId2">
            <a:lum contrast="10000"/>
          </a:blip>
          <a:srcRect/>
          <a:stretch>
            <a:fillRect/>
          </a:stretch>
        </p:blipFill>
        <p:spPr bwMode="auto">
          <a:xfrm>
            <a:off x="3562349" y="6029046"/>
            <a:ext cx="6080651" cy="2092978"/>
          </a:xfrm>
          <a:prstGeom prst="rect">
            <a:avLst/>
          </a:prstGeom>
          <a:noFill/>
          <a:ln w="9525">
            <a:noFill/>
            <a:miter lim="800000"/>
            <a:headEnd/>
            <a:tailEnd/>
          </a:ln>
          <a:effectLst/>
        </p:spPr>
      </p:pic>
      <p:sp>
        <p:nvSpPr>
          <p:cNvPr id="10" name="Rectangle 9"/>
          <p:cNvSpPr/>
          <p:nvPr/>
        </p:nvSpPr>
        <p:spPr>
          <a:xfrm>
            <a:off x="8139950" y="2166548"/>
            <a:ext cx="16244050" cy="11726287"/>
          </a:xfrm>
          <a:prstGeom prst="rect">
            <a:avLst/>
          </a:prstGeom>
        </p:spPr>
        <p:txBody>
          <a:bodyPr wrap="square">
            <a:spAutoFit/>
          </a:bodyPr>
          <a:lstStyle/>
          <a:p>
            <a:pPr algn="l"/>
            <a:r>
              <a:rPr lang="en-US" sz="3600" dirty="0" smtClean="0">
                <a:latin typeface="Consolas"/>
              </a:rPr>
              <a:t> </a:t>
            </a:r>
            <a:r>
              <a:rPr lang="en-US" sz="3600" dirty="0" smtClean="0">
                <a:solidFill>
                  <a:srgbClr val="0000FF"/>
                </a:solidFill>
                <a:latin typeface="Consolas"/>
              </a:rPr>
              <a:t>public partial class </a:t>
            </a:r>
            <a:r>
              <a:rPr lang="en-US" sz="3600" dirty="0" smtClean="0">
                <a:solidFill>
                  <a:srgbClr val="2B91AF"/>
                </a:solidFill>
                <a:latin typeface="Consolas"/>
              </a:rPr>
              <a:t>WebForm3 : </a:t>
            </a:r>
            <a:r>
              <a:rPr lang="en-US" sz="3600" dirty="0" err="1" smtClean="0">
                <a:solidFill>
                  <a:srgbClr val="2B91AF"/>
                </a:solidFill>
                <a:latin typeface="Consolas"/>
              </a:rPr>
              <a:t>System.Web.UI.Page</a:t>
            </a:r>
            <a:endParaRPr lang="en-US" sz="3600" dirty="0" smtClean="0">
              <a:solidFill>
                <a:srgbClr val="2B91AF"/>
              </a:solidFill>
              <a:latin typeface="Consolas"/>
            </a:endParaRPr>
          </a:p>
          <a:p>
            <a:pPr algn="l"/>
            <a:r>
              <a:rPr lang="en-US" sz="3600" dirty="0" smtClean="0">
                <a:solidFill>
                  <a:srgbClr val="2B91AF"/>
                </a:solidFill>
                <a:latin typeface="Consolas"/>
              </a:rPr>
              <a:t>    {</a:t>
            </a:r>
          </a:p>
          <a:p>
            <a:pPr algn="l"/>
            <a:r>
              <a:rPr lang="en-US" sz="3600" dirty="0" smtClean="0">
                <a:solidFill>
                  <a:srgbClr val="2B91AF"/>
                </a:solidFill>
                <a:latin typeface="Consolas"/>
              </a:rPr>
              <a:t>        </a:t>
            </a:r>
            <a:r>
              <a:rPr lang="en-US" sz="3600" dirty="0" err="1" smtClean="0">
                <a:solidFill>
                  <a:srgbClr val="0000FF"/>
                </a:solidFill>
                <a:latin typeface="Consolas"/>
              </a:rPr>
              <a:t>int</a:t>
            </a:r>
            <a:r>
              <a:rPr lang="en-US" sz="3600" dirty="0" smtClean="0">
                <a:solidFill>
                  <a:srgbClr val="0000FF"/>
                </a:solidFill>
                <a:latin typeface="Consolas"/>
              </a:rPr>
              <a:t> count = 0;</a:t>
            </a:r>
          </a:p>
          <a:p>
            <a:pPr algn="l"/>
            <a:r>
              <a:rPr lang="en-US" sz="3600" dirty="0" smtClean="0">
                <a:solidFill>
                  <a:srgbClr val="0000FF"/>
                </a:solidFill>
                <a:latin typeface="Consolas"/>
              </a:rPr>
              <a:t>        protected void </a:t>
            </a:r>
            <a:r>
              <a:rPr lang="en-US" sz="3600" dirty="0" err="1" smtClean="0">
                <a:solidFill>
                  <a:srgbClr val="0000FF"/>
                </a:solidFill>
                <a:latin typeface="Consolas"/>
              </a:rPr>
              <a:t>Page_Load</a:t>
            </a:r>
            <a:r>
              <a:rPr lang="en-US" sz="3600" dirty="0" smtClean="0">
                <a:solidFill>
                  <a:srgbClr val="0000FF"/>
                </a:solidFill>
                <a:latin typeface="Consolas"/>
              </a:rPr>
              <a:t>(object sender, </a:t>
            </a:r>
            <a:r>
              <a:rPr lang="en-US" sz="3600" dirty="0" err="1" smtClean="0">
                <a:solidFill>
                  <a:srgbClr val="2B91AF"/>
                </a:solidFill>
                <a:latin typeface="Consolas"/>
              </a:rPr>
              <a:t>EventArgs</a:t>
            </a:r>
            <a:r>
              <a:rPr lang="en-US" sz="3600" dirty="0" smtClean="0">
                <a:solidFill>
                  <a:srgbClr val="2B91AF"/>
                </a:solidFill>
                <a:latin typeface="Consolas"/>
              </a:rPr>
              <a:t> e)</a:t>
            </a:r>
          </a:p>
          <a:p>
            <a:pPr algn="l"/>
            <a:r>
              <a:rPr lang="en-US" sz="3600" dirty="0" smtClean="0">
                <a:solidFill>
                  <a:srgbClr val="2B91AF"/>
                </a:solidFill>
                <a:latin typeface="Consolas"/>
              </a:rPr>
              <a:t>        {</a:t>
            </a:r>
          </a:p>
          <a:p>
            <a:pPr algn="l"/>
            <a:r>
              <a:rPr lang="en-US" sz="3600" dirty="0" smtClean="0">
                <a:solidFill>
                  <a:srgbClr val="2B91AF"/>
                </a:solidFill>
                <a:latin typeface="Consolas"/>
              </a:rPr>
              <a:t>            </a:t>
            </a:r>
            <a:r>
              <a:rPr lang="en-US" sz="3600" dirty="0" smtClean="0">
                <a:solidFill>
                  <a:srgbClr val="0000FF"/>
                </a:solidFill>
                <a:latin typeface="Consolas"/>
              </a:rPr>
              <a:t>if (!</a:t>
            </a:r>
            <a:r>
              <a:rPr lang="en-US" sz="3600" dirty="0" err="1" smtClean="0">
                <a:solidFill>
                  <a:srgbClr val="0000FF"/>
                </a:solidFill>
                <a:latin typeface="Consolas"/>
              </a:rPr>
              <a:t>IsPostBack</a:t>
            </a:r>
            <a:r>
              <a:rPr lang="en-US" sz="3600" dirty="0" smtClean="0">
                <a:solidFill>
                  <a:srgbClr val="0000FF"/>
                </a:solidFill>
                <a:latin typeface="Consolas"/>
              </a:rPr>
              <a:t>)</a:t>
            </a:r>
          </a:p>
          <a:p>
            <a:pPr algn="l"/>
            <a:r>
              <a:rPr lang="en-US" sz="3600" dirty="0" smtClean="0">
                <a:solidFill>
                  <a:srgbClr val="0000FF"/>
                </a:solidFill>
                <a:latin typeface="Consolas"/>
              </a:rPr>
              <a:t>                </a:t>
            </a:r>
            <a:r>
              <a:rPr lang="en-US" sz="3600" dirty="0" err="1" smtClean="0">
                <a:solidFill>
                  <a:srgbClr val="0000FF"/>
                </a:solidFill>
                <a:latin typeface="Consolas"/>
              </a:rPr>
              <a:t>txtCounter.Text</a:t>
            </a:r>
            <a:r>
              <a:rPr lang="en-US" sz="3600" dirty="0" smtClean="0">
                <a:solidFill>
                  <a:srgbClr val="0000FF"/>
                </a:solidFill>
                <a:latin typeface="Consolas"/>
              </a:rPr>
              <a:t> = </a:t>
            </a:r>
            <a:r>
              <a:rPr lang="en-US" sz="3600" dirty="0" err="1" smtClean="0">
                <a:solidFill>
                  <a:srgbClr val="0000FF"/>
                </a:solidFill>
                <a:latin typeface="Consolas"/>
              </a:rPr>
              <a:t>count.ToString</a:t>
            </a:r>
            <a:r>
              <a:rPr lang="en-US" sz="3600" dirty="0" smtClean="0">
                <a:solidFill>
                  <a:srgbClr val="0000FF"/>
                </a:solidFill>
                <a:latin typeface="Consolas"/>
              </a:rPr>
              <a:t>();</a:t>
            </a:r>
          </a:p>
          <a:p>
            <a:pPr algn="l"/>
            <a:r>
              <a:rPr lang="en-US" sz="3600" dirty="0" smtClean="0">
                <a:solidFill>
                  <a:srgbClr val="0000FF"/>
                </a:solidFill>
                <a:latin typeface="Consolas"/>
              </a:rPr>
              <a:t>            if (Session[</a:t>
            </a:r>
            <a:r>
              <a:rPr lang="en-US" sz="3600" dirty="0" smtClean="0">
                <a:solidFill>
                  <a:srgbClr val="A31515"/>
                </a:solidFill>
                <a:latin typeface="Consolas"/>
              </a:rPr>
              <a:t>"count"] != </a:t>
            </a:r>
            <a:r>
              <a:rPr lang="en-US" sz="3600" dirty="0" smtClean="0">
                <a:solidFill>
                  <a:srgbClr val="0000FF"/>
                </a:solidFill>
                <a:latin typeface="Consolas"/>
              </a:rPr>
              <a:t>null)</a:t>
            </a:r>
          </a:p>
          <a:p>
            <a:pPr algn="l"/>
            <a:r>
              <a:rPr lang="en-US" sz="3600" dirty="0" smtClean="0">
                <a:solidFill>
                  <a:srgbClr val="0000FF"/>
                </a:solidFill>
                <a:latin typeface="Consolas"/>
              </a:rPr>
              <a:t>                </a:t>
            </a:r>
            <a:r>
              <a:rPr lang="en-US" sz="3600" dirty="0" err="1" smtClean="0">
                <a:solidFill>
                  <a:srgbClr val="0000FF"/>
                </a:solidFill>
                <a:latin typeface="Consolas"/>
              </a:rPr>
              <a:t>txtCounter.Text</a:t>
            </a:r>
            <a:r>
              <a:rPr lang="en-US" sz="3600" dirty="0" smtClean="0">
                <a:solidFill>
                  <a:srgbClr val="0000FF"/>
                </a:solidFill>
                <a:latin typeface="Consolas"/>
              </a:rPr>
              <a:t> = Session[</a:t>
            </a:r>
            <a:r>
              <a:rPr lang="en-US" sz="3600" dirty="0" smtClean="0">
                <a:solidFill>
                  <a:srgbClr val="A31515"/>
                </a:solidFill>
                <a:latin typeface="Consolas"/>
              </a:rPr>
              <a:t>"count"].</a:t>
            </a:r>
            <a:r>
              <a:rPr lang="en-US" sz="3600" dirty="0" err="1" smtClean="0">
                <a:solidFill>
                  <a:srgbClr val="A31515"/>
                </a:solidFill>
                <a:latin typeface="Consolas"/>
              </a:rPr>
              <a:t>ToString</a:t>
            </a:r>
            <a:r>
              <a:rPr lang="en-US" sz="3600" dirty="0" smtClean="0">
                <a:solidFill>
                  <a:srgbClr val="A31515"/>
                </a:solidFill>
                <a:latin typeface="Consolas"/>
              </a:rPr>
              <a:t>();</a:t>
            </a:r>
          </a:p>
          <a:p>
            <a:pPr algn="l"/>
            <a:r>
              <a:rPr lang="en-US" sz="3600" dirty="0" smtClean="0">
                <a:solidFill>
                  <a:srgbClr val="A31515"/>
                </a:solidFill>
                <a:latin typeface="Consolas"/>
              </a:rPr>
              <a:t>        }</a:t>
            </a:r>
          </a:p>
          <a:p>
            <a:pPr algn="l"/>
            <a:endParaRPr lang="en-US" sz="3600" dirty="0" smtClean="0">
              <a:solidFill>
                <a:srgbClr val="A31515"/>
              </a:solidFill>
              <a:latin typeface="Consolas"/>
            </a:endParaRPr>
          </a:p>
          <a:p>
            <a:pPr algn="l"/>
            <a:r>
              <a:rPr lang="en-US" sz="3600" dirty="0" smtClean="0">
                <a:solidFill>
                  <a:srgbClr val="A31515"/>
                </a:solidFill>
                <a:latin typeface="Consolas"/>
              </a:rPr>
              <a:t>        </a:t>
            </a:r>
            <a:r>
              <a:rPr lang="en-US" sz="3600" dirty="0" smtClean="0">
                <a:solidFill>
                  <a:srgbClr val="0000FF"/>
                </a:solidFill>
                <a:latin typeface="Consolas"/>
              </a:rPr>
              <a:t>protected void </a:t>
            </a:r>
            <a:r>
              <a:rPr lang="en-US" sz="3600" dirty="0" err="1" smtClean="0">
                <a:solidFill>
                  <a:srgbClr val="0000FF"/>
                </a:solidFill>
                <a:latin typeface="Consolas"/>
              </a:rPr>
              <a:t>btnAdd_Click</a:t>
            </a:r>
            <a:r>
              <a:rPr lang="en-US" sz="3600" dirty="0" smtClean="0">
                <a:solidFill>
                  <a:srgbClr val="0000FF"/>
                </a:solidFill>
                <a:latin typeface="Consolas"/>
              </a:rPr>
              <a:t>(object sender, </a:t>
            </a:r>
            <a:r>
              <a:rPr lang="en-US" sz="3600" dirty="0" err="1" smtClean="0">
                <a:solidFill>
                  <a:srgbClr val="2B91AF"/>
                </a:solidFill>
                <a:latin typeface="Consolas"/>
              </a:rPr>
              <a:t>EventArgs</a:t>
            </a:r>
            <a:r>
              <a:rPr lang="en-US" sz="3600" dirty="0" smtClean="0">
                <a:solidFill>
                  <a:srgbClr val="2B91AF"/>
                </a:solidFill>
                <a:latin typeface="Consolas"/>
              </a:rPr>
              <a:t> e)</a:t>
            </a:r>
          </a:p>
          <a:p>
            <a:pPr algn="l"/>
            <a:r>
              <a:rPr lang="en-US" sz="3600" dirty="0" smtClean="0">
                <a:solidFill>
                  <a:srgbClr val="2B91AF"/>
                </a:solidFill>
                <a:latin typeface="Consolas"/>
              </a:rPr>
              <a:t>        {</a:t>
            </a:r>
          </a:p>
          <a:p>
            <a:pPr algn="l"/>
            <a:r>
              <a:rPr lang="en-US" sz="3600" dirty="0" smtClean="0">
                <a:solidFill>
                  <a:srgbClr val="2B91AF"/>
                </a:solidFill>
                <a:latin typeface="Consolas"/>
              </a:rPr>
              <a:t>            </a:t>
            </a:r>
            <a:r>
              <a:rPr lang="en-US" sz="3600" dirty="0" smtClean="0">
                <a:solidFill>
                  <a:srgbClr val="0000FF"/>
                </a:solidFill>
                <a:latin typeface="Consolas"/>
              </a:rPr>
              <a:t>if (Session[</a:t>
            </a:r>
            <a:r>
              <a:rPr lang="en-US" sz="3600" dirty="0" smtClean="0">
                <a:solidFill>
                  <a:srgbClr val="A31515"/>
                </a:solidFill>
                <a:latin typeface="Consolas"/>
              </a:rPr>
              <a:t>"count"] != </a:t>
            </a:r>
            <a:r>
              <a:rPr lang="en-US" sz="3600" dirty="0" smtClean="0">
                <a:solidFill>
                  <a:srgbClr val="0000FF"/>
                </a:solidFill>
                <a:latin typeface="Consolas"/>
              </a:rPr>
              <a:t>null)</a:t>
            </a:r>
          </a:p>
          <a:p>
            <a:pPr algn="l"/>
            <a:r>
              <a:rPr lang="en-US" sz="3600" dirty="0" smtClean="0">
                <a:solidFill>
                  <a:srgbClr val="0000FF"/>
                </a:solidFill>
                <a:latin typeface="Consolas"/>
              </a:rPr>
              <a:t>            {</a:t>
            </a:r>
          </a:p>
          <a:p>
            <a:pPr algn="l"/>
            <a:r>
              <a:rPr lang="en-US" sz="3600" dirty="0" smtClean="0">
                <a:solidFill>
                  <a:srgbClr val="0000FF"/>
                </a:solidFill>
                <a:latin typeface="Consolas"/>
              </a:rPr>
              <a:t>                count = </a:t>
            </a:r>
            <a:r>
              <a:rPr lang="en-US" sz="3600" dirty="0" smtClean="0">
                <a:solidFill>
                  <a:srgbClr val="2B91AF"/>
                </a:solidFill>
                <a:latin typeface="Consolas"/>
              </a:rPr>
              <a:t>Convert.ToInt32(Session[</a:t>
            </a:r>
            <a:r>
              <a:rPr lang="en-US" sz="3600" dirty="0" smtClean="0">
                <a:solidFill>
                  <a:srgbClr val="A31515"/>
                </a:solidFill>
                <a:latin typeface="Consolas"/>
              </a:rPr>
              <a:t>"count"]);</a:t>
            </a:r>
          </a:p>
          <a:p>
            <a:pPr algn="l"/>
            <a:r>
              <a:rPr lang="en-US" sz="3600" dirty="0" smtClean="0">
                <a:solidFill>
                  <a:srgbClr val="A31515"/>
                </a:solidFill>
                <a:latin typeface="Consolas"/>
              </a:rPr>
              <a:t>            }</a:t>
            </a:r>
          </a:p>
          <a:p>
            <a:pPr algn="l"/>
            <a:r>
              <a:rPr lang="en-US" sz="3600" dirty="0" smtClean="0">
                <a:solidFill>
                  <a:srgbClr val="A31515"/>
                </a:solidFill>
                <a:latin typeface="Consolas"/>
              </a:rPr>
              <a:t>            </a:t>
            </a:r>
            <a:r>
              <a:rPr lang="en-US" sz="3600" dirty="0" err="1" smtClean="0">
                <a:solidFill>
                  <a:srgbClr val="A31515"/>
                </a:solidFill>
                <a:latin typeface="Consolas"/>
              </a:rPr>
              <a:t>txtCounter.Text</a:t>
            </a:r>
            <a:r>
              <a:rPr lang="en-US" sz="3600" dirty="0" smtClean="0">
                <a:solidFill>
                  <a:srgbClr val="A31515"/>
                </a:solidFill>
                <a:latin typeface="Consolas"/>
              </a:rPr>
              <a:t> = </a:t>
            </a:r>
            <a:r>
              <a:rPr lang="en-US" sz="3600" dirty="0" err="1" smtClean="0">
                <a:solidFill>
                  <a:srgbClr val="2B91AF"/>
                </a:solidFill>
                <a:latin typeface="Consolas"/>
              </a:rPr>
              <a:t>Convert.ToString</a:t>
            </a:r>
            <a:r>
              <a:rPr lang="en-US" sz="3600" dirty="0" smtClean="0">
                <a:solidFill>
                  <a:srgbClr val="2B91AF"/>
                </a:solidFill>
                <a:latin typeface="Consolas"/>
              </a:rPr>
              <a:t>(count + 1);</a:t>
            </a:r>
          </a:p>
          <a:p>
            <a:pPr algn="l"/>
            <a:r>
              <a:rPr lang="en-US" sz="3600" dirty="0" smtClean="0">
                <a:solidFill>
                  <a:srgbClr val="2B91AF"/>
                </a:solidFill>
                <a:latin typeface="Consolas"/>
              </a:rPr>
              <a:t>            Session[</a:t>
            </a:r>
            <a:r>
              <a:rPr lang="en-US" sz="3600" dirty="0" smtClean="0">
                <a:solidFill>
                  <a:srgbClr val="A31515"/>
                </a:solidFill>
                <a:latin typeface="Consolas"/>
              </a:rPr>
              <a:t>"count"] = </a:t>
            </a:r>
            <a:r>
              <a:rPr lang="en-US" sz="3600" dirty="0" err="1" smtClean="0">
                <a:solidFill>
                  <a:srgbClr val="A31515"/>
                </a:solidFill>
                <a:latin typeface="Consolas"/>
              </a:rPr>
              <a:t>txtCounter.Text</a:t>
            </a:r>
            <a:r>
              <a:rPr lang="en-US" sz="3600" dirty="0" smtClean="0">
                <a:solidFill>
                  <a:srgbClr val="A31515"/>
                </a:solidFill>
                <a:latin typeface="Consolas"/>
              </a:rPr>
              <a:t>;</a:t>
            </a:r>
          </a:p>
          <a:p>
            <a:pPr algn="l"/>
            <a:r>
              <a:rPr lang="en-US" sz="3600" dirty="0" smtClean="0">
                <a:solidFill>
                  <a:srgbClr val="A31515"/>
                </a:solidFill>
                <a:latin typeface="Consolas"/>
              </a:rPr>
              <a:t>        }</a:t>
            </a:r>
          </a:p>
          <a:p>
            <a:pPr algn="l"/>
            <a:r>
              <a:rPr lang="en-US" sz="3600" dirty="0" smtClean="0">
                <a:solidFill>
                  <a:srgbClr val="A31515"/>
                </a:solidFill>
                <a:latin typeface="Consolas"/>
              </a:rPr>
              <a:t>    }</a:t>
            </a:r>
          </a:p>
        </p:txBody>
      </p:sp>
      <p:sp>
        <p:nvSpPr>
          <p:cNvPr id="9" name="TextBox 8"/>
          <p:cNvSpPr txBox="1"/>
          <p:nvPr/>
        </p:nvSpPr>
        <p:spPr>
          <a:xfrm>
            <a:off x="3254188" y="806823"/>
            <a:ext cx="1473797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smtClean="0">
                <a:ln>
                  <a:noFill/>
                </a:ln>
                <a:solidFill>
                  <a:srgbClr val="000000"/>
                </a:solidFill>
                <a:effectLst/>
                <a:uFillTx/>
                <a:latin typeface="Aharoni" pitchFamily="2" charset="-79"/>
                <a:cs typeface="Aharoni" pitchFamily="2" charset="-79"/>
                <a:sym typeface="Helvetica Neue"/>
              </a:rPr>
              <a:t>Session</a:t>
            </a:r>
            <a:endParaRPr kumimoji="0" lang="en-US" sz="8000" b="1" i="0" u="none" strike="noStrike" cap="none" spc="0" normalizeH="0" baseline="0" dirty="0">
              <a:ln>
                <a:noFill/>
              </a:ln>
              <a:solidFill>
                <a:srgbClr val="000000"/>
              </a:solidFill>
              <a:effectLst/>
              <a:uFillTx/>
              <a:latin typeface="Aharoni" pitchFamily="2" charset="-79"/>
              <a:cs typeface="Aharoni" pitchFamily="2" charset="-79"/>
              <a:sym typeface="Helvetica Neue"/>
            </a:endParaRPr>
          </a:p>
        </p:txBody>
      </p:sp>
      <p:sp>
        <p:nvSpPr>
          <p:cNvPr id="11" name="Constructor"/>
          <p:cNvSpPr txBox="1"/>
          <p:nvPr/>
        </p:nvSpPr>
        <p:spPr>
          <a:xfrm rot="16200000">
            <a:off x="-3585352" y="6047202"/>
            <a:ext cx="10070064"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State Management</a:t>
            </a:r>
            <a:endParaRPr lang="en-US" sz="9600" dirty="0">
              <a:solidFill>
                <a:schemeClr val="tx2"/>
              </a:solidFill>
            </a:endParaRP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pic>
        <p:nvPicPr>
          <p:cNvPr id="4" name="Picture 2"/>
          <p:cNvPicPr>
            <a:picLocks noChangeAspect="1" noChangeArrowheads="1"/>
          </p:cNvPicPr>
          <p:nvPr/>
        </p:nvPicPr>
        <p:blipFill>
          <a:blip r:embed="rId2">
            <a:lum contrast="10000"/>
          </a:blip>
          <a:srcRect/>
          <a:stretch>
            <a:fillRect/>
          </a:stretch>
        </p:blipFill>
        <p:spPr bwMode="auto">
          <a:xfrm>
            <a:off x="3562349" y="6029046"/>
            <a:ext cx="5985063" cy="2092978"/>
          </a:xfrm>
          <a:prstGeom prst="rect">
            <a:avLst/>
          </a:prstGeom>
          <a:noFill/>
          <a:ln w="9525">
            <a:noFill/>
            <a:miter lim="800000"/>
            <a:headEnd/>
            <a:tailEnd/>
          </a:ln>
          <a:effectLst/>
        </p:spPr>
      </p:pic>
      <p:sp>
        <p:nvSpPr>
          <p:cNvPr id="10" name="Rectangle 9"/>
          <p:cNvSpPr/>
          <p:nvPr/>
        </p:nvSpPr>
        <p:spPr>
          <a:xfrm>
            <a:off x="7368988" y="2435488"/>
            <a:ext cx="17015012" cy="11172289"/>
          </a:xfrm>
          <a:prstGeom prst="rect">
            <a:avLst/>
          </a:prstGeom>
        </p:spPr>
        <p:txBody>
          <a:bodyPr wrap="square">
            <a:spAutoFit/>
          </a:bodyPr>
          <a:lstStyle/>
          <a:p>
            <a:pPr algn="l"/>
            <a:r>
              <a:rPr lang="en-US" sz="3600" dirty="0" smtClean="0">
                <a:solidFill>
                  <a:srgbClr val="0000FF"/>
                </a:solidFill>
                <a:latin typeface="Consolas"/>
              </a:rPr>
              <a:t>public partial class </a:t>
            </a:r>
            <a:r>
              <a:rPr lang="en-US" sz="3600" dirty="0" smtClean="0">
                <a:solidFill>
                  <a:srgbClr val="2B91AF"/>
                </a:solidFill>
                <a:latin typeface="Consolas"/>
              </a:rPr>
              <a:t>WebForm5 : </a:t>
            </a:r>
            <a:r>
              <a:rPr lang="en-US" sz="3600" dirty="0" err="1" smtClean="0">
                <a:solidFill>
                  <a:srgbClr val="2B91AF"/>
                </a:solidFill>
                <a:latin typeface="Consolas"/>
              </a:rPr>
              <a:t>System.Web.UI.Page</a:t>
            </a:r>
            <a:endParaRPr lang="en-US" sz="3600" dirty="0" smtClean="0">
              <a:solidFill>
                <a:srgbClr val="2B91AF"/>
              </a:solidFill>
              <a:latin typeface="Consolas"/>
            </a:endParaRPr>
          </a:p>
          <a:p>
            <a:pPr algn="l"/>
            <a:r>
              <a:rPr lang="en-US" sz="3600" dirty="0" smtClean="0">
                <a:solidFill>
                  <a:srgbClr val="2B91AF"/>
                </a:solidFill>
                <a:latin typeface="Consolas"/>
              </a:rPr>
              <a:t>    {</a:t>
            </a:r>
          </a:p>
          <a:p>
            <a:pPr algn="l"/>
            <a:r>
              <a:rPr lang="en-US" sz="3600" dirty="0" smtClean="0">
                <a:solidFill>
                  <a:srgbClr val="2B91AF"/>
                </a:solidFill>
                <a:latin typeface="Consolas"/>
              </a:rPr>
              <a:t>        </a:t>
            </a:r>
            <a:r>
              <a:rPr lang="en-US" sz="3600" dirty="0" err="1" smtClean="0">
                <a:solidFill>
                  <a:srgbClr val="0000FF"/>
                </a:solidFill>
                <a:latin typeface="Consolas"/>
              </a:rPr>
              <a:t>int</a:t>
            </a:r>
            <a:r>
              <a:rPr lang="en-US" sz="3600" dirty="0" smtClean="0">
                <a:solidFill>
                  <a:srgbClr val="0000FF"/>
                </a:solidFill>
                <a:latin typeface="Consolas"/>
              </a:rPr>
              <a:t> count = 0;</a:t>
            </a:r>
          </a:p>
          <a:p>
            <a:pPr algn="l"/>
            <a:r>
              <a:rPr lang="en-US" sz="3600" dirty="0" smtClean="0">
                <a:solidFill>
                  <a:srgbClr val="0000FF"/>
                </a:solidFill>
                <a:latin typeface="Consolas"/>
              </a:rPr>
              <a:t>        protected void </a:t>
            </a:r>
            <a:r>
              <a:rPr lang="en-US" sz="3600" dirty="0" err="1" smtClean="0">
                <a:solidFill>
                  <a:srgbClr val="0000FF"/>
                </a:solidFill>
                <a:latin typeface="Consolas"/>
              </a:rPr>
              <a:t>Page_Load</a:t>
            </a:r>
            <a:r>
              <a:rPr lang="en-US" sz="3600" dirty="0" smtClean="0">
                <a:solidFill>
                  <a:srgbClr val="0000FF"/>
                </a:solidFill>
                <a:latin typeface="Consolas"/>
              </a:rPr>
              <a:t>(object sender, </a:t>
            </a:r>
            <a:r>
              <a:rPr lang="en-US" sz="3600" dirty="0" err="1" smtClean="0">
                <a:solidFill>
                  <a:srgbClr val="2B91AF"/>
                </a:solidFill>
                <a:latin typeface="Consolas"/>
              </a:rPr>
              <a:t>EventArgs</a:t>
            </a:r>
            <a:r>
              <a:rPr lang="en-US" sz="3600" dirty="0" smtClean="0">
                <a:solidFill>
                  <a:srgbClr val="2B91AF"/>
                </a:solidFill>
                <a:latin typeface="Consolas"/>
              </a:rPr>
              <a:t> e)</a:t>
            </a:r>
          </a:p>
          <a:p>
            <a:pPr algn="l"/>
            <a:r>
              <a:rPr lang="en-US" sz="3600" dirty="0" smtClean="0">
                <a:solidFill>
                  <a:srgbClr val="2B91AF"/>
                </a:solidFill>
                <a:latin typeface="Consolas"/>
              </a:rPr>
              <a:t>        {</a:t>
            </a:r>
          </a:p>
          <a:p>
            <a:pPr algn="l"/>
            <a:r>
              <a:rPr lang="en-US" sz="3600" dirty="0" smtClean="0">
                <a:solidFill>
                  <a:srgbClr val="2B91AF"/>
                </a:solidFill>
                <a:latin typeface="Consolas"/>
              </a:rPr>
              <a:t>            </a:t>
            </a:r>
            <a:r>
              <a:rPr lang="en-US" sz="3600" dirty="0" smtClean="0">
                <a:solidFill>
                  <a:srgbClr val="0000FF"/>
                </a:solidFill>
                <a:latin typeface="Consolas"/>
              </a:rPr>
              <a:t>if (!</a:t>
            </a:r>
            <a:r>
              <a:rPr lang="en-US" sz="3600" dirty="0" err="1" smtClean="0">
                <a:solidFill>
                  <a:srgbClr val="0000FF"/>
                </a:solidFill>
                <a:latin typeface="Consolas"/>
              </a:rPr>
              <a:t>IsPostBack</a:t>
            </a:r>
            <a:r>
              <a:rPr lang="en-US" sz="3600" dirty="0" smtClean="0">
                <a:solidFill>
                  <a:srgbClr val="0000FF"/>
                </a:solidFill>
                <a:latin typeface="Consolas"/>
              </a:rPr>
              <a:t>)</a:t>
            </a:r>
          </a:p>
          <a:p>
            <a:pPr algn="l"/>
            <a:r>
              <a:rPr lang="en-US" sz="3600" dirty="0" smtClean="0">
                <a:solidFill>
                  <a:srgbClr val="0000FF"/>
                </a:solidFill>
                <a:latin typeface="Consolas"/>
              </a:rPr>
              <a:t>                </a:t>
            </a:r>
            <a:r>
              <a:rPr lang="en-US" sz="3600" dirty="0" err="1" smtClean="0">
                <a:solidFill>
                  <a:srgbClr val="0000FF"/>
                </a:solidFill>
                <a:latin typeface="Consolas"/>
              </a:rPr>
              <a:t>txtCounter.Text</a:t>
            </a:r>
            <a:r>
              <a:rPr lang="en-US" sz="3600" dirty="0" smtClean="0">
                <a:solidFill>
                  <a:srgbClr val="0000FF"/>
                </a:solidFill>
                <a:latin typeface="Consolas"/>
              </a:rPr>
              <a:t> = </a:t>
            </a:r>
            <a:r>
              <a:rPr lang="en-US" sz="3600" dirty="0" err="1" smtClean="0">
                <a:solidFill>
                  <a:srgbClr val="0000FF"/>
                </a:solidFill>
                <a:latin typeface="Consolas"/>
              </a:rPr>
              <a:t>count.ToString</a:t>
            </a:r>
            <a:r>
              <a:rPr lang="en-US" sz="3600" dirty="0" smtClean="0">
                <a:solidFill>
                  <a:srgbClr val="0000FF"/>
                </a:solidFill>
                <a:latin typeface="Consolas"/>
              </a:rPr>
              <a:t>();</a:t>
            </a:r>
          </a:p>
          <a:p>
            <a:pPr algn="l"/>
            <a:r>
              <a:rPr lang="en-US" sz="3600" dirty="0" smtClean="0">
                <a:solidFill>
                  <a:srgbClr val="0000FF"/>
                </a:solidFill>
                <a:latin typeface="Consolas"/>
              </a:rPr>
              <a:t>            if (Application[</a:t>
            </a:r>
            <a:r>
              <a:rPr lang="en-US" sz="3600" dirty="0" smtClean="0">
                <a:solidFill>
                  <a:srgbClr val="A31515"/>
                </a:solidFill>
                <a:latin typeface="Consolas"/>
              </a:rPr>
              <a:t>"count"] != </a:t>
            </a:r>
            <a:r>
              <a:rPr lang="en-US" sz="3600" dirty="0" smtClean="0">
                <a:solidFill>
                  <a:srgbClr val="0000FF"/>
                </a:solidFill>
                <a:latin typeface="Consolas"/>
              </a:rPr>
              <a:t>null)</a:t>
            </a:r>
          </a:p>
          <a:p>
            <a:pPr algn="l"/>
            <a:r>
              <a:rPr lang="en-US" sz="3600" dirty="0" smtClean="0">
                <a:solidFill>
                  <a:srgbClr val="0000FF"/>
                </a:solidFill>
                <a:latin typeface="Consolas"/>
              </a:rPr>
              <a:t>                </a:t>
            </a:r>
            <a:r>
              <a:rPr lang="en-US" sz="3600" dirty="0" err="1" smtClean="0">
                <a:solidFill>
                  <a:srgbClr val="0000FF"/>
                </a:solidFill>
                <a:latin typeface="Consolas"/>
              </a:rPr>
              <a:t>txtCounter.Text</a:t>
            </a:r>
            <a:r>
              <a:rPr lang="en-US" sz="3600" dirty="0" smtClean="0">
                <a:solidFill>
                  <a:srgbClr val="0000FF"/>
                </a:solidFill>
                <a:latin typeface="Consolas"/>
              </a:rPr>
              <a:t> = Application[</a:t>
            </a:r>
            <a:r>
              <a:rPr lang="en-US" sz="3600" dirty="0" smtClean="0">
                <a:solidFill>
                  <a:srgbClr val="A31515"/>
                </a:solidFill>
                <a:latin typeface="Consolas"/>
              </a:rPr>
              <a:t>"count"].</a:t>
            </a:r>
            <a:r>
              <a:rPr lang="en-US" sz="3600" dirty="0" err="1" smtClean="0">
                <a:solidFill>
                  <a:srgbClr val="A31515"/>
                </a:solidFill>
                <a:latin typeface="Consolas"/>
              </a:rPr>
              <a:t>ToString</a:t>
            </a:r>
            <a:r>
              <a:rPr lang="en-US" sz="3600" dirty="0" smtClean="0">
                <a:solidFill>
                  <a:srgbClr val="A31515"/>
                </a:solidFill>
                <a:latin typeface="Consolas"/>
              </a:rPr>
              <a:t>();</a:t>
            </a:r>
          </a:p>
          <a:p>
            <a:pPr algn="l"/>
            <a:r>
              <a:rPr lang="en-US" sz="3600" dirty="0" smtClean="0">
                <a:solidFill>
                  <a:srgbClr val="A31515"/>
                </a:solidFill>
                <a:latin typeface="Consolas"/>
              </a:rPr>
              <a:t>        }</a:t>
            </a:r>
          </a:p>
          <a:p>
            <a:pPr algn="l"/>
            <a:r>
              <a:rPr lang="en-US" sz="3600" dirty="0" smtClean="0">
                <a:solidFill>
                  <a:srgbClr val="A31515"/>
                </a:solidFill>
                <a:latin typeface="Consolas"/>
              </a:rPr>
              <a:t>        </a:t>
            </a:r>
            <a:r>
              <a:rPr lang="en-US" sz="3600" dirty="0" smtClean="0">
                <a:solidFill>
                  <a:srgbClr val="0000FF"/>
                </a:solidFill>
                <a:latin typeface="Consolas"/>
              </a:rPr>
              <a:t>protected void </a:t>
            </a:r>
            <a:r>
              <a:rPr lang="en-US" sz="3600" dirty="0" err="1" smtClean="0">
                <a:solidFill>
                  <a:srgbClr val="0000FF"/>
                </a:solidFill>
                <a:latin typeface="Consolas"/>
              </a:rPr>
              <a:t>btnAdd_Click</a:t>
            </a:r>
            <a:r>
              <a:rPr lang="en-US" sz="3600" dirty="0" smtClean="0">
                <a:solidFill>
                  <a:srgbClr val="0000FF"/>
                </a:solidFill>
                <a:latin typeface="Consolas"/>
              </a:rPr>
              <a:t>(object sender, </a:t>
            </a:r>
            <a:r>
              <a:rPr lang="en-US" sz="3600" dirty="0" err="1" smtClean="0">
                <a:solidFill>
                  <a:srgbClr val="2B91AF"/>
                </a:solidFill>
                <a:latin typeface="Consolas"/>
              </a:rPr>
              <a:t>EventArgs</a:t>
            </a:r>
            <a:r>
              <a:rPr lang="en-US" sz="3600" dirty="0" smtClean="0">
                <a:solidFill>
                  <a:srgbClr val="2B91AF"/>
                </a:solidFill>
                <a:latin typeface="Consolas"/>
              </a:rPr>
              <a:t> e)</a:t>
            </a:r>
          </a:p>
          <a:p>
            <a:pPr algn="l"/>
            <a:r>
              <a:rPr lang="en-US" sz="3600" dirty="0" smtClean="0">
                <a:solidFill>
                  <a:srgbClr val="2B91AF"/>
                </a:solidFill>
                <a:latin typeface="Consolas"/>
              </a:rPr>
              <a:t>        {</a:t>
            </a:r>
          </a:p>
          <a:p>
            <a:pPr algn="l"/>
            <a:r>
              <a:rPr lang="en-US" sz="3600" dirty="0" smtClean="0">
                <a:solidFill>
                  <a:srgbClr val="2B91AF"/>
                </a:solidFill>
                <a:latin typeface="Consolas"/>
              </a:rPr>
              <a:t>            </a:t>
            </a:r>
            <a:r>
              <a:rPr lang="en-US" sz="3600" dirty="0" smtClean="0">
                <a:solidFill>
                  <a:srgbClr val="0000FF"/>
                </a:solidFill>
                <a:latin typeface="Consolas"/>
              </a:rPr>
              <a:t>if (Application[</a:t>
            </a:r>
            <a:r>
              <a:rPr lang="en-US" sz="3600" dirty="0" smtClean="0">
                <a:solidFill>
                  <a:srgbClr val="A31515"/>
                </a:solidFill>
                <a:latin typeface="Consolas"/>
              </a:rPr>
              <a:t>"count"] != </a:t>
            </a:r>
            <a:r>
              <a:rPr lang="en-US" sz="3600" dirty="0" smtClean="0">
                <a:solidFill>
                  <a:srgbClr val="0000FF"/>
                </a:solidFill>
                <a:latin typeface="Consolas"/>
              </a:rPr>
              <a:t>null)</a:t>
            </a:r>
          </a:p>
          <a:p>
            <a:pPr algn="l"/>
            <a:r>
              <a:rPr lang="en-US" sz="3600" dirty="0" smtClean="0">
                <a:solidFill>
                  <a:srgbClr val="0000FF"/>
                </a:solidFill>
                <a:latin typeface="Consolas"/>
              </a:rPr>
              <a:t>            {</a:t>
            </a:r>
          </a:p>
          <a:p>
            <a:pPr algn="l"/>
            <a:r>
              <a:rPr lang="en-US" sz="3600" dirty="0" smtClean="0">
                <a:solidFill>
                  <a:srgbClr val="0000FF"/>
                </a:solidFill>
                <a:latin typeface="Consolas"/>
              </a:rPr>
              <a:t>                count = </a:t>
            </a:r>
            <a:r>
              <a:rPr lang="en-US" sz="3600" dirty="0" smtClean="0">
                <a:solidFill>
                  <a:srgbClr val="2B91AF"/>
                </a:solidFill>
                <a:latin typeface="Consolas"/>
              </a:rPr>
              <a:t>Convert.ToInt32(Application[</a:t>
            </a:r>
            <a:r>
              <a:rPr lang="en-US" sz="3600" dirty="0" smtClean="0">
                <a:solidFill>
                  <a:srgbClr val="A31515"/>
                </a:solidFill>
                <a:latin typeface="Consolas"/>
              </a:rPr>
              <a:t>"count"]);</a:t>
            </a:r>
          </a:p>
          <a:p>
            <a:pPr algn="l"/>
            <a:r>
              <a:rPr lang="en-US" sz="3600" dirty="0" smtClean="0">
                <a:solidFill>
                  <a:srgbClr val="A31515"/>
                </a:solidFill>
                <a:latin typeface="Consolas"/>
              </a:rPr>
              <a:t>            }</a:t>
            </a:r>
          </a:p>
          <a:p>
            <a:pPr algn="l"/>
            <a:r>
              <a:rPr lang="en-US" sz="3600" dirty="0" smtClean="0">
                <a:solidFill>
                  <a:srgbClr val="A31515"/>
                </a:solidFill>
                <a:latin typeface="Consolas"/>
              </a:rPr>
              <a:t>            </a:t>
            </a:r>
            <a:r>
              <a:rPr lang="en-US" sz="3600" dirty="0" err="1" smtClean="0">
                <a:solidFill>
                  <a:srgbClr val="A31515"/>
                </a:solidFill>
                <a:latin typeface="Consolas"/>
              </a:rPr>
              <a:t>txtCounter.Text</a:t>
            </a:r>
            <a:r>
              <a:rPr lang="en-US" sz="3600" dirty="0" smtClean="0">
                <a:solidFill>
                  <a:srgbClr val="A31515"/>
                </a:solidFill>
                <a:latin typeface="Consolas"/>
              </a:rPr>
              <a:t> = </a:t>
            </a:r>
            <a:r>
              <a:rPr lang="en-US" sz="3600" dirty="0" err="1" smtClean="0">
                <a:solidFill>
                  <a:srgbClr val="2B91AF"/>
                </a:solidFill>
                <a:latin typeface="Consolas"/>
              </a:rPr>
              <a:t>Convert.ToString</a:t>
            </a:r>
            <a:r>
              <a:rPr lang="en-US" sz="3600" dirty="0" smtClean="0">
                <a:solidFill>
                  <a:srgbClr val="2B91AF"/>
                </a:solidFill>
                <a:latin typeface="Consolas"/>
              </a:rPr>
              <a:t>(count + 1);</a:t>
            </a:r>
          </a:p>
          <a:p>
            <a:pPr algn="l"/>
            <a:r>
              <a:rPr lang="en-US" sz="3600" dirty="0" smtClean="0">
                <a:solidFill>
                  <a:srgbClr val="2B91AF"/>
                </a:solidFill>
                <a:latin typeface="Consolas"/>
              </a:rPr>
              <a:t>            Application[</a:t>
            </a:r>
            <a:r>
              <a:rPr lang="en-US" sz="3600" dirty="0" smtClean="0">
                <a:solidFill>
                  <a:srgbClr val="A31515"/>
                </a:solidFill>
                <a:latin typeface="Consolas"/>
              </a:rPr>
              <a:t>"count"] = </a:t>
            </a:r>
            <a:r>
              <a:rPr lang="en-US" sz="3600" dirty="0" err="1" smtClean="0">
                <a:solidFill>
                  <a:srgbClr val="A31515"/>
                </a:solidFill>
                <a:latin typeface="Consolas"/>
              </a:rPr>
              <a:t>txtCounter.Text</a:t>
            </a:r>
            <a:r>
              <a:rPr lang="en-US" sz="3600" dirty="0" smtClean="0">
                <a:solidFill>
                  <a:srgbClr val="A31515"/>
                </a:solidFill>
                <a:latin typeface="Consolas"/>
              </a:rPr>
              <a:t>;</a:t>
            </a:r>
          </a:p>
          <a:p>
            <a:pPr algn="l"/>
            <a:r>
              <a:rPr lang="en-US" sz="3600" dirty="0" smtClean="0">
                <a:solidFill>
                  <a:srgbClr val="A31515"/>
                </a:solidFill>
                <a:latin typeface="Consolas"/>
              </a:rPr>
              <a:t>        }</a:t>
            </a:r>
          </a:p>
          <a:p>
            <a:pPr algn="l"/>
            <a:r>
              <a:rPr lang="en-US" sz="3600" dirty="0" smtClean="0">
                <a:solidFill>
                  <a:srgbClr val="A31515"/>
                </a:solidFill>
                <a:latin typeface="Consolas"/>
              </a:rPr>
              <a:t>    }</a:t>
            </a:r>
          </a:p>
        </p:txBody>
      </p:sp>
      <p:sp>
        <p:nvSpPr>
          <p:cNvPr id="7" name="TextBox 6"/>
          <p:cNvSpPr txBox="1"/>
          <p:nvPr/>
        </p:nvSpPr>
        <p:spPr>
          <a:xfrm>
            <a:off x="3254188" y="806823"/>
            <a:ext cx="1473797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smtClean="0">
                <a:ln>
                  <a:noFill/>
                </a:ln>
                <a:solidFill>
                  <a:srgbClr val="000000"/>
                </a:solidFill>
                <a:effectLst/>
                <a:uFillTx/>
                <a:latin typeface="Aharoni" pitchFamily="2" charset="-79"/>
                <a:cs typeface="Aharoni" pitchFamily="2" charset="-79"/>
                <a:sym typeface="Helvetica Neue"/>
              </a:rPr>
              <a:t>Application</a:t>
            </a:r>
            <a:endParaRPr kumimoji="0" lang="en-US" sz="8000" b="1" i="0" u="none" strike="noStrike" cap="none" spc="0" normalizeH="0" baseline="0" dirty="0">
              <a:ln>
                <a:noFill/>
              </a:ln>
              <a:solidFill>
                <a:srgbClr val="000000"/>
              </a:solidFill>
              <a:effectLst/>
              <a:uFillTx/>
              <a:latin typeface="Aharoni" pitchFamily="2" charset="-79"/>
              <a:cs typeface="Aharoni" pitchFamily="2" charset="-79"/>
              <a:sym typeface="Helvetica Neue"/>
            </a:endParaRPr>
          </a:p>
        </p:txBody>
      </p:sp>
      <p:sp>
        <p:nvSpPr>
          <p:cNvPr id="9" name="Constructor"/>
          <p:cNvSpPr txBox="1"/>
          <p:nvPr/>
        </p:nvSpPr>
        <p:spPr>
          <a:xfrm rot="16200000">
            <a:off x="-3585352" y="6047202"/>
            <a:ext cx="10070064"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State Management</a:t>
            </a:r>
            <a:endParaRPr lang="en-US" sz="9600" dirty="0">
              <a:solidFill>
                <a:schemeClr val="tx2"/>
              </a:solidFill>
            </a:endParaRP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9" name="Constructor"/>
          <p:cNvSpPr txBox="1"/>
          <p:nvPr/>
        </p:nvSpPr>
        <p:spPr>
          <a:xfrm rot="16200000">
            <a:off x="-3585352" y="6047202"/>
            <a:ext cx="10070064"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State Management</a:t>
            </a:r>
            <a:endParaRPr lang="en-US" sz="9600" dirty="0">
              <a:solidFill>
                <a:schemeClr val="tx2"/>
              </a:solidFill>
            </a:endParaRPr>
          </a:p>
        </p:txBody>
      </p:sp>
      <p:sp>
        <p:nvSpPr>
          <p:cNvPr id="8" name="TextBox 7"/>
          <p:cNvSpPr txBox="1"/>
          <p:nvPr/>
        </p:nvSpPr>
        <p:spPr>
          <a:xfrm>
            <a:off x="3771900" y="3171825"/>
            <a:ext cx="14373225" cy="1134627"/>
          </a:xfrm>
          <a:prstGeom prst="roundRect">
            <a:avLst>
              <a:gd name="adj" fmla="val 33627"/>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smtClean="0">
                <a:ln>
                  <a:noFill/>
                </a:ln>
                <a:solidFill>
                  <a:schemeClr val="bg1"/>
                </a:solidFill>
                <a:effectLst/>
                <a:uFillTx/>
                <a:latin typeface="Calibri" pitchFamily="34" charset="0"/>
                <a:sym typeface="Helvetica Neue"/>
              </a:rPr>
              <a:t>Techniques to send data from one form to another</a:t>
            </a:r>
            <a:endParaRPr kumimoji="0" lang="en-US" sz="5000" b="1" i="0" u="none" strike="noStrike" cap="none" spc="0" normalizeH="0" baseline="0" dirty="0">
              <a:ln>
                <a:noFill/>
              </a:ln>
              <a:solidFill>
                <a:schemeClr val="bg1"/>
              </a:solidFill>
              <a:effectLst/>
              <a:uFillTx/>
              <a:latin typeface="Calibri" pitchFamily="34" charset="0"/>
              <a:sym typeface="Helvetica Neue"/>
            </a:endParaRPr>
          </a:p>
        </p:txBody>
      </p:sp>
      <p:sp>
        <p:nvSpPr>
          <p:cNvPr id="11" name="Rounded Rectangle 10"/>
          <p:cNvSpPr/>
          <p:nvPr/>
        </p:nvSpPr>
        <p:spPr>
          <a:xfrm>
            <a:off x="11558588" y="5486400"/>
            <a:ext cx="4229100" cy="908758"/>
          </a:xfrm>
          <a:prstGeom prst="roundRect">
            <a:avLst/>
          </a:prstGeom>
          <a:solidFill>
            <a:schemeClr val="accent1">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400" b="0" i="0" u="none" strike="noStrike" cap="none" spc="0" normalizeH="0" baseline="0" dirty="0" err="1" smtClean="0">
                <a:ln>
                  <a:noFill/>
                </a:ln>
                <a:solidFill>
                  <a:srgbClr val="FFFFFF"/>
                </a:solidFill>
                <a:effectLst/>
                <a:uFillTx/>
                <a:latin typeface="Consolas" pitchFamily="49" charset="0"/>
                <a:ea typeface="+mn-ea"/>
                <a:cs typeface="Consolas" pitchFamily="49" charset="0"/>
                <a:sym typeface="Helvetica Neue Medium"/>
              </a:rPr>
              <a:t>ViewState</a:t>
            </a:r>
            <a:endParaRPr kumimoji="0" lang="en-US" sz="4400" b="0" i="0" u="none" strike="noStrike" cap="none" spc="0" normalizeH="0" baseline="0" dirty="0">
              <a:ln>
                <a:noFill/>
              </a:ln>
              <a:solidFill>
                <a:srgbClr val="FFFFFF"/>
              </a:solidFill>
              <a:effectLst/>
              <a:uFillTx/>
              <a:latin typeface="Consolas" pitchFamily="49" charset="0"/>
              <a:ea typeface="+mn-ea"/>
              <a:cs typeface="Consolas" pitchFamily="49" charset="0"/>
              <a:sym typeface="Helvetica Neue Medium"/>
            </a:endParaRPr>
          </a:p>
        </p:txBody>
      </p:sp>
      <p:sp>
        <p:nvSpPr>
          <p:cNvPr id="12" name="Rounded Rectangle 11"/>
          <p:cNvSpPr/>
          <p:nvPr/>
        </p:nvSpPr>
        <p:spPr>
          <a:xfrm>
            <a:off x="11558588" y="7286625"/>
            <a:ext cx="4229100" cy="908758"/>
          </a:xfrm>
          <a:prstGeom prst="roundRect">
            <a:avLst/>
          </a:prstGeom>
          <a:solidFill>
            <a:schemeClr val="accent1">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400" b="0" i="0" u="none" strike="noStrike" cap="none" spc="0" normalizeH="0" baseline="0" dirty="0" smtClean="0">
                <a:ln>
                  <a:noFill/>
                </a:ln>
                <a:solidFill>
                  <a:srgbClr val="FFFFFF"/>
                </a:solidFill>
                <a:effectLst/>
                <a:uFillTx/>
                <a:latin typeface="Consolas" pitchFamily="49" charset="0"/>
                <a:ea typeface="+mn-ea"/>
                <a:cs typeface="Consolas" pitchFamily="49" charset="0"/>
                <a:sym typeface="Helvetica Neue Medium"/>
              </a:rPr>
              <a:t>Session</a:t>
            </a:r>
            <a:endParaRPr kumimoji="0" lang="en-US" sz="4400" b="0" i="0" u="none" strike="noStrike" cap="none" spc="0" normalizeH="0" baseline="0" dirty="0">
              <a:ln>
                <a:noFill/>
              </a:ln>
              <a:solidFill>
                <a:srgbClr val="FFFFFF"/>
              </a:solidFill>
              <a:effectLst/>
              <a:uFillTx/>
              <a:latin typeface="Consolas" pitchFamily="49" charset="0"/>
              <a:ea typeface="+mn-ea"/>
              <a:cs typeface="Consolas" pitchFamily="49" charset="0"/>
              <a:sym typeface="Helvetica Neue Medium"/>
            </a:endParaRPr>
          </a:p>
        </p:txBody>
      </p:sp>
      <p:sp>
        <p:nvSpPr>
          <p:cNvPr id="13" name="Rounded Rectangle 12"/>
          <p:cNvSpPr/>
          <p:nvPr/>
        </p:nvSpPr>
        <p:spPr>
          <a:xfrm>
            <a:off x="11558588" y="9086850"/>
            <a:ext cx="4229100" cy="908758"/>
          </a:xfrm>
          <a:prstGeom prst="roundRect">
            <a:avLst/>
          </a:prstGeom>
          <a:solidFill>
            <a:schemeClr val="accent1">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400" b="0" i="0" u="none" strike="noStrike" cap="none" spc="0" normalizeH="0" baseline="0" dirty="0" smtClean="0">
                <a:ln>
                  <a:noFill/>
                </a:ln>
                <a:solidFill>
                  <a:srgbClr val="FFFFFF"/>
                </a:solidFill>
                <a:effectLst/>
                <a:uFillTx/>
                <a:latin typeface="Consolas" pitchFamily="49" charset="0"/>
                <a:ea typeface="+mn-ea"/>
                <a:cs typeface="Consolas" pitchFamily="49" charset="0"/>
                <a:sym typeface="Helvetica Neue Medium"/>
              </a:rPr>
              <a:t>Application</a:t>
            </a:r>
            <a:endParaRPr kumimoji="0" lang="en-US" sz="4400" b="0" i="0" u="none" strike="noStrike" cap="none" spc="0" normalizeH="0" baseline="0" dirty="0">
              <a:ln>
                <a:noFill/>
              </a:ln>
              <a:solidFill>
                <a:srgbClr val="FFFFFF"/>
              </a:solidFill>
              <a:effectLst/>
              <a:uFillTx/>
              <a:latin typeface="Consolas" pitchFamily="49" charset="0"/>
              <a:ea typeface="+mn-ea"/>
              <a:cs typeface="Consolas" pitchFamily="49" charset="0"/>
              <a:sym typeface="Helvetica Neue Medium"/>
            </a:endParaRPr>
          </a:p>
        </p:txBody>
      </p:sp>
      <p:grpSp>
        <p:nvGrpSpPr>
          <p:cNvPr id="21" name="Group 20"/>
          <p:cNvGrpSpPr/>
          <p:nvPr/>
        </p:nvGrpSpPr>
        <p:grpSpPr>
          <a:xfrm>
            <a:off x="7416800" y="4314825"/>
            <a:ext cx="4129088" cy="5226404"/>
            <a:chOff x="9702800" y="4257675"/>
            <a:chExt cx="4129088" cy="5226404"/>
          </a:xfrm>
        </p:grpSpPr>
        <p:cxnSp>
          <p:nvCxnSpPr>
            <p:cNvPr id="15" name="Elbow Connector 14"/>
            <p:cNvCxnSpPr/>
            <p:nvPr/>
          </p:nvCxnSpPr>
          <p:spPr>
            <a:xfrm>
              <a:off x="9702800" y="4257675"/>
              <a:ext cx="4129088" cy="1625954"/>
            </a:xfrm>
            <a:prstGeom prst="bentConnector3">
              <a:avLst>
                <a:gd name="adj1" fmla="val 173"/>
              </a:avLst>
            </a:prstGeom>
            <a:noFill/>
            <a:ln w="69850" cap="flat">
              <a:solidFill>
                <a:schemeClr val="tx1"/>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17" name="Elbow Connector 16"/>
            <p:cNvCxnSpPr/>
            <p:nvPr/>
          </p:nvCxnSpPr>
          <p:spPr>
            <a:xfrm>
              <a:off x="9731375" y="5200650"/>
              <a:ext cx="4081463" cy="2492729"/>
            </a:xfrm>
            <a:prstGeom prst="bentConnector3">
              <a:avLst>
                <a:gd name="adj1" fmla="val -408"/>
              </a:avLst>
            </a:prstGeom>
            <a:noFill/>
            <a:ln w="69850" cap="flat">
              <a:solidFill>
                <a:schemeClr val="tx1"/>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20" name="Elbow Connector 19"/>
            <p:cNvCxnSpPr/>
            <p:nvPr/>
          </p:nvCxnSpPr>
          <p:spPr>
            <a:xfrm>
              <a:off x="9731375" y="6991350"/>
              <a:ext cx="4081463" cy="2492729"/>
            </a:xfrm>
            <a:prstGeom prst="bentConnector3">
              <a:avLst>
                <a:gd name="adj1" fmla="val -408"/>
              </a:avLst>
            </a:prstGeom>
            <a:noFill/>
            <a:ln w="69850" cap="flat">
              <a:solidFill>
                <a:schemeClr val="tx1"/>
              </a:solidFill>
              <a:prstDash val="solid"/>
              <a:miter lim="400000"/>
              <a:tailEnd type="arrow"/>
            </a:ln>
            <a:effectLst/>
            <a:sp3d/>
          </p:spPr>
          <p:style>
            <a:lnRef idx="0">
              <a:scrgbClr r="0" g="0" b="0"/>
            </a:lnRef>
            <a:fillRef idx="0">
              <a:scrgbClr r="0" g="0" b="0"/>
            </a:fillRef>
            <a:effectRef idx="0">
              <a:scrgbClr r="0" g="0" b="0"/>
            </a:effectRef>
            <a:fontRef idx="none"/>
          </p:style>
        </p:cxnSp>
      </p:grpSp>
      <p:sp>
        <p:nvSpPr>
          <p:cNvPr id="26" name="TextBox 25"/>
          <p:cNvSpPr txBox="1"/>
          <p:nvPr/>
        </p:nvSpPr>
        <p:spPr>
          <a:xfrm>
            <a:off x="16059150" y="5486400"/>
            <a:ext cx="6829425"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000" b="0" i="0" u="none" strike="noStrike" cap="none" spc="0" normalizeH="0" baseline="0" dirty="0" smtClean="0">
                <a:ln>
                  <a:noFill/>
                </a:ln>
                <a:solidFill>
                  <a:srgbClr val="000000"/>
                </a:solidFill>
                <a:effectLst/>
                <a:uFillTx/>
                <a:latin typeface="Consolas" pitchFamily="49" charset="0"/>
                <a:cs typeface="Consolas" pitchFamily="49" charset="0"/>
                <a:sym typeface="Helvetica Neue"/>
              </a:rPr>
              <a:t>Single user Local Data</a:t>
            </a:r>
            <a:endParaRPr kumimoji="0" lang="en-US" sz="4000" b="0" i="0" u="none" strike="noStrike" cap="none" spc="0" normalizeH="0" baseline="0" dirty="0">
              <a:ln>
                <a:noFill/>
              </a:ln>
              <a:solidFill>
                <a:srgbClr val="000000"/>
              </a:solidFill>
              <a:effectLst/>
              <a:uFillTx/>
              <a:latin typeface="Consolas" pitchFamily="49" charset="0"/>
              <a:cs typeface="Consolas" pitchFamily="49" charset="0"/>
              <a:sym typeface="Helvetica Neue"/>
            </a:endParaRPr>
          </a:p>
        </p:txBody>
      </p:sp>
      <p:sp>
        <p:nvSpPr>
          <p:cNvPr id="27" name="TextBox 26"/>
          <p:cNvSpPr txBox="1"/>
          <p:nvPr/>
        </p:nvSpPr>
        <p:spPr>
          <a:xfrm>
            <a:off x="16059150" y="7286625"/>
            <a:ext cx="6829425"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000" b="0" i="0" u="none" strike="noStrike" cap="none" spc="0" normalizeH="0" baseline="0" dirty="0" smtClean="0">
                <a:ln>
                  <a:noFill/>
                </a:ln>
                <a:solidFill>
                  <a:srgbClr val="000000"/>
                </a:solidFill>
                <a:effectLst/>
                <a:uFillTx/>
                <a:latin typeface="Consolas" pitchFamily="49" charset="0"/>
                <a:cs typeface="Consolas" pitchFamily="49" charset="0"/>
                <a:sym typeface="Helvetica Neue"/>
              </a:rPr>
              <a:t>Single user Global Data</a:t>
            </a:r>
            <a:endParaRPr kumimoji="0" lang="en-US" sz="4000" b="0" i="0" u="none" strike="noStrike" cap="none" spc="0" normalizeH="0" baseline="0" dirty="0">
              <a:ln>
                <a:noFill/>
              </a:ln>
              <a:solidFill>
                <a:srgbClr val="000000"/>
              </a:solidFill>
              <a:effectLst/>
              <a:uFillTx/>
              <a:latin typeface="Consolas" pitchFamily="49" charset="0"/>
              <a:cs typeface="Consolas" pitchFamily="49" charset="0"/>
              <a:sym typeface="Helvetica Neue"/>
            </a:endParaRPr>
          </a:p>
        </p:txBody>
      </p:sp>
      <p:sp>
        <p:nvSpPr>
          <p:cNvPr id="28" name="TextBox 27"/>
          <p:cNvSpPr txBox="1"/>
          <p:nvPr/>
        </p:nvSpPr>
        <p:spPr>
          <a:xfrm>
            <a:off x="16059150" y="9144000"/>
            <a:ext cx="6829425"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000" b="0" i="0" u="none" strike="noStrike" cap="none" spc="0" normalizeH="0" baseline="0" dirty="0" smtClean="0">
                <a:ln>
                  <a:noFill/>
                </a:ln>
                <a:solidFill>
                  <a:srgbClr val="000000"/>
                </a:solidFill>
                <a:effectLst/>
                <a:uFillTx/>
                <a:latin typeface="Consolas" pitchFamily="49" charset="0"/>
                <a:cs typeface="Consolas" pitchFamily="49" charset="0"/>
                <a:sym typeface="Helvetica Neue"/>
              </a:rPr>
              <a:t>Multi user Global Data</a:t>
            </a:r>
            <a:endParaRPr kumimoji="0" lang="en-US" sz="4000" b="0" i="0" u="none" strike="noStrike" cap="none" spc="0" normalizeH="0" baseline="0" dirty="0">
              <a:ln>
                <a:noFill/>
              </a:ln>
              <a:solidFill>
                <a:srgbClr val="000000"/>
              </a:solidFill>
              <a:effectLst/>
              <a:uFillTx/>
              <a:latin typeface="Consolas" pitchFamily="49" charset="0"/>
              <a:cs typeface="Consolas" pitchFamily="49" charset="0"/>
              <a:sym typeface="Helvetica Neue"/>
            </a:endParaRP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9" name="Constructor"/>
          <p:cNvSpPr txBox="1"/>
          <p:nvPr/>
        </p:nvSpPr>
        <p:spPr>
          <a:xfrm rot="16200000">
            <a:off x="-3585352" y="6047202"/>
            <a:ext cx="10070064"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State Management</a:t>
            </a:r>
            <a:endParaRPr lang="en-US" sz="9600" dirty="0">
              <a:solidFill>
                <a:schemeClr val="tx2"/>
              </a:solidFill>
            </a:endParaRPr>
          </a:p>
        </p:txBody>
      </p:sp>
      <p:sp>
        <p:nvSpPr>
          <p:cNvPr id="8" name="TextBox 7"/>
          <p:cNvSpPr txBox="1"/>
          <p:nvPr/>
        </p:nvSpPr>
        <p:spPr>
          <a:xfrm>
            <a:off x="6057900" y="3114675"/>
            <a:ext cx="14373225" cy="1440380"/>
          </a:xfrm>
          <a:prstGeom prst="roundRect">
            <a:avLst>
              <a:gd name="adj" fmla="val 33627"/>
            </a:avLst>
          </a:prstGeom>
          <a:solidFill>
            <a:schemeClr val="accent1">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5000" b="1" i="0" u="none" strike="noStrike" cap="none" spc="0" normalizeH="0" baseline="0" dirty="0" smtClean="0">
                <a:ln>
                  <a:noFill/>
                </a:ln>
                <a:solidFill>
                  <a:schemeClr val="bg1"/>
                </a:solidFill>
                <a:effectLst/>
                <a:uFillTx/>
                <a:latin typeface="Calibri" pitchFamily="34" charset="0"/>
                <a:sym typeface="Helvetica Neue"/>
              </a:rPr>
              <a:t>Events in Web Application</a:t>
            </a:r>
            <a:r>
              <a:rPr kumimoji="0" lang="en-US" sz="6600" b="1" i="0" u="none" strike="noStrike" cap="none" spc="0" normalizeH="0" baseline="0" dirty="0" smtClean="0">
                <a:ln>
                  <a:noFill/>
                </a:ln>
                <a:solidFill>
                  <a:schemeClr val="bg1"/>
                </a:solidFill>
                <a:effectLst/>
                <a:uFillTx/>
                <a:latin typeface="Calibri" pitchFamily="34" charset="0"/>
                <a:sym typeface="Helvetica Neue"/>
              </a:rPr>
              <a:t> </a:t>
            </a:r>
            <a:endParaRPr kumimoji="0" lang="en-US" sz="5000" b="1" i="0" u="none" strike="noStrike" cap="none" spc="0" normalizeH="0" baseline="0" dirty="0">
              <a:ln>
                <a:noFill/>
              </a:ln>
              <a:solidFill>
                <a:schemeClr val="bg1"/>
              </a:solidFill>
              <a:effectLst/>
              <a:uFillTx/>
              <a:latin typeface="Calibri" pitchFamily="34" charset="0"/>
              <a:sym typeface="Helvetica Neue"/>
            </a:endParaRPr>
          </a:p>
        </p:txBody>
      </p:sp>
      <p:sp>
        <p:nvSpPr>
          <p:cNvPr id="11" name="Rounded Rectangle 10"/>
          <p:cNvSpPr/>
          <p:nvPr/>
        </p:nvSpPr>
        <p:spPr>
          <a:xfrm>
            <a:off x="6057900" y="6972300"/>
            <a:ext cx="4229100" cy="1657900"/>
          </a:xfrm>
          <a:prstGeom prst="roundRect">
            <a:avLst/>
          </a:prstGeom>
          <a:solidFill>
            <a:schemeClr val="accent1">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400" b="0" i="0" u="none" strike="noStrike" cap="none" spc="0" normalizeH="0" baseline="0" dirty="0" smtClean="0">
                <a:ln>
                  <a:noFill/>
                </a:ln>
                <a:solidFill>
                  <a:srgbClr val="FFFFFF"/>
                </a:solidFill>
                <a:effectLst/>
                <a:uFillTx/>
                <a:latin typeface="Consolas" pitchFamily="49" charset="0"/>
                <a:ea typeface="+mn-ea"/>
                <a:cs typeface="Consolas" pitchFamily="49" charset="0"/>
                <a:sym typeface="Helvetica Neue Medium"/>
              </a:rPr>
              <a:t>Application Level</a:t>
            </a:r>
            <a:endParaRPr kumimoji="0" lang="en-US" sz="4400" b="0" i="0" u="none" strike="noStrike" cap="none" spc="0" normalizeH="0" baseline="0" dirty="0">
              <a:ln>
                <a:noFill/>
              </a:ln>
              <a:solidFill>
                <a:srgbClr val="FFFFFF"/>
              </a:solidFill>
              <a:effectLst/>
              <a:uFillTx/>
              <a:latin typeface="Consolas" pitchFamily="49" charset="0"/>
              <a:ea typeface="+mn-ea"/>
              <a:cs typeface="Consolas" pitchFamily="49" charset="0"/>
              <a:sym typeface="Helvetica Neue Medium"/>
            </a:endParaRPr>
          </a:p>
        </p:txBody>
      </p:sp>
      <p:sp>
        <p:nvSpPr>
          <p:cNvPr id="12" name="Rounded Rectangle 11"/>
          <p:cNvSpPr/>
          <p:nvPr/>
        </p:nvSpPr>
        <p:spPr>
          <a:xfrm>
            <a:off x="11272838" y="6972300"/>
            <a:ext cx="4229100" cy="1657900"/>
          </a:xfrm>
          <a:prstGeom prst="roundRect">
            <a:avLst/>
          </a:prstGeom>
          <a:solidFill>
            <a:schemeClr val="accent1">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400" b="0" i="0" u="none" strike="noStrike" cap="none" spc="0" normalizeH="0" baseline="0" dirty="0" smtClean="0">
                <a:ln>
                  <a:noFill/>
                </a:ln>
                <a:solidFill>
                  <a:srgbClr val="FFFFFF"/>
                </a:solidFill>
                <a:effectLst/>
                <a:uFillTx/>
                <a:latin typeface="Consolas" pitchFamily="49" charset="0"/>
                <a:ea typeface="+mn-ea"/>
                <a:cs typeface="Consolas" pitchFamily="49" charset="0"/>
                <a:sym typeface="Helvetica Neue Medium"/>
              </a:rPr>
              <a:t>Page</a:t>
            </a:r>
          </a:p>
          <a:p>
            <a:pPr marL="0" marR="0" indent="0" algn="ctr" defTabSz="821531" rtl="0" fontAlgn="auto" latinLnBrk="0" hangingPunct="0">
              <a:lnSpc>
                <a:spcPct val="100000"/>
              </a:lnSpc>
              <a:spcBef>
                <a:spcPts val="0"/>
              </a:spcBef>
              <a:spcAft>
                <a:spcPts val="0"/>
              </a:spcAft>
              <a:buClrTx/>
              <a:buSzTx/>
              <a:buFontTx/>
              <a:buNone/>
              <a:tabLst/>
            </a:pPr>
            <a:r>
              <a:rPr kumimoji="0" lang="en-US" sz="4400" b="0" i="0" u="none" strike="noStrike" cap="none" spc="0" normalizeH="0" baseline="0" dirty="0" smtClean="0">
                <a:ln>
                  <a:noFill/>
                </a:ln>
                <a:solidFill>
                  <a:srgbClr val="FFFFFF"/>
                </a:solidFill>
                <a:effectLst/>
                <a:uFillTx/>
                <a:latin typeface="Consolas" pitchFamily="49" charset="0"/>
                <a:ea typeface="+mn-ea"/>
                <a:cs typeface="Consolas" pitchFamily="49" charset="0"/>
                <a:sym typeface="Helvetica Neue Medium"/>
              </a:rPr>
              <a:t>Level</a:t>
            </a:r>
            <a:endParaRPr kumimoji="0" lang="en-US" sz="4400" b="0" i="0" u="none" strike="noStrike" cap="none" spc="0" normalizeH="0" baseline="0" dirty="0">
              <a:ln>
                <a:noFill/>
              </a:ln>
              <a:solidFill>
                <a:srgbClr val="FFFFFF"/>
              </a:solidFill>
              <a:effectLst/>
              <a:uFillTx/>
              <a:latin typeface="Consolas" pitchFamily="49" charset="0"/>
              <a:ea typeface="+mn-ea"/>
              <a:cs typeface="Consolas" pitchFamily="49" charset="0"/>
              <a:sym typeface="Helvetica Neue Medium"/>
            </a:endParaRPr>
          </a:p>
        </p:txBody>
      </p:sp>
      <p:sp>
        <p:nvSpPr>
          <p:cNvPr id="13" name="Rounded Rectangle 12"/>
          <p:cNvSpPr/>
          <p:nvPr/>
        </p:nvSpPr>
        <p:spPr>
          <a:xfrm>
            <a:off x="16487775" y="6972300"/>
            <a:ext cx="4229100" cy="1657900"/>
          </a:xfrm>
          <a:prstGeom prst="roundRect">
            <a:avLst/>
          </a:prstGeom>
          <a:solidFill>
            <a:schemeClr val="accent1">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400" b="0" i="0" u="none" strike="noStrike" cap="none" spc="0" normalizeH="0" baseline="0" dirty="0" smtClean="0">
                <a:ln>
                  <a:noFill/>
                </a:ln>
                <a:solidFill>
                  <a:srgbClr val="FFFFFF"/>
                </a:solidFill>
                <a:effectLst/>
                <a:uFillTx/>
                <a:latin typeface="Consolas" pitchFamily="49" charset="0"/>
                <a:ea typeface="+mn-ea"/>
                <a:cs typeface="Consolas" pitchFamily="49" charset="0"/>
                <a:sym typeface="Helvetica Neue Medium"/>
              </a:rPr>
              <a:t>Control</a:t>
            </a:r>
          </a:p>
          <a:p>
            <a:pPr marL="0" marR="0" indent="0" algn="ctr" defTabSz="821531" rtl="0" fontAlgn="auto" latinLnBrk="0" hangingPunct="0">
              <a:lnSpc>
                <a:spcPct val="100000"/>
              </a:lnSpc>
              <a:spcBef>
                <a:spcPts val="0"/>
              </a:spcBef>
              <a:spcAft>
                <a:spcPts val="0"/>
              </a:spcAft>
              <a:buClrTx/>
              <a:buSzTx/>
              <a:buFontTx/>
              <a:buNone/>
              <a:tabLst/>
            </a:pPr>
            <a:r>
              <a:rPr kumimoji="0" lang="en-US" sz="4400" b="0" i="0" u="none" strike="noStrike" cap="none" spc="0" normalizeH="0" baseline="0" dirty="0" smtClean="0">
                <a:ln>
                  <a:noFill/>
                </a:ln>
                <a:solidFill>
                  <a:srgbClr val="FFFFFF"/>
                </a:solidFill>
                <a:effectLst/>
                <a:uFillTx/>
                <a:latin typeface="Consolas" pitchFamily="49" charset="0"/>
                <a:ea typeface="+mn-ea"/>
                <a:cs typeface="Consolas" pitchFamily="49" charset="0"/>
                <a:sym typeface="Helvetica Neue Medium"/>
              </a:rPr>
              <a:t>Level</a:t>
            </a:r>
            <a:endParaRPr kumimoji="0" lang="en-US" sz="4400" b="0" i="0" u="none" strike="noStrike" cap="none" spc="0" normalizeH="0" baseline="0" dirty="0">
              <a:ln>
                <a:noFill/>
              </a:ln>
              <a:solidFill>
                <a:srgbClr val="FFFFFF"/>
              </a:solidFill>
              <a:effectLst/>
              <a:uFillTx/>
              <a:latin typeface="Consolas" pitchFamily="49" charset="0"/>
              <a:ea typeface="+mn-ea"/>
              <a:cs typeface="Consolas" pitchFamily="49" charset="0"/>
              <a:sym typeface="Helvetica Neue Medium"/>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9" name="Constructor"/>
          <p:cNvSpPr txBox="1"/>
          <p:nvPr/>
        </p:nvSpPr>
        <p:spPr>
          <a:xfrm rot="16200000">
            <a:off x="-3585352" y="6047202"/>
            <a:ext cx="10070064"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State Management</a:t>
            </a:r>
            <a:endParaRPr lang="en-US" sz="9600" dirty="0">
              <a:solidFill>
                <a:schemeClr val="tx2"/>
              </a:solidFill>
            </a:endParaRPr>
          </a:p>
        </p:txBody>
      </p:sp>
      <p:sp>
        <p:nvSpPr>
          <p:cNvPr id="10" name="TextBox 9"/>
          <p:cNvSpPr txBox="1"/>
          <p:nvPr/>
        </p:nvSpPr>
        <p:spPr>
          <a:xfrm>
            <a:off x="3254188" y="806823"/>
            <a:ext cx="1473797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err="1" smtClean="0">
                <a:ln>
                  <a:noFill/>
                </a:ln>
                <a:solidFill>
                  <a:srgbClr val="000000"/>
                </a:solidFill>
                <a:effectLst/>
                <a:uFillTx/>
                <a:latin typeface="Aharoni" pitchFamily="2" charset="-79"/>
                <a:cs typeface="Aharoni" pitchFamily="2" charset="-79"/>
                <a:sym typeface="Helvetica Neue"/>
              </a:rPr>
              <a:t>Global.asax</a:t>
            </a:r>
            <a:endParaRPr kumimoji="0" lang="en-US" sz="8000" b="1" i="0" u="none" strike="noStrike" cap="none" spc="0" normalizeH="0" baseline="0" dirty="0">
              <a:ln>
                <a:noFill/>
              </a:ln>
              <a:solidFill>
                <a:srgbClr val="000000"/>
              </a:solidFill>
              <a:effectLst/>
              <a:uFillTx/>
              <a:latin typeface="Aharoni" pitchFamily="2" charset="-79"/>
              <a:cs typeface="Aharoni" pitchFamily="2" charset="-79"/>
              <a:sym typeface="Helvetica Neue"/>
            </a:endParaRPr>
          </a:p>
        </p:txBody>
      </p:sp>
      <p:sp>
        <p:nvSpPr>
          <p:cNvPr id="14" name="Rectangle 13"/>
          <p:cNvSpPr/>
          <p:nvPr/>
        </p:nvSpPr>
        <p:spPr>
          <a:xfrm>
            <a:off x="4267200" y="2752785"/>
            <a:ext cx="18345150" cy="8956298"/>
          </a:xfrm>
          <a:prstGeom prst="rect">
            <a:avLst/>
          </a:prstGeom>
        </p:spPr>
        <p:txBody>
          <a:bodyPr wrap="square">
            <a:spAutoFit/>
          </a:bodyPr>
          <a:lstStyle/>
          <a:p>
            <a:pPr algn="l"/>
            <a:r>
              <a:rPr lang="en-US" dirty="0" smtClean="0">
                <a:solidFill>
                  <a:srgbClr val="0000FF"/>
                </a:solidFill>
                <a:latin typeface="Consolas"/>
              </a:rPr>
              <a:t>public class </a:t>
            </a:r>
            <a:r>
              <a:rPr lang="en-US" dirty="0" smtClean="0">
                <a:solidFill>
                  <a:srgbClr val="2B91AF"/>
                </a:solidFill>
                <a:latin typeface="Consolas"/>
              </a:rPr>
              <a:t>Global : </a:t>
            </a:r>
            <a:r>
              <a:rPr lang="en-US" dirty="0" err="1" smtClean="0">
                <a:solidFill>
                  <a:srgbClr val="2B91AF"/>
                </a:solidFill>
                <a:latin typeface="Consolas"/>
              </a:rPr>
              <a:t>System.Web.HttpApplication</a:t>
            </a:r>
            <a:endParaRPr lang="en-US" dirty="0" smtClean="0">
              <a:solidFill>
                <a:srgbClr val="2B91AF"/>
              </a:solidFill>
              <a:latin typeface="Consolas"/>
            </a:endParaRPr>
          </a:p>
          <a:p>
            <a:pPr algn="l"/>
            <a:r>
              <a:rPr lang="en-US" dirty="0" smtClean="0">
                <a:solidFill>
                  <a:srgbClr val="2B91AF"/>
                </a:solidFill>
                <a:latin typeface="Consolas"/>
              </a:rPr>
              <a:t>    </a:t>
            </a:r>
            <a:r>
              <a:rPr lang="en-US" dirty="0" smtClean="0">
                <a:solidFill>
                  <a:srgbClr val="2B91AF"/>
                </a:solidFill>
                <a:latin typeface="Consolas"/>
              </a:rPr>
              <a:t>{</a:t>
            </a:r>
            <a:endParaRPr lang="en-US" dirty="0" smtClean="0">
              <a:solidFill>
                <a:srgbClr val="2B91AF"/>
              </a:solidFill>
              <a:latin typeface="Consolas"/>
            </a:endParaRPr>
          </a:p>
          <a:p>
            <a:pPr algn="l"/>
            <a:r>
              <a:rPr lang="en-US" dirty="0" smtClean="0">
                <a:solidFill>
                  <a:srgbClr val="2B91AF"/>
                </a:solidFill>
                <a:latin typeface="Consolas"/>
              </a:rPr>
              <a:t>        </a:t>
            </a:r>
            <a:r>
              <a:rPr lang="en-US" dirty="0" smtClean="0">
                <a:solidFill>
                  <a:srgbClr val="0000FF"/>
                </a:solidFill>
                <a:latin typeface="Consolas"/>
              </a:rPr>
              <a:t>protected void </a:t>
            </a:r>
            <a:r>
              <a:rPr lang="en-US" dirty="0" err="1" smtClean="0">
                <a:solidFill>
                  <a:srgbClr val="0000FF"/>
                </a:solidFill>
                <a:latin typeface="Consolas"/>
              </a:rPr>
              <a:t>Application_Start</a:t>
            </a:r>
            <a:r>
              <a:rPr lang="en-US" dirty="0" smtClean="0">
                <a:solidFill>
                  <a:srgbClr val="0000FF"/>
                </a:solidFill>
                <a:latin typeface="Consolas"/>
              </a:rPr>
              <a:t>(object sender, </a:t>
            </a:r>
            <a:r>
              <a:rPr lang="en-US" dirty="0" err="1" smtClean="0">
                <a:solidFill>
                  <a:srgbClr val="2B91AF"/>
                </a:solidFill>
                <a:latin typeface="Consolas"/>
              </a:rPr>
              <a:t>EventArgs</a:t>
            </a:r>
            <a:r>
              <a:rPr lang="en-US" dirty="0" smtClean="0">
                <a:solidFill>
                  <a:srgbClr val="2B91AF"/>
                </a:solidFill>
                <a:latin typeface="Consolas"/>
              </a:rPr>
              <a:t> e)</a:t>
            </a:r>
          </a:p>
          <a:p>
            <a:pPr algn="l"/>
            <a:r>
              <a:rPr lang="en-US" dirty="0" smtClean="0">
                <a:solidFill>
                  <a:srgbClr val="2B91AF"/>
                </a:solidFill>
                <a:latin typeface="Consolas"/>
              </a:rPr>
              <a:t>        {</a:t>
            </a:r>
          </a:p>
          <a:p>
            <a:pPr algn="l"/>
            <a:r>
              <a:rPr lang="en-US" dirty="0" smtClean="0">
                <a:solidFill>
                  <a:srgbClr val="2B91AF"/>
                </a:solidFill>
                <a:latin typeface="Consolas"/>
              </a:rPr>
              <a:t>            Application[</a:t>
            </a:r>
            <a:r>
              <a:rPr lang="en-US" dirty="0" smtClean="0">
                <a:solidFill>
                  <a:srgbClr val="A31515"/>
                </a:solidFill>
                <a:latin typeface="Consolas"/>
              </a:rPr>
              <a:t>"</a:t>
            </a:r>
            <a:r>
              <a:rPr lang="en-US" dirty="0" err="1" smtClean="0">
                <a:solidFill>
                  <a:srgbClr val="A31515"/>
                </a:solidFill>
                <a:latin typeface="Consolas"/>
              </a:rPr>
              <a:t>TotalApplications</a:t>
            </a:r>
            <a:r>
              <a:rPr lang="en-US" dirty="0" smtClean="0">
                <a:solidFill>
                  <a:srgbClr val="A31515"/>
                </a:solidFill>
                <a:latin typeface="Consolas"/>
              </a:rPr>
              <a:t>"] = 1;</a:t>
            </a:r>
          </a:p>
          <a:p>
            <a:pPr algn="l"/>
            <a:r>
              <a:rPr lang="en-US" dirty="0" smtClean="0">
                <a:solidFill>
                  <a:srgbClr val="A31515"/>
                </a:solidFill>
                <a:latin typeface="Consolas"/>
              </a:rPr>
              <a:t>            Application["</a:t>
            </a:r>
            <a:r>
              <a:rPr lang="en-US" dirty="0" err="1" smtClean="0">
                <a:solidFill>
                  <a:srgbClr val="A31515"/>
                </a:solidFill>
                <a:latin typeface="Consolas"/>
              </a:rPr>
              <a:t>TotalUsers</a:t>
            </a:r>
            <a:r>
              <a:rPr lang="en-US" dirty="0" smtClean="0">
                <a:solidFill>
                  <a:srgbClr val="A31515"/>
                </a:solidFill>
                <a:latin typeface="Consolas"/>
              </a:rPr>
              <a:t>"] = 0;</a:t>
            </a:r>
          </a:p>
          <a:p>
            <a:pPr algn="l"/>
            <a:r>
              <a:rPr lang="en-US" dirty="0" smtClean="0">
                <a:solidFill>
                  <a:srgbClr val="A31515"/>
                </a:solidFill>
                <a:latin typeface="Consolas"/>
              </a:rPr>
              <a:t>        }</a:t>
            </a:r>
          </a:p>
          <a:p>
            <a:pPr algn="l"/>
            <a:endParaRPr lang="en-US" dirty="0" smtClean="0">
              <a:solidFill>
                <a:srgbClr val="A31515"/>
              </a:solidFill>
              <a:latin typeface="Consolas"/>
            </a:endParaRPr>
          </a:p>
          <a:p>
            <a:pPr algn="l"/>
            <a:r>
              <a:rPr lang="en-US" dirty="0" smtClean="0">
                <a:solidFill>
                  <a:srgbClr val="A31515"/>
                </a:solidFill>
                <a:latin typeface="Consolas"/>
              </a:rPr>
              <a:t>        </a:t>
            </a:r>
            <a:r>
              <a:rPr lang="en-US" dirty="0" smtClean="0">
                <a:solidFill>
                  <a:srgbClr val="0000FF"/>
                </a:solidFill>
                <a:latin typeface="Consolas"/>
              </a:rPr>
              <a:t>protected void </a:t>
            </a:r>
            <a:r>
              <a:rPr lang="en-US" dirty="0" err="1" smtClean="0">
                <a:solidFill>
                  <a:srgbClr val="0000FF"/>
                </a:solidFill>
                <a:latin typeface="Consolas"/>
              </a:rPr>
              <a:t>Session_Start</a:t>
            </a:r>
            <a:r>
              <a:rPr lang="en-US" dirty="0" smtClean="0">
                <a:solidFill>
                  <a:srgbClr val="0000FF"/>
                </a:solidFill>
                <a:latin typeface="Consolas"/>
              </a:rPr>
              <a:t>(object sender, </a:t>
            </a:r>
            <a:r>
              <a:rPr lang="en-US" dirty="0" err="1" smtClean="0">
                <a:solidFill>
                  <a:srgbClr val="2B91AF"/>
                </a:solidFill>
                <a:latin typeface="Consolas"/>
              </a:rPr>
              <a:t>EventArgs</a:t>
            </a:r>
            <a:r>
              <a:rPr lang="en-US" dirty="0" smtClean="0">
                <a:solidFill>
                  <a:srgbClr val="2B91AF"/>
                </a:solidFill>
                <a:latin typeface="Consolas"/>
              </a:rPr>
              <a:t> e)</a:t>
            </a:r>
          </a:p>
          <a:p>
            <a:pPr algn="l"/>
            <a:r>
              <a:rPr lang="en-US" dirty="0" smtClean="0">
                <a:solidFill>
                  <a:srgbClr val="2B91AF"/>
                </a:solidFill>
                <a:latin typeface="Consolas"/>
              </a:rPr>
              <a:t>        {</a:t>
            </a:r>
          </a:p>
          <a:p>
            <a:pPr algn="l"/>
            <a:r>
              <a:rPr lang="en-US" dirty="0" smtClean="0">
                <a:solidFill>
                  <a:srgbClr val="2B91AF"/>
                </a:solidFill>
                <a:latin typeface="Consolas"/>
              </a:rPr>
              <a:t>            Application[</a:t>
            </a:r>
            <a:r>
              <a:rPr lang="en-US" dirty="0" smtClean="0">
                <a:solidFill>
                  <a:srgbClr val="A31515"/>
                </a:solidFill>
                <a:latin typeface="Consolas"/>
              </a:rPr>
              <a:t>"</a:t>
            </a:r>
            <a:r>
              <a:rPr lang="en-US" dirty="0" err="1" smtClean="0">
                <a:solidFill>
                  <a:srgbClr val="A31515"/>
                </a:solidFill>
                <a:latin typeface="Consolas"/>
              </a:rPr>
              <a:t>TotalUsers</a:t>
            </a:r>
            <a:r>
              <a:rPr lang="en-US" dirty="0" smtClean="0">
                <a:solidFill>
                  <a:srgbClr val="A31515"/>
                </a:solidFill>
                <a:latin typeface="Consolas"/>
              </a:rPr>
              <a:t>"] = (</a:t>
            </a:r>
            <a:r>
              <a:rPr lang="en-US" dirty="0" err="1" smtClean="0">
                <a:solidFill>
                  <a:srgbClr val="0000FF"/>
                </a:solidFill>
                <a:latin typeface="Consolas"/>
              </a:rPr>
              <a:t>int</a:t>
            </a:r>
            <a:r>
              <a:rPr lang="en-US" dirty="0" smtClean="0">
                <a:solidFill>
                  <a:srgbClr val="0000FF"/>
                </a:solidFill>
                <a:latin typeface="Consolas"/>
              </a:rPr>
              <a:t>)Application[</a:t>
            </a:r>
            <a:r>
              <a:rPr lang="en-US" dirty="0" smtClean="0">
                <a:solidFill>
                  <a:srgbClr val="A31515"/>
                </a:solidFill>
                <a:latin typeface="Consolas"/>
              </a:rPr>
              <a:t>"</a:t>
            </a:r>
            <a:r>
              <a:rPr lang="en-US" dirty="0" err="1" smtClean="0">
                <a:solidFill>
                  <a:srgbClr val="A31515"/>
                </a:solidFill>
                <a:latin typeface="Consolas"/>
              </a:rPr>
              <a:t>TotalUsers</a:t>
            </a:r>
            <a:r>
              <a:rPr lang="en-US" dirty="0" smtClean="0">
                <a:solidFill>
                  <a:srgbClr val="A31515"/>
                </a:solidFill>
                <a:latin typeface="Consolas"/>
              </a:rPr>
              <a:t>"] + 1;</a:t>
            </a:r>
          </a:p>
          <a:p>
            <a:pPr algn="l"/>
            <a:r>
              <a:rPr lang="en-US" dirty="0" smtClean="0">
                <a:solidFill>
                  <a:srgbClr val="A31515"/>
                </a:solidFill>
                <a:latin typeface="Consolas"/>
              </a:rPr>
              <a:t>        }</a:t>
            </a:r>
          </a:p>
          <a:p>
            <a:pPr algn="l"/>
            <a:endParaRPr lang="en-US" dirty="0" smtClean="0">
              <a:solidFill>
                <a:srgbClr val="2B91AF"/>
              </a:solidFill>
              <a:latin typeface="Consolas"/>
            </a:endParaRPr>
          </a:p>
          <a:p>
            <a:pPr algn="l"/>
            <a:r>
              <a:rPr lang="en-US" dirty="0" smtClean="0">
                <a:solidFill>
                  <a:srgbClr val="2B91AF"/>
                </a:solidFill>
                <a:latin typeface="Consolas"/>
              </a:rPr>
              <a:t>        </a:t>
            </a:r>
            <a:r>
              <a:rPr lang="en-US" dirty="0" smtClean="0">
                <a:solidFill>
                  <a:srgbClr val="0000FF"/>
                </a:solidFill>
                <a:latin typeface="Consolas"/>
              </a:rPr>
              <a:t>protected void </a:t>
            </a:r>
            <a:r>
              <a:rPr lang="en-US" dirty="0" err="1" smtClean="0">
                <a:solidFill>
                  <a:srgbClr val="0000FF"/>
                </a:solidFill>
                <a:latin typeface="Consolas"/>
              </a:rPr>
              <a:t>Session_End</a:t>
            </a:r>
            <a:r>
              <a:rPr lang="en-US" dirty="0" smtClean="0">
                <a:solidFill>
                  <a:srgbClr val="0000FF"/>
                </a:solidFill>
                <a:latin typeface="Consolas"/>
              </a:rPr>
              <a:t>(object sender, </a:t>
            </a:r>
            <a:r>
              <a:rPr lang="en-US" dirty="0" err="1" smtClean="0">
                <a:solidFill>
                  <a:srgbClr val="2B91AF"/>
                </a:solidFill>
                <a:latin typeface="Consolas"/>
              </a:rPr>
              <a:t>EventArgs</a:t>
            </a:r>
            <a:r>
              <a:rPr lang="en-US" dirty="0" smtClean="0">
                <a:solidFill>
                  <a:srgbClr val="2B91AF"/>
                </a:solidFill>
                <a:latin typeface="Consolas"/>
              </a:rPr>
              <a:t> e)</a:t>
            </a:r>
          </a:p>
          <a:p>
            <a:pPr algn="l"/>
            <a:r>
              <a:rPr lang="en-US" dirty="0" smtClean="0">
                <a:solidFill>
                  <a:srgbClr val="2B91AF"/>
                </a:solidFill>
                <a:latin typeface="Consolas"/>
              </a:rPr>
              <a:t>        {</a:t>
            </a:r>
          </a:p>
          <a:p>
            <a:pPr algn="l"/>
            <a:r>
              <a:rPr lang="en-US" dirty="0" smtClean="0">
                <a:solidFill>
                  <a:srgbClr val="2B91AF"/>
                </a:solidFill>
                <a:latin typeface="Consolas"/>
              </a:rPr>
              <a:t>            Application[</a:t>
            </a:r>
            <a:r>
              <a:rPr lang="en-US" dirty="0" smtClean="0">
                <a:solidFill>
                  <a:srgbClr val="A31515"/>
                </a:solidFill>
                <a:latin typeface="Consolas"/>
              </a:rPr>
              <a:t>"</a:t>
            </a:r>
            <a:r>
              <a:rPr lang="en-US" dirty="0" err="1" smtClean="0">
                <a:solidFill>
                  <a:srgbClr val="A31515"/>
                </a:solidFill>
                <a:latin typeface="Consolas"/>
              </a:rPr>
              <a:t>TotalUsers</a:t>
            </a:r>
            <a:r>
              <a:rPr lang="en-US" dirty="0" smtClean="0">
                <a:solidFill>
                  <a:srgbClr val="A31515"/>
                </a:solidFill>
                <a:latin typeface="Consolas"/>
              </a:rPr>
              <a:t>"] = (</a:t>
            </a:r>
            <a:r>
              <a:rPr lang="en-US" dirty="0" err="1" smtClean="0">
                <a:solidFill>
                  <a:srgbClr val="0000FF"/>
                </a:solidFill>
                <a:latin typeface="Consolas"/>
              </a:rPr>
              <a:t>int</a:t>
            </a:r>
            <a:r>
              <a:rPr lang="en-US" dirty="0" smtClean="0">
                <a:solidFill>
                  <a:srgbClr val="0000FF"/>
                </a:solidFill>
                <a:latin typeface="Consolas"/>
              </a:rPr>
              <a:t>)Application[</a:t>
            </a:r>
            <a:r>
              <a:rPr lang="en-US" dirty="0" smtClean="0">
                <a:solidFill>
                  <a:srgbClr val="A31515"/>
                </a:solidFill>
                <a:latin typeface="Consolas"/>
              </a:rPr>
              <a:t>"</a:t>
            </a:r>
            <a:r>
              <a:rPr lang="en-US" dirty="0" err="1" smtClean="0">
                <a:solidFill>
                  <a:srgbClr val="A31515"/>
                </a:solidFill>
                <a:latin typeface="Consolas"/>
              </a:rPr>
              <a:t>TotalUsers</a:t>
            </a:r>
            <a:r>
              <a:rPr lang="en-US" dirty="0" smtClean="0">
                <a:solidFill>
                  <a:srgbClr val="A31515"/>
                </a:solidFill>
                <a:latin typeface="Consolas"/>
              </a:rPr>
              <a:t>"] - 1;</a:t>
            </a:r>
          </a:p>
          <a:p>
            <a:pPr algn="l"/>
            <a:r>
              <a:rPr lang="en-US" dirty="0" smtClean="0">
                <a:solidFill>
                  <a:srgbClr val="A31515"/>
                </a:solidFill>
                <a:latin typeface="Consolas"/>
              </a:rPr>
              <a:t>        </a:t>
            </a:r>
            <a:r>
              <a:rPr lang="en-US" dirty="0" smtClean="0">
                <a:solidFill>
                  <a:srgbClr val="A31515"/>
                </a:solidFill>
                <a:latin typeface="Consolas"/>
              </a:rPr>
              <a:t>}</a:t>
            </a:r>
            <a:endParaRPr lang="en-US" dirty="0" smtClean="0">
              <a:solidFill>
                <a:srgbClr val="2B91AF"/>
              </a:solidFill>
              <a:latin typeface="Consolas"/>
            </a:endParaRPr>
          </a:p>
          <a:p>
            <a:pPr algn="l"/>
            <a:r>
              <a:rPr lang="en-US" dirty="0" smtClean="0">
                <a:solidFill>
                  <a:srgbClr val="2B91AF"/>
                </a:solidFill>
                <a:latin typeface="Consolas"/>
              </a:rPr>
              <a:t>    }</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9" name="Constructor"/>
          <p:cNvSpPr txBox="1"/>
          <p:nvPr/>
        </p:nvSpPr>
        <p:spPr>
          <a:xfrm rot="16200000">
            <a:off x="-3585352" y="6047202"/>
            <a:ext cx="10070064"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State Management</a:t>
            </a:r>
            <a:endParaRPr lang="en-US" sz="9600" dirty="0">
              <a:solidFill>
                <a:schemeClr val="tx2"/>
              </a:solidFill>
            </a:endParaRPr>
          </a:p>
        </p:txBody>
      </p:sp>
      <p:sp>
        <p:nvSpPr>
          <p:cNvPr id="10" name="TextBox 9"/>
          <p:cNvSpPr txBox="1"/>
          <p:nvPr/>
        </p:nvSpPr>
        <p:spPr>
          <a:xfrm>
            <a:off x="3254188" y="806823"/>
            <a:ext cx="1473797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err="1" smtClean="0">
                <a:ln>
                  <a:noFill/>
                </a:ln>
                <a:solidFill>
                  <a:srgbClr val="000000"/>
                </a:solidFill>
                <a:effectLst/>
                <a:uFillTx/>
                <a:latin typeface="Aharoni" pitchFamily="2" charset="-79"/>
                <a:cs typeface="Aharoni" pitchFamily="2" charset="-79"/>
                <a:sym typeface="Helvetica Neue"/>
              </a:rPr>
              <a:t>Cookiesless</a:t>
            </a:r>
            <a:r>
              <a:rPr kumimoji="0" lang="en-US" sz="8000" b="1" i="0" u="none" strike="noStrike" cap="none" spc="0" normalizeH="0" baseline="0" dirty="0" smtClean="0">
                <a:ln>
                  <a:noFill/>
                </a:ln>
                <a:solidFill>
                  <a:srgbClr val="000000"/>
                </a:solidFill>
                <a:effectLst/>
                <a:uFillTx/>
                <a:latin typeface="Aharoni" pitchFamily="2" charset="-79"/>
                <a:cs typeface="Aharoni" pitchFamily="2" charset="-79"/>
                <a:sym typeface="Helvetica Neue"/>
              </a:rPr>
              <a:t> Session</a:t>
            </a:r>
            <a:endParaRPr kumimoji="0" lang="en-US" sz="8000" b="1" i="0" u="none" strike="noStrike" cap="none" spc="0" normalizeH="0" baseline="0" dirty="0">
              <a:ln>
                <a:noFill/>
              </a:ln>
              <a:solidFill>
                <a:srgbClr val="000000"/>
              </a:solidFill>
              <a:effectLst/>
              <a:uFillTx/>
              <a:latin typeface="Aharoni" pitchFamily="2" charset="-79"/>
              <a:cs typeface="Aharoni" pitchFamily="2" charset="-79"/>
              <a:sym typeface="Helvetica Neue"/>
            </a:endParaRPr>
          </a:p>
        </p:txBody>
      </p:sp>
      <p:sp>
        <p:nvSpPr>
          <p:cNvPr id="7" name="Rectangle 6"/>
          <p:cNvSpPr/>
          <p:nvPr/>
        </p:nvSpPr>
        <p:spPr>
          <a:xfrm>
            <a:off x="4000500" y="3787170"/>
            <a:ext cx="20002500" cy="3785652"/>
          </a:xfrm>
          <a:prstGeom prst="rect">
            <a:avLst/>
          </a:prstGeom>
        </p:spPr>
        <p:txBody>
          <a:bodyPr wrap="square">
            <a:spAutoFit/>
          </a:bodyPr>
          <a:lstStyle/>
          <a:p>
            <a:pPr marL="2171700" indent="-2171700" algn="l"/>
            <a:r>
              <a:rPr lang="en-US" sz="4800" dirty="0" smtClean="0">
                <a:solidFill>
                  <a:srgbClr val="0000FF"/>
                </a:solidFill>
                <a:latin typeface="Consolas"/>
              </a:rPr>
              <a:t>&lt;</a:t>
            </a:r>
            <a:r>
              <a:rPr lang="en-US" sz="4800" dirty="0" err="1" smtClean="0">
                <a:solidFill>
                  <a:srgbClr val="A31515"/>
                </a:solidFill>
                <a:latin typeface="Consolas"/>
              </a:rPr>
              <a:t>sessionState</a:t>
            </a:r>
            <a:r>
              <a:rPr lang="en-US" sz="4800" dirty="0" smtClean="0">
                <a:solidFill>
                  <a:srgbClr val="0000FF"/>
                </a:solidFill>
                <a:latin typeface="Consolas"/>
              </a:rPr>
              <a:t> </a:t>
            </a:r>
            <a:r>
              <a:rPr lang="en-US" sz="4800" dirty="0" smtClean="0">
                <a:solidFill>
                  <a:srgbClr val="FF0000"/>
                </a:solidFill>
                <a:latin typeface="Consolas"/>
              </a:rPr>
              <a:t>mode</a:t>
            </a:r>
            <a:r>
              <a:rPr lang="en-US" sz="4800" dirty="0" smtClean="0">
                <a:solidFill>
                  <a:srgbClr val="0000FF"/>
                </a:solidFill>
                <a:latin typeface="Consolas"/>
              </a:rPr>
              <a:t>="</a:t>
            </a:r>
            <a:r>
              <a:rPr lang="en-US" sz="4800" dirty="0" err="1" smtClean="0">
                <a:solidFill>
                  <a:srgbClr val="0000FF"/>
                </a:solidFill>
                <a:latin typeface="Consolas"/>
              </a:rPr>
              <a:t>InProc</a:t>
            </a:r>
            <a:r>
              <a:rPr lang="en-US" sz="4800" dirty="0" smtClean="0">
                <a:solidFill>
                  <a:srgbClr val="0000FF"/>
                </a:solidFill>
                <a:latin typeface="Consolas"/>
              </a:rPr>
              <a:t>" </a:t>
            </a:r>
            <a:r>
              <a:rPr lang="en-US" sz="4800" dirty="0" err="1" smtClean="0">
                <a:solidFill>
                  <a:srgbClr val="FF0000"/>
                </a:solidFill>
                <a:latin typeface="Consolas"/>
              </a:rPr>
              <a:t>stateConnectionString</a:t>
            </a:r>
            <a:r>
              <a:rPr lang="en-US" sz="4800" dirty="0" smtClean="0">
                <a:solidFill>
                  <a:srgbClr val="0000FF"/>
                </a:solidFill>
                <a:latin typeface="Consolas"/>
              </a:rPr>
              <a:t>="</a:t>
            </a:r>
            <a:r>
              <a:rPr lang="en-US" sz="4800" dirty="0" err="1" smtClean="0">
                <a:solidFill>
                  <a:srgbClr val="0000FF"/>
                </a:solidFill>
                <a:latin typeface="Consolas"/>
              </a:rPr>
              <a:t>tcpip</a:t>
            </a:r>
            <a:r>
              <a:rPr lang="en-US" sz="4800" dirty="0" smtClean="0">
                <a:solidFill>
                  <a:srgbClr val="0000FF"/>
                </a:solidFill>
                <a:latin typeface="Consolas"/>
              </a:rPr>
              <a:t>=127.0.0.1:42424" </a:t>
            </a:r>
            <a:r>
              <a:rPr lang="en-US" sz="4800" dirty="0" smtClean="0">
                <a:solidFill>
                  <a:srgbClr val="FF0000"/>
                </a:solidFill>
                <a:latin typeface="Consolas"/>
              </a:rPr>
              <a:t>timeout</a:t>
            </a:r>
            <a:r>
              <a:rPr lang="en-US" sz="4800" dirty="0" smtClean="0">
                <a:solidFill>
                  <a:srgbClr val="0000FF"/>
                </a:solidFill>
                <a:latin typeface="Consolas"/>
              </a:rPr>
              <a:t>="1" </a:t>
            </a:r>
            <a:endParaRPr lang="en-US" sz="4800" dirty="0" smtClean="0">
              <a:solidFill>
                <a:srgbClr val="0000FF"/>
              </a:solidFill>
              <a:latin typeface="Consolas"/>
            </a:endParaRPr>
          </a:p>
          <a:p>
            <a:pPr marL="2171700" indent="-2171700" algn="l"/>
            <a:r>
              <a:rPr lang="en-US" sz="4800" dirty="0" smtClean="0">
                <a:solidFill>
                  <a:srgbClr val="0000FF"/>
                </a:solidFill>
                <a:latin typeface="Consolas"/>
              </a:rPr>
              <a:t>	</a:t>
            </a:r>
            <a:r>
              <a:rPr lang="en-US" sz="4800" dirty="0" err="1" smtClean="0">
                <a:solidFill>
                  <a:srgbClr val="FF0000"/>
                </a:solidFill>
                <a:latin typeface="Consolas"/>
              </a:rPr>
              <a:t>cookieless</a:t>
            </a:r>
            <a:r>
              <a:rPr lang="en-US" sz="4800" dirty="0" smtClean="0">
                <a:solidFill>
                  <a:srgbClr val="0000FF"/>
                </a:solidFill>
                <a:latin typeface="Consolas"/>
              </a:rPr>
              <a:t>="true</a:t>
            </a:r>
            <a:r>
              <a:rPr lang="en-US" sz="4800" dirty="0" smtClean="0">
                <a:solidFill>
                  <a:srgbClr val="0000FF"/>
                </a:solidFill>
                <a:latin typeface="Consolas"/>
              </a:rPr>
              <a:t>"&gt;</a:t>
            </a:r>
          </a:p>
          <a:p>
            <a:pPr marL="2171700" indent="-2171700" algn="l"/>
            <a:r>
              <a:rPr lang="en-US" sz="4800" dirty="0" smtClean="0">
                <a:solidFill>
                  <a:srgbClr val="0000FF"/>
                </a:solidFill>
                <a:latin typeface="Consolas"/>
              </a:rPr>
              <a:t>&lt;/</a:t>
            </a:r>
            <a:r>
              <a:rPr lang="en-US" sz="4800" dirty="0" err="1" smtClean="0">
                <a:solidFill>
                  <a:srgbClr val="A31515"/>
                </a:solidFill>
                <a:latin typeface="Consolas"/>
              </a:rPr>
              <a:t>sessionState</a:t>
            </a:r>
            <a:r>
              <a:rPr lang="en-US" sz="4800" dirty="0" smtClean="0">
                <a:solidFill>
                  <a:srgbClr val="0000FF"/>
                </a:solidFill>
                <a:latin typeface="Consolas"/>
              </a:rPr>
              <a:t>&gt;</a:t>
            </a: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9" name="Constructor"/>
          <p:cNvSpPr txBox="1"/>
          <p:nvPr/>
        </p:nvSpPr>
        <p:spPr>
          <a:xfrm rot="16200000">
            <a:off x="-3585352" y="6047202"/>
            <a:ext cx="10070064"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State Management</a:t>
            </a:r>
            <a:endParaRPr lang="en-US" sz="9600" dirty="0">
              <a:solidFill>
                <a:schemeClr val="tx2"/>
              </a:solidFill>
            </a:endParaRPr>
          </a:p>
        </p:txBody>
      </p:sp>
      <p:sp>
        <p:nvSpPr>
          <p:cNvPr id="10" name="TextBox 9"/>
          <p:cNvSpPr txBox="1"/>
          <p:nvPr/>
        </p:nvSpPr>
        <p:spPr>
          <a:xfrm>
            <a:off x="3254188" y="806823"/>
            <a:ext cx="1473797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smtClean="0">
                <a:ln>
                  <a:noFill/>
                </a:ln>
                <a:solidFill>
                  <a:srgbClr val="000000"/>
                </a:solidFill>
                <a:effectLst/>
                <a:uFillTx/>
                <a:latin typeface="Aharoni" pitchFamily="2" charset="-79"/>
                <a:cs typeface="Aharoni" pitchFamily="2" charset="-79"/>
                <a:sym typeface="Helvetica Neue"/>
              </a:rPr>
              <a:t>Cookies</a:t>
            </a:r>
            <a:endParaRPr kumimoji="0" lang="en-US" sz="8000" b="1" i="0" u="none" strike="noStrike" cap="none" spc="0" normalizeH="0" baseline="0" dirty="0">
              <a:ln>
                <a:noFill/>
              </a:ln>
              <a:solidFill>
                <a:srgbClr val="000000"/>
              </a:solidFill>
              <a:effectLst/>
              <a:uFillTx/>
              <a:latin typeface="Aharoni" pitchFamily="2" charset="-79"/>
              <a:cs typeface="Aharoni" pitchFamily="2" charset="-79"/>
              <a:sym typeface="Helvetica Neue"/>
            </a:endParaRPr>
          </a:p>
        </p:txBody>
      </p:sp>
      <p:sp>
        <p:nvSpPr>
          <p:cNvPr id="14" name="Rectangle 13"/>
          <p:cNvSpPr/>
          <p:nvPr/>
        </p:nvSpPr>
        <p:spPr>
          <a:xfrm>
            <a:off x="3886200" y="2752785"/>
            <a:ext cx="20497800" cy="3139321"/>
          </a:xfrm>
          <a:prstGeom prst="rect">
            <a:avLst/>
          </a:prstGeom>
        </p:spPr>
        <p:txBody>
          <a:bodyPr wrap="square">
            <a:spAutoFit/>
          </a:bodyPr>
          <a:lstStyle/>
          <a:p>
            <a:pPr algn="l">
              <a:lnSpc>
                <a:spcPct val="150000"/>
              </a:lnSpc>
            </a:pPr>
            <a:r>
              <a:rPr lang="en-US" sz="4400" b="0" dirty="0" smtClean="0">
                <a:solidFill>
                  <a:schemeClr val="tx1"/>
                </a:solidFill>
                <a:latin typeface="Calibri" pitchFamily="34" charset="0"/>
              </a:rPr>
              <a:t>Cookies store a value in the user's browser that the browser sends with every page request to the same server. Cookies are the best way to store state data that must be available for multiple Web pages on a web </a:t>
            </a:r>
            <a:r>
              <a:rPr lang="en-US" sz="4400" b="0" dirty="0" smtClean="0">
                <a:solidFill>
                  <a:schemeClr val="tx1"/>
                </a:solidFill>
                <a:latin typeface="Calibri" pitchFamily="34" charset="0"/>
              </a:rPr>
              <a:t>site.</a:t>
            </a:r>
            <a:endParaRPr lang="en-US" sz="4400" b="0" dirty="0" smtClean="0">
              <a:solidFill>
                <a:schemeClr val="tx1"/>
              </a:solidFill>
              <a:latin typeface="Calibri" pitchFamily="34" charset="0"/>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5" name="Table"/>
          <p:cNvGraphicFramePr/>
          <p:nvPr>
            <p:extLst>
              <p:ext uri="{D42A27DB-BD31-4B8C-83A1-F6EECF244321}">
                <p14:modId xmlns:p14="http://schemas.microsoft.com/office/powerpoint/2010/main" xmlns="" val="912717421"/>
              </p:ext>
            </p:extLst>
          </p:nvPr>
        </p:nvGraphicFramePr>
        <p:xfrm>
          <a:off x="251012" y="2349362"/>
          <a:ext cx="24079201" cy="4549740"/>
        </p:xfrm>
        <a:graphic>
          <a:graphicData uri="http://schemas.openxmlformats.org/drawingml/2006/table">
            <a:tbl>
              <a:tblPr bandRow="1">
                <a:tableStyleId>{0660B408-B3CF-4A94-85FC-2B1E0A45F4A2}</a:tableStyleId>
              </a:tblPr>
              <a:tblGrid>
                <a:gridCol w="1414813">
                  <a:extLst>
                    <a:ext uri="{9D8B030D-6E8A-4147-A177-3AD203B41FA5}">
                      <a16:colId xmlns:a16="http://schemas.microsoft.com/office/drawing/2014/main" xmlns="" val="576510019"/>
                    </a:ext>
                  </a:extLst>
                </a:gridCol>
                <a:gridCol w="21210725">
                  <a:extLst>
                    <a:ext uri="{9D8B030D-6E8A-4147-A177-3AD203B41FA5}">
                      <a16:colId xmlns:a16="http://schemas.microsoft.com/office/drawing/2014/main" xmlns="" val="20001"/>
                    </a:ext>
                  </a:extLst>
                </a:gridCol>
                <a:gridCol w="1453663">
                  <a:extLst>
                    <a:ext uri="{9D8B030D-6E8A-4147-A177-3AD203B41FA5}">
                      <a16:colId xmlns:a16="http://schemas.microsoft.com/office/drawing/2014/main" xmlns="" val="20002"/>
                    </a:ext>
                  </a:extLst>
                </a:gridCol>
              </a:tblGrid>
              <a:tr h="832635">
                <a:tc>
                  <a:txBody>
                    <a:bodyPr/>
                    <a:lstStyle/>
                    <a:p>
                      <a:pPr algn="ctr" fontAlgn="t"/>
                      <a:r>
                        <a:rPr lang="en-US" sz="4400" b="0" i="0" u="none" strike="noStrike" dirty="0" smtClean="0">
                          <a:solidFill>
                            <a:srgbClr val="000000"/>
                          </a:solidFill>
                          <a:effectLst/>
                          <a:latin typeface="Calibri" panose="020F0502020204030204" pitchFamily="34" charset="0"/>
                        </a:rPr>
                        <a:t>1</a:t>
                      </a:r>
                      <a:endParaRPr lang="en-US" sz="4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l" rtl="0" fontAlgn="t"/>
                      <a:r>
                        <a:rPr lang="en-US" sz="4000" dirty="0">
                          <a:solidFill>
                            <a:srgbClr val="000000"/>
                          </a:solidFill>
                          <a:latin typeface="Calibri" pitchFamily="34" charset="0"/>
                        </a:rPr>
                        <a:t>What is Cookies and Session ? How to create Cookies and Session? Explain with its syntax and write ASP.NET program to illustrate the concept of Cookies and Session</a:t>
                      </a:r>
                    </a:p>
                  </a:txBody>
                  <a:tcPr marL="28575" marR="28575" marT="0" marB="0"/>
                </a:tc>
                <a:tc>
                  <a:txBody>
                    <a:bodyPr/>
                    <a:lstStyle/>
                    <a:p>
                      <a:pPr algn="l" rtl="0" fontAlgn="t"/>
                      <a:r>
                        <a:rPr lang="en-US" sz="4000">
                          <a:solidFill>
                            <a:srgbClr val="000000"/>
                          </a:solidFill>
                          <a:latin typeface="Calibri" pitchFamily="34" charset="0"/>
                        </a:rPr>
                        <a:t>7</a:t>
                      </a:r>
                    </a:p>
                  </a:txBody>
                  <a:tcPr marL="28575" marR="28575" marT="0" marB="0"/>
                </a:tc>
                <a:extLst>
                  <a:ext uri="{0D108BD9-81ED-4DB2-BD59-A6C34878D82A}">
                    <a16:rowId xmlns:a16="http://schemas.microsoft.com/office/drawing/2014/main" xmlns="" val="10000"/>
                  </a:ext>
                </a:extLst>
              </a:tr>
              <a:tr h="832635">
                <a:tc>
                  <a:txBody>
                    <a:bodyPr/>
                    <a:lstStyle/>
                    <a:p>
                      <a:pPr algn="ctr" fontAlgn="t"/>
                      <a:r>
                        <a:rPr lang="en-US" sz="4400" b="0" i="0" u="none" strike="noStrike" dirty="0" smtClean="0">
                          <a:solidFill>
                            <a:srgbClr val="000000"/>
                          </a:solidFill>
                          <a:effectLst/>
                          <a:latin typeface="Calibri" panose="020F0502020204030204" pitchFamily="34" charset="0"/>
                        </a:rPr>
                        <a:t>2</a:t>
                      </a:r>
                      <a:endParaRPr lang="en-US" sz="4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l" rtl="0" fontAlgn="b"/>
                      <a:r>
                        <a:rPr lang="en-US" sz="4000" dirty="0">
                          <a:solidFill>
                            <a:srgbClr val="000000"/>
                          </a:solidFill>
                          <a:latin typeface="Calibri" pitchFamily="34" charset="0"/>
                        </a:rPr>
                        <a:t>Write </a:t>
                      </a:r>
                      <a:r>
                        <a:rPr lang="en-US" sz="4000" dirty="0" err="1">
                          <a:solidFill>
                            <a:srgbClr val="000000"/>
                          </a:solidFill>
                          <a:latin typeface="Calibri" pitchFamily="34" charset="0"/>
                        </a:rPr>
                        <a:t>ASP.Net</a:t>
                      </a:r>
                      <a:r>
                        <a:rPr lang="en-US" sz="4000" dirty="0">
                          <a:solidFill>
                            <a:srgbClr val="000000"/>
                          </a:solidFill>
                          <a:latin typeface="Calibri" pitchFamily="34" charset="0"/>
                        </a:rPr>
                        <a:t> program to Store Objects in Session State and Storing Session State in SQL Server.</a:t>
                      </a:r>
                    </a:p>
                  </a:txBody>
                  <a:tcPr marL="28575" marR="28575" marT="0" marB="0" anchor="b"/>
                </a:tc>
                <a:tc>
                  <a:txBody>
                    <a:bodyPr/>
                    <a:lstStyle/>
                    <a:p>
                      <a:pPr algn="l" rtl="0" fontAlgn="t"/>
                      <a:r>
                        <a:rPr lang="en-US" sz="4000">
                          <a:solidFill>
                            <a:srgbClr val="000000"/>
                          </a:solidFill>
                          <a:latin typeface="Calibri" pitchFamily="34" charset="0"/>
                        </a:rPr>
                        <a:t>7</a:t>
                      </a:r>
                    </a:p>
                  </a:txBody>
                  <a:tcPr marL="28575" marR="28575" marT="0" marB="0"/>
                </a:tc>
                <a:extLst>
                  <a:ext uri="{0D108BD9-81ED-4DB2-BD59-A6C34878D82A}">
                    <a16:rowId xmlns:a16="http://schemas.microsoft.com/office/drawing/2014/main" xmlns="" val="1973058840"/>
                  </a:ext>
                </a:extLst>
              </a:tr>
              <a:tr h="832635">
                <a:tc>
                  <a:txBody>
                    <a:bodyPr/>
                    <a:lstStyle/>
                    <a:p>
                      <a:pPr algn="ctr" fontAlgn="t"/>
                      <a:r>
                        <a:rPr lang="en-US" sz="4400" b="0" i="0" u="none" strike="noStrike" dirty="0" smtClean="0">
                          <a:solidFill>
                            <a:srgbClr val="000000"/>
                          </a:solidFill>
                          <a:effectLst/>
                          <a:latin typeface="Calibri" panose="020F0502020204030204" pitchFamily="34" charset="0"/>
                        </a:rPr>
                        <a:t>3</a:t>
                      </a:r>
                      <a:endParaRPr lang="en-US" sz="4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l" rtl="0" fontAlgn="b"/>
                      <a:r>
                        <a:rPr lang="en-US" sz="4000" dirty="0">
                          <a:solidFill>
                            <a:srgbClr val="000000"/>
                          </a:solidFill>
                          <a:latin typeface="Calibri" pitchFamily="34" charset="0"/>
                        </a:rPr>
                        <a:t>What is View State? Explain View sate techniques in ASP .NET. How it is differ from session state.</a:t>
                      </a:r>
                    </a:p>
                  </a:txBody>
                  <a:tcPr marL="28575" marR="28575" marT="0" marB="0" anchor="b"/>
                </a:tc>
                <a:tc>
                  <a:txBody>
                    <a:bodyPr/>
                    <a:lstStyle/>
                    <a:p>
                      <a:pPr algn="l" rtl="0" fontAlgn="t"/>
                      <a:r>
                        <a:rPr lang="en-US" sz="4000">
                          <a:solidFill>
                            <a:srgbClr val="000000"/>
                          </a:solidFill>
                          <a:latin typeface="Calibri" pitchFamily="34" charset="0"/>
                        </a:rPr>
                        <a:t>3</a:t>
                      </a:r>
                    </a:p>
                  </a:txBody>
                  <a:tcPr marL="28575" marR="28575" marT="0" marB="0"/>
                </a:tc>
                <a:extLst>
                  <a:ext uri="{0D108BD9-81ED-4DB2-BD59-A6C34878D82A}">
                    <a16:rowId xmlns:a16="http://schemas.microsoft.com/office/drawing/2014/main" xmlns="" val="98092151"/>
                  </a:ext>
                </a:extLst>
              </a:tr>
              <a:tr h="832635">
                <a:tc>
                  <a:txBody>
                    <a:bodyPr/>
                    <a:lstStyle/>
                    <a:p>
                      <a:pPr algn="ctr" fontAlgn="t"/>
                      <a:r>
                        <a:rPr lang="en-US" sz="4400" b="0" i="0" u="none" strike="noStrike" dirty="0" smtClean="0">
                          <a:solidFill>
                            <a:srgbClr val="000000"/>
                          </a:solidFill>
                          <a:effectLst/>
                          <a:latin typeface="Calibri" panose="020F0502020204030204" pitchFamily="34" charset="0"/>
                        </a:rPr>
                        <a:t>4</a:t>
                      </a:r>
                      <a:endParaRPr lang="en-US" sz="4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l" rtl="0" fontAlgn="b"/>
                      <a:r>
                        <a:rPr lang="en-US" sz="4000" dirty="0">
                          <a:solidFill>
                            <a:srgbClr val="000000"/>
                          </a:solidFill>
                          <a:latin typeface="Calibri" pitchFamily="34" charset="0"/>
                        </a:rPr>
                        <a:t>What is </a:t>
                      </a:r>
                      <a:r>
                        <a:rPr lang="en-US" sz="4000" dirty="0" err="1">
                          <a:solidFill>
                            <a:srgbClr val="000000"/>
                          </a:solidFill>
                          <a:latin typeface="Calibri" pitchFamily="34" charset="0"/>
                        </a:rPr>
                        <a:t>cookieless</a:t>
                      </a:r>
                      <a:r>
                        <a:rPr lang="en-US" sz="4000" dirty="0">
                          <a:solidFill>
                            <a:srgbClr val="000000"/>
                          </a:solidFill>
                          <a:latin typeface="Calibri" pitchFamily="34" charset="0"/>
                        </a:rPr>
                        <a:t> Session ID? Explain in brief.</a:t>
                      </a:r>
                    </a:p>
                  </a:txBody>
                  <a:tcPr marL="28575" marR="28575" marT="0" marB="0" anchor="b"/>
                </a:tc>
                <a:tc>
                  <a:txBody>
                    <a:bodyPr/>
                    <a:lstStyle/>
                    <a:p>
                      <a:pPr algn="l" rtl="0" fontAlgn="t"/>
                      <a:r>
                        <a:rPr lang="en-US" sz="4000">
                          <a:solidFill>
                            <a:srgbClr val="000000"/>
                          </a:solidFill>
                          <a:latin typeface="Calibri" pitchFamily="34" charset="0"/>
                        </a:rPr>
                        <a:t>3</a:t>
                      </a:r>
                    </a:p>
                  </a:txBody>
                  <a:tcPr marL="28575" marR="28575" marT="0" marB="0"/>
                </a:tc>
                <a:extLst>
                  <a:ext uri="{0D108BD9-81ED-4DB2-BD59-A6C34878D82A}">
                    <a16:rowId xmlns:a16="http://schemas.microsoft.com/office/drawing/2014/main" xmlns="" val="648299942"/>
                  </a:ext>
                </a:extLst>
              </a:tr>
              <a:tr h="832635">
                <a:tc>
                  <a:txBody>
                    <a:bodyPr/>
                    <a:lstStyle/>
                    <a:p>
                      <a:pPr algn="ctr" fontAlgn="b"/>
                      <a:r>
                        <a:rPr lang="en-US" sz="4400" b="0" i="0" u="none" strike="noStrike" dirty="0" smtClean="0">
                          <a:solidFill>
                            <a:srgbClr val="000000"/>
                          </a:solidFill>
                          <a:effectLst/>
                          <a:latin typeface="Calibri" panose="020F0502020204030204" pitchFamily="34" charset="0"/>
                        </a:rPr>
                        <a:t>5</a:t>
                      </a:r>
                      <a:endParaRPr lang="en-US" sz="4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l" rtl="0" fontAlgn="b"/>
                      <a:r>
                        <a:rPr lang="en-US" sz="4000" dirty="0">
                          <a:solidFill>
                            <a:srgbClr val="000000"/>
                          </a:solidFill>
                          <a:latin typeface="Calibri" pitchFamily="34" charset="0"/>
                        </a:rPr>
                        <a:t>Write a C# code to count “Number of Visits” of a web page by a user using </a:t>
                      </a:r>
                      <a:r>
                        <a:rPr lang="en-US" sz="4000" dirty="0" err="1">
                          <a:solidFill>
                            <a:srgbClr val="000000"/>
                          </a:solidFill>
                          <a:latin typeface="Calibri" pitchFamily="34" charset="0"/>
                        </a:rPr>
                        <a:t>ViewState</a:t>
                      </a:r>
                      <a:r>
                        <a:rPr lang="en-US" sz="4000" dirty="0">
                          <a:solidFill>
                            <a:srgbClr val="000000"/>
                          </a:solidFill>
                          <a:latin typeface="Calibri" pitchFamily="34" charset="0"/>
                        </a:rPr>
                        <a:t>.</a:t>
                      </a:r>
                    </a:p>
                  </a:txBody>
                  <a:tcPr marL="28575" marR="28575" marT="0" marB="0" anchor="b"/>
                </a:tc>
                <a:tc>
                  <a:txBody>
                    <a:bodyPr/>
                    <a:lstStyle/>
                    <a:p>
                      <a:pPr algn="l" rtl="0" fontAlgn="t"/>
                      <a:r>
                        <a:rPr lang="en-US" sz="4000" dirty="0">
                          <a:solidFill>
                            <a:srgbClr val="000000"/>
                          </a:solidFill>
                          <a:latin typeface="Calibri" pitchFamily="34" charset="0"/>
                        </a:rPr>
                        <a:t>3</a:t>
                      </a:r>
                    </a:p>
                  </a:txBody>
                  <a:tcPr marL="28575" marR="28575" marT="0" marB="0"/>
                </a:tc>
                <a:extLst>
                  <a:ext uri="{0D108BD9-81ED-4DB2-BD59-A6C34878D82A}">
                    <a16:rowId xmlns:a16="http://schemas.microsoft.com/office/drawing/2014/main" xmlns="" val="2953747599"/>
                  </a:ext>
                </a:extLst>
              </a:tr>
            </a:tbl>
          </a:graphicData>
        </a:graphic>
      </p:graphicFrame>
      <p:sp>
        <p:nvSpPr>
          <p:cNvPr id="126" name="GTU Questions"/>
          <p:cNvSpPr txBox="1"/>
          <p:nvPr/>
        </p:nvSpPr>
        <p:spPr>
          <a:xfrm>
            <a:off x="7492479" y="682486"/>
            <a:ext cx="9399042" cy="16668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lgn="l" defTabSz="457200">
              <a:lnSpc>
                <a:spcPts val="13600"/>
              </a:lnSpc>
              <a:defRPr sz="10000">
                <a:solidFill>
                  <a:srgbClr val="222222"/>
                </a:solidFill>
                <a:latin typeface="Helvetica"/>
                <a:ea typeface="Helvetica"/>
                <a:cs typeface="Helvetica"/>
                <a:sym typeface="Helvetica"/>
              </a:defRPr>
            </a:lvl1pPr>
          </a:lstStyle>
          <a:p>
            <a:r>
              <a:t>GTU Questions</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9" name="Constructor"/>
          <p:cNvSpPr txBox="1"/>
          <p:nvPr/>
        </p:nvSpPr>
        <p:spPr>
          <a:xfrm rot="16200000">
            <a:off x="-3585352" y="6047202"/>
            <a:ext cx="10070064"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State Management</a:t>
            </a:r>
            <a:endParaRPr lang="en-US" sz="9600" dirty="0">
              <a:solidFill>
                <a:schemeClr val="tx2"/>
              </a:solidFill>
            </a:endParaRPr>
          </a:p>
        </p:txBody>
      </p:sp>
      <p:sp>
        <p:nvSpPr>
          <p:cNvPr id="10" name="TextBox 9"/>
          <p:cNvSpPr txBox="1"/>
          <p:nvPr/>
        </p:nvSpPr>
        <p:spPr>
          <a:xfrm>
            <a:off x="3254188" y="806823"/>
            <a:ext cx="1473797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smtClean="0">
                <a:ln>
                  <a:noFill/>
                </a:ln>
                <a:solidFill>
                  <a:srgbClr val="000000"/>
                </a:solidFill>
                <a:effectLst/>
                <a:uFillTx/>
                <a:latin typeface="Aharoni" pitchFamily="2" charset="-79"/>
                <a:cs typeface="Aharoni" pitchFamily="2" charset="-79"/>
                <a:sym typeface="Helvetica Neue"/>
              </a:rPr>
              <a:t>Cookies</a:t>
            </a:r>
            <a:endParaRPr kumimoji="0" lang="en-US" sz="8000" b="1" i="0" u="none" strike="noStrike" cap="none" spc="0" normalizeH="0" baseline="0" dirty="0">
              <a:ln>
                <a:noFill/>
              </a:ln>
              <a:solidFill>
                <a:srgbClr val="000000"/>
              </a:solidFill>
              <a:effectLst/>
              <a:uFillTx/>
              <a:latin typeface="Aharoni" pitchFamily="2" charset="-79"/>
              <a:cs typeface="Aharoni" pitchFamily="2" charset="-79"/>
              <a:sym typeface="Helvetica Neue"/>
            </a:endParaRPr>
          </a:p>
        </p:txBody>
      </p:sp>
      <p:sp>
        <p:nvSpPr>
          <p:cNvPr id="14" name="Rectangle 13"/>
          <p:cNvSpPr/>
          <p:nvPr/>
        </p:nvSpPr>
        <p:spPr>
          <a:xfrm>
            <a:off x="3886200" y="2752785"/>
            <a:ext cx="20497800" cy="3139321"/>
          </a:xfrm>
          <a:prstGeom prst="rect">
            <a:avLst/>
          </a:prstGeom>
        </p:spPr>
        <p:txBody>
          <a:bodyPr wrap="square">
            <a:spAutoFit/>
          </a:bodyPr>
          <a:lstStyle/>
          <a:p>
            <a:pPr algn="l">
              <a:lnSpc>
                <a:spcPct val="150000"/>
              </a:lnSpc>
            </a:pPr>
            <a:r>
              <a:rPr lang="en-US" sz="4400" b="0" dirty="0" smtClean="0">
                <a:solidFill>
                  <a:schemeClr val="tx1"/>
                </a:solidFill>
                <a:latin typeface="Calibri" pitchFamily="34" charset="0"/>
              </a:rPr>
              <a:t>Cookies store a value in the user's browser that the browser sends with every page request to the same server. Cookies are the best way to store state data that must be available for multiple Web pages on a web </a:t>
            </a:r>
            <a:r>
              <a:rPr lang="en-US" sz="4400" b="0" dirty="0" smtClean="0">
                <a:solidFill>
                  <a:schemeClr val="tx1"/>
                </a:solidFill>
                <a:latin typeface="Calibri" pitchFamily="34" charset="0"/>
              </a:rPr>
              <a:t>site.</a:t>
            </a:r>
            <a:endParaRPr lang="en-US" sz="4400" b="0" dirty="0" smtClean="0">
              <a:solidFill>
                <a:schemeClr val="tx1"/>
              </a:solidFill>
              <a:latin typeface="Calibri" pitchFamily="34" charset="0"/>
            </a:endParaRPr>
          </a:p>
        </p:txBody>
      </p:sp>
      <p:sp>
        <p:nvSpPr>
          <p:cNvPr id="7" name="Rectangle 6"/>
          <p:cNvSpPr/>
          <p:nvPr/>
        </p:nvSpPr>
        <p:spPr>
          <a:xfrm>
            <a:off x="3924300" y="7723853"/>
            <a:ext cx="20116800" cy="4610108"/>
          </a:xfrm>
          <a:prstGeom prst="rect">
            <a:avLst/>
          </a:prstGeom>
        </p:spPr>
        <p:txBody>
          <a:bodyPr wrap="square">
            <a:spAutoFit/>
          </a:bodyPr>
          <a:lstStyle/>
          <a:p>
            <a:pPr algn="l">
              <a:lnSpc>
                <a:spcPct val="150000"/>
              </a:lnSpc>
            </a:pPr>
            <a:r>
              <a:rPr lang="en-US" sz="4000" dirty="0" err="1" smtClean="0">
                <a:solidFill>
                  <a:srgbClr val="2B91AF"/>
                </a:solidFill>
                <a:latin typeface="Consolas"/>
              </a:rPr>
              <a:t>HttpCookie</a:t>
            </a:r>
            <a:r>
              <a:rPr lang="en-US" sz="4000" dirty="0" smtClean="0">
                <a:solidFill>
                  <a:srgbClr val="2B91AF"/>
                </a:solidFill>
                <a:latin typeface="Consolas"/>
              </a:rPr>
              <a:t> </a:t>
            </a:r>
            <a:r>
              <a:rPr lang="en-US" sz="4000" dirty="0" err="1" smtClean="0">
                <a:solidFill>
                  <a:srgbClr val="2B91AF"/>
                </a:solidFill>
                <a:latin typeface="Consolas"/>
              </a:rPr>
              <a:t>StudentCookies</a:t>
            </a:r>
            <a:r>
              <a:rPr lang="en-US" sz="4000" dirty="0" smtClean="0">
                <a:solidFill>
                  <a:srgbClr val="2B91AF"/>
                </a:solidFill>
                <a:latin typeface="Consolas"/>
              </a:rPr>
              <a:t> = </a:t>
            </a:r>
            <a:r>
              <a:rPr lang="en-US" sz="4000" dirty="0" smtClean="0">
                <a:solidFill>
                  <a:srgbClr val="0000FF"/>
                </a:solidFill>
                <a:latin typeface="Consolas"/>
              </a:rPr>
              <a:t>new </a:t>
            </a:r>
            <a:r>
              <a:rPr lang="en-US" sz="4000" dirty="0" err="1" smtClean="0">
                <a:solidFill>
                  <a:srgbClr val="2B91AF"/>
                </a:solidFill>
                <a:latin typeface="Consolas"/>
              </a:rPr>
              <a:t>HttpCookie</a:t>
            </a:r>
            <a:r>
              <a:rPr lang="en-US" sz="4000" dirty="0" smtClean="0">
                <a:solidFill>
                  <a:srgbClr val="2B91AF"/>
                </a:solidFill>
                <a:latin typeface="Consolas"/>
              </a:rPr>
              <a:t>(</a:t>
            </a:r>
            <a:r>
              <a:rPr lang="en-US" sz="4000" dirty="0" smtClean="0">
                <a:solidFill>
                  <a:srgbClr val="A31515"/>
                </a:solidFill>
                <a:latin typeface="Consolas"/>
              </a:rPr>
              <a:t>"</a:t>
            </a:r>
            <a:r>
              <a:rPr lang="en-US" sz="4000" dirty="0" err="1" smtClean="0">
                <a:solidFill>
                  <a:srgbClr val="A31515"/>
                </a:solidFill>
                <a:latin typeface="Consolas"/>
              </a:rPr>
              <a:t>StudentCookies</a:t>
            </a:r>
            <a:r>
              <a:rPr lang="en-US" sz="4000" dirty="0" smtClean="0">
                <a:solidFill>
                  <a:srgbClr val="A31515"/>
                </a:solidFill>
                <a:latin typeface="Consolas"/>
              </a:rPr>
              <a:t>"); </a:t>
            </a:r>
          </a:p>
          <a:p>
            <a:pPr algn="l">
              <a:lnSpc>
                <a:spcPct val="150000"/>
              </a:lnSpc>
            </a:pPr>
            <a:r>
              <a:rPr lang="en-US" sz="4000" dirty="0" err="1" smtClean="0">
                <a:solidFill>
                  <a:srgbClr val="A31515"/>
                </a:solidFill>
                <a:latin typeface="Consolas"/>
              </a:rPr>
              <a:t>StudentCookies.Value</a:t>
            </a:r>
            <a:r>
              <a:rPr lang="en-US" sz="4000" dirty="0" smtClean="0">
                <a:solidFill>
                  <a:srgbClr val="A31515"/>
                </a:solidFill>
                <a:latin typeface="Consolas"/>
              </a:rPr>
              <a:t> </a:t>
            </a:r>
            <a:r>
              <a:rPr lang="en-US" sz="4000" dirty="0" smtClean="0">
                <a:solidFill>
                  <a:srgbClr val="A31515"/>
                </a:solidFill>
                <a:latin typeface="Consolas"/>
              </a:rPr>
              <a:t>= TextBox1.Text;</a:t>
            </a:r>
          </a:p>
          <a:p>
            <a:pPr algn="l">
              <a:lnSpc>
                <a:spcPct val="150000"/>
              </a:lnSpc>
            </a:pPr>
            <a:r>
              <a:rPr lang="en-US" sz="4000" dirty="0" err="1" smtClean="0">
                <a:solidFill>
                  <a:srgbClr val="A31515"/>
                </a:solidFill>
                <a:latin typeface="Consolas"/>
              </a:rPr>
              <a:t>StudentCookies.Expires</a:t>
            </a:r>
            <a:r>
              <a:rPr lang="en-US" sz="4000" dirty="0" smtClean="0">
                <a:solidFill>
                  <a:srgbClr val="A31515"/>
                </a:solidFill>
                <a:latin typeface="Consolas"/>
              </a:rPr>
              <a:t> </a:t>
            </a:r>
            <a:r>
              <a:rPr lang="en-US" sz="4000" dirty="0" smtClean="0">
                <a:solidFill>
                  <a:srgbClr val="A31515"/>
                </a:solidFill>
                <a:latin typeface="Consolas"/>
              </a:rPr>
              <a:t>= </a:t>
            </a:r>
            <a:r>
              <a:rPr lang="en-US" sz="4000" dirty="0" err="1" smtClean="0">
                <a:solidFill>
                  <a:srgbClr val="2B91AF"/>
                </a:solidFill>
                <a:latin typeface="Consolas"/>
              </a:rPr>
              <a:t>DateTime.Now.AddHours</a:t>
            </a:r>
            <a:r>
              <a:rPr lang="en-US" sz="4000" dirty="0" smtClean="0">
                <a:solidFill>
                  <a:srgbClr val="2B91AF"/>
                </a:solidFill>
                <a:latin typeface="Consolas"/>
              </a:rPr>
              <a:t>(1); </a:t>
            </a:r>
          </a:p>
          <a:p>
            <a:pPr algn="l">
              <a:lnSpc>
                <a:spcPct val="150000"/>
              </a:lnSpc>
            </a:pPr>
            <a:r>
              <a:rPr lang="en-US" sz="4000" dirty="0" err="1" smtClean="0">
                <a:solidFill>
                  <a:srgbClr val="2B91AF"/>
                </a:solidFill>
                <a:latin typeface="Consolas"/>
              </a:rPr>
              <a:t>Response.Cookies.Add</a:t>
            </a:r>
            <a:r>
              <a:rPr lang="en-US" sz="4000" dirty="0" smtClean="0">
                <a:solidFill>
                  <a:srgbClr val="2B91AF"/>
                </a:solidFill>
                <a:latin typeface="Consolas"/>
              </a:rPr>
              <a:t>(</a:t>
            </a:r>
            <a:r>
              <a:rPr lang="en-US" sz="4000" dirty="0" err="1" smtClean="0">
                <a:solidFill>
                  <a:srgbClr val="2B91AF"/>
                </a:solidFill>
                <a:latin typeface="Consolas"/>
              </a:rPr>
              <a:t>StudentCookies</a:t>
            </a:r>
            <a:r>
              <a:rPr lang="en-US" sz="4000" dirty="0" smtClean="0">
                <a:solidFill>
                  <a:srgbClr val="2B91AF"/>
                </a:solidFill>
                <a:latin typeface="Consolas"/>
              </a:rPr>
              <a:t>);</a:t>
            </a:r>
          </a:p>
          <a:p>
            <a:pPr algn="l">
              <a:lnSpc>
                <a:spcPct val="150000"/>
              </a:lnSpc>
            </a:pPr>
            <a:endParaRPr lang="en-US" sz="4000" dirty="0" smtClean="0">
              <a:solidFill>
                <a:srgbClr val="2B91AF"/>
              </a:solidFill>
              <a:latin typeface="Consolas"/>
            </a:endParaRPr>
          </a:p>
        </p:txBody>
      </p:sp>
      <p:sp>
        <p:nvSpPr>
          <p:cNvPr id="8" name="TextBox 7"/>
          <p:cNvSpPr txBox="1"/>
          <p:nvPr/>
        </p:nvSpPr>
        <p:spPr>
          <a:xfrm>
            <a:off x="3943350" y="6743700"/>
            <a:ext cx="848677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i="0" u="none" strike="noStrike" cap="none" spc="0" normalizeH="0" baseline="0" dirty="0" smtClean="0">
                <a:ln>
                  <a:noFill/>
                </a:ln>
                <a:solidFill>
                  <a:srgbClr val="000000"/>
                </a:solidFill>
                <a:effectLst/>
                <a:uFillTx/>
                <a:latin typeface="Calibri" pitchFamily="34" charset="0"/>
                <a:sym typeface="Helvetica Neue"/>
              </a:rPr>
              <a:t>Creating Cookie: First Way</a:t>
            </a:r>
            <a:endParaRPr kumimoji="0" lang="en-US" sz="4400" i="0" u="none" strike="noStrike" cap="none" spc="0" normalizeH="0" baseline="0" dirty="0">
              <a:ln>
                <a:noFill/>
              </a:ln>
              <a:solidFill>
                <a:srgbClr val="000000"/>
              </a:solidFill>
              <a:effectLst/>
              <a:uFillTx/>
              <a:latin typeface="Calibri" pitchFamily="34" charset="0"/>
              <a:sym typeface="Helvetica Neue"/>
            </a:endParaRP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9" name="Constructor"/>
          <p:cNvSpPr txBox="1"/>
          <p:nvPr/>
        </p:nvSpPr>
        <p:spPr>
          <a:xfrm rot="16200000">
            <a:off x="-3585352" y="6047202"/>
            <a:ext cx="10070064"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State Management</a:t>
            </a:r>
            <a:endParaRPr lang="en-US" sz="9600" dirty="0">
              <a:solidFill>
                <a:schemeClr val="tx2"/>
              </a:solidFill>
            </a:endParaRPr>
          </a:p>
        </p:txBody>
      </p:sp>
      <p:sp>
        <p:nvSpPr>
          <p:cNvPr id="10" name="TextBox 9"/>
          <p:cNvSpPr txBox="1"/>
          <p:nvPr/>
        </p:nvSpPr>
        <p:spPr>
          <a:xfrm>
            <a:off x="3254188" y="806823"/>
            <a:ext cx="1473797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smtClean="0">
                <a:ln>
                  <a:noFill/>
                </a:ln>
                <a:solidFill>
                  <a:srgbClr val="000000"/>
                </a:solidFill>
                <a:effectLst/>
                <a:uFillTx/>
                <a:latin typeface="Aharoni" pitchFamily="2" charset="-79"/>
                <a:cs typeface="Aharoni" pitchFamily="2" charset="-79"/>
                <a:sym typeface="Helvetica Neue"/>
              </a:rPr>
              <a:t>Cookies</a:t>
            </a:r>
            <a:endParaRPr kumimoji="0" lang="en-US" sz="8000" b="1" i="0" u="none" strike="noStrike" cap="none" spc="0" normalizeH="0" baseline="0" dirty="0">
              <a:ln>
                <a:noFill/>
              </a:ln>
              <a:solidFill>
                <a:srgbClr val="000000"/>
              </a:solidFill>
              <a:effectLst/>
              <a:uFillTx/>
              <a:latin typeface="Aharoni" pitchFamily="2" charset="-79"/>
              <a:cs typeface="Aharoni" pitchFamily="2" charset="-79"/>
              <a:sym typeface="Helvetica Neue"/>
            </a:endParaRPr>
          </a:p>
        </p:txBody>
      </p:sp>
      <p:sp>
        <p:nvSpPr>
          <p:cNvPr id="14" name="Rectangle 13"/>
          <p:cNvSpPr/>
          <p:nvPr/>
        </p:nvSpPr>
        <p:spPr>
          <a:xfrm>
            <a:off x="3886200" y="2752785"/>
            <a:ext cx="20497800" cy="3139321"/>
          </a:xfrm>
          <a:prstGeom prst="rect">
            <a:avLst/>
          </a:prstGeom>
        </p:spPr>
        <p:txBody>
          <a:bodyPr wrap="square">
            <a:spAutoFit/>
          </a:bodyPr>
          <a:lstStyle/>
          <a:p>
            <a:pPr algn="l">
              <a:lnSpc>
                <a:spcPct val="150000"/>
              </a:lnSpc>
            </a:pPr>
            <a:r>
              <a:rPr lang="en-US" sz="4400" b="0" dirty="0" smtClean="0">
                <a:solidFill>
                  <a:schemeClr val="tx1"/>
                </a:solidFill>
                <a:latin typeface="Calibri" pitchFamily="34" charset="0"/>
              </a:rPr>
              <a:t>Cookies store a value in the user's browser that the browser sends with every page request to the same server. Cookies are the best way to store state data that must be available for multiple Web pages on a web </a:t>
            </a:r>
            <a:r>
              <a:rPr lang="en-US" sz="4400" b="0" dirty="0" smtClean="0">
                <a:solidFill>
                  <a:schemeClr val="tx1"/>
                </a:solidFill>
                <a:latin typeface="Calibri" pitchFamily="34" charset="0"/>
              </a:rPr>
              <a:t>site.</a:t>
            </a:r>
            <a:endParaRPr lang="en-US" sz="4400" b="0" dirty="0" smtClean="0">
              <a:solidFill>
                <a:schemeClr val="tx1"/>
              </a:solidFill>
              <a:latin typeface="Calibri" pitchFamily="34" charset="0"/>
            </a:endParaRPr>
          </a:p>
        </p:txBody>
      </p:sp>
      <p:sp>
        <p:nvSpPr>
          <p:cNvPr id="7" name="Rectangle 6"/>
          <p:cNvSpPr/>
          <p:nvPr/>
        </p:nvSpPr>
        <p:spPr>
          <a:xfrm>
            <a:off x="3924300" y="7723853"/>
            <a:ext cx="20116800" cy="707886"/>
          </a:xfrm>
          <a:prstGeom prst="rect">
            <a:avLst/>
          </a:prstGeom>
        </p:spPr>
        <p:txBody>
          <a:bodyPr wrap="square">
            <a:spAutoFit/>
          </a:bodyPr>
          <a:lstStyle/>
          <a:p>
            <a:pPr algn="l"/>
            <a:r>
              <a:rPr lang="en-US" sz="4000" b="0" dirty="0" smtClean="0">
                <a:solidFill>
                  <a:srgbClr val="0000FF"/>
                </a:solidFill>
                <a:latin typeface="Consolas"/>
              </a:rPr>
              <a:t>string roll = </a:t>
            </a:r>
            <a:r>
              <a:rPr lang="en-US" sz="4000" b="0" dirty="0" err="1" smtClean="0">
                <a:solidFill>
                  <a:srgbClr val="0000FF"/>
                </a:solidFill>
                <a:latin typeface="Consolas"/>
              </a:rPr>
              <a:t>Request.Cookies</a:t>
            </a:r>
            <a:r>
              <a:rPr lang="en-US" sz="4000" b="0" dirty="0" smtClean="0">
                <a:solidFill>
                  <a:srgbClr val="0000FF"/>
                </a:solidFill>
                <a:latin typeface="Consolas"/>
              </a:rPr>
              <a:t>[</a:t>
            </a:r>
            <a:r>
              <a:rPr lang="en-US" sz="4000" b="0" dirty="0" smtClean="0">
                <a:solidFill>
                  <a:srgbClr val="A31515"/>
                </a:solidFill>
                <a:latin typeface="Consolas"/>
              </a:rPr>
              <a:t>"</a:t>
            </a:r>
            <a:r>
              <a:rPr lang="en-US" sz="4000" b="0" dirty="0" err="1" smtClean="0">
                <a:solidFill>
                  <a:srgbClr val="A31515"/>
                </a:solidFill>
                <a:latin typeface="Consolas"/>
              </a:rPr>
              <a:t>StudentCookies</a:t>
            </a:r>
            <a:r>
              <a:rPr lang="en-US" sz="4000" b="0" dirty="0" smtClean="0">
                <a:solidFill>
                  <a:srgbClr val="A31515"/>
                </a:solidFill>
                <a:latin typeface="Consolas"/>
              </a:rPr>
              <a:t>"].Value;</a:t>
            </a:r>
            <a:endParaRPr lang="en-US" sz="4000" b="0" dirty="0" smtClean="0">
              <a:solidFill>
                <a:srgbClr val="A31515"/>
              </a:solidFill>
              <a:latin typeface="Consolas"/>
            </a:endParaRPr>
          </a:p>
        </p:txBody>
      </p:sp>
      <p:sp>
        <p:nvSpPr>
          <p:cNvPr id="8" name="TextBox 7"/>
          <p:cNvSpPr txBox="1"/>
          <p:nvPr/>
        </p:nvSpPr>
        <p:spPr>
          <a:xfrm>
            <a:off x="3943350" y="6743700"/>
            <a:ext cx="848677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i="0" u="none" strike="noStrike" cap="none" spc="0" normalizeH="0" baseline="0" dirty="0" smtClean="0">
                <a:ln>
                  <a:noFill/>
                </a:ln>
                <a:solidFill>
                  <a:srgbClr val="000000"/>
                </a:solidFill>
                <a:effectLst/>
                <a:uFillTx/>
                <a:latin typeface="Calibri" pitchFamily="34" charset="0"/>
                <a:sym typeface="Helvetica Neue"/>
              </a:rPr>
              <a:t>Reading Cookie: First Way</a:t>
            </a:r>
            <a:endParaRPr kumimoji="0" lang="en-US" sz="4400" i="0" u="none" strike="noStrike" cap="none" spc="0" normalizeH="0" baseline="0" dirty="0">
              <a:ln>
                <a:noFill/>
              </a:ln>
              <a:solidFill>
                <a:srgbClr val="000000"/>
              </a:solidFill>
              <a:effectLst/>
              <a:uFillTx/>
              <a:latin typeface="Calibri" pitchFamily="34" charset="0"/>
              <a:sym typeface="Helvetica Neue"/>
            </a:endParaRP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9" name="Constructor"/>
          <p:cNvSpPr txBox="1"/>
          <p:nvPr/>
        </p:nvSpPr>
        <p:spPr>
          <a:xfrm rot="16200000">
            <a:off x="-3585352" y="6047202"/>
            <a:ext cx="10070064"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State Management</a:t>
            </a:r>
            <a:endParaRPr lang="en-US" sz="9600" dirty="0">
              <a:solidFill>
                <a:schemeClr val="tx2"/>
              </a:solidFill>
            </a:endParaRPr>
          </a:p>
        </p:txBody>
      </p:sp>
      <p:sp>
        <p:nvSpPr>
          <p:cNvPr id="10" name="TextBox 9"/>
          <p:cNvSpPr txBox="1"/>
          <p:nvPr/>
        </p:nvSpPr>
        <p:spPr>
          <a:xfrm>
            <a:off x="3254188" y="806823"/>
            <a:ext cx="1473797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smtClean="0">
                <a:ln>
                  <a:noFill/>
                </a:ln>
                <a:solidFill>
                  <a:srgbClr val="000000"/>
                </a:solidFill>
                <a:effectLst/>
                <a:uFillTx/>
                <a:latin typeface="Aharoni" pitchFamily="2" charset="-79"/>
                <a:cs typeface="Aharoni" pitchFamily="2" charset="-79"/>
                <a:sym typeface="Helvetica Neue"/>
              </a:rPr>
              <a:t>Cookies</a:t>
            </a:r>
            <a:endParaRPr kumimoji="0" lang="en-US" sz="8000" b="1" i="0" u="none" strike="noStrike" cap="none" spc="0" normalizeH="0" baseline="0" dirty="0">
              <a:ln>
                <a:noFill/>
              </a:ln>
              <a:solidFill>
                <a:srgbClr val="000000"/>
              </a:solidFill>
              <a:effectLst/>
              <a:uFillTx/>
              <a:latin typeface="Aharoni" pitchFamily="2" charset="-79"/>
              <a:cs typeface="Aharoni" pitchFamily="2" charset="-79"/>
              <a:sym typeface="Helvetica Neue"/>
            </a:endParaRPr>
          </a:p>
        </p:txBody>
      </p:sp>
      <p:sp>
        <p:nvSpPr>
          <p:cNvPr id="14" name="Rectangle 13"/>
          <p:cNvSpPr/>
          <p:nvPr/>
        </p:nvSpPr>
        <p:spPr>
          <a:xfrm>
            <a:off x="3886200" y="2752785"/>
            <a:ext cx="20497800" cy="3139321"/>
          </a:xfrm>
          <a:prstGeom prst="rect">
            <a:avLst/>
          </a:prstGeom>
        </p:spPr>
        <p:txBody>
          <a:bodyPr wrap="square">
            <a:spAutoFit/>
          </a:bodyPr>
          <a:lstStyle/>
          <a:p>
            <a:pPr algn="l">
              <a:lnSpc>
                <a:spcPct val="150000"/>
              </a:lnSpc>
            </a:pPr>
            <a:r>
              <a:rPr lang="en-US" sz="4400" b="0" dirty="0" smtClean="0">
                <a:solidFill>
                  <a:schemeClr val="tx1"/>
                </a:solidFill>
                <a:latin typeface="Calibri" pitchFamily="34" charset="0"/>
              </a:rPr>
              <a:t>Cookies store a value in the user's browser that the browser sends with every page request to the same server. Cookies are the best way to store state data that must be available for multiple Web pages on a web </a:t>
            </a:r>
            <a:r>
              <a:rPr lang="en-US" sz="4400" b="0" dirty="0" smtClean="0">
                <a:solidFill>
                  <a:schemeClr val="tx1"/>
                </a:solidFill>
                <a:latin typeface="Calibri" pitchFamily="34" charset="0"/>
              </a:rPr>
              <a:t>site.</a:t>
            </a:r>
            <a:endParaRPr lang="en-US" sz="4400" b="0" dirty="0" smtClean="0">
              <a:solidFill>
                <a:schemeClr val="tx1"/>
              </a:solidFill>
              <a:latin typeface="Calibri" pitchFamily="34" charset="0"/>
            </a:endParaRPr>
          </a:p>
        </p:txBody>
      </p:sp>
      <p:sp>
        <p:nvSpPr>
          <p:cNvPr id="7" name="Rectangle 6"/>
          <p:cNvSpPr/>
          <p:nvPr/>
        </p:nvSpPr>
        <p:spPr>
          <a:xfrm>
            <a:off x="3924300" y="7723853"/>
            <a:ext cx="20116800" cy="1840119"/>
          </a:xfrm>
          <a:prstGeom prst="rect">
            <a:avLst/>
          </a:prstGeom>
        </p:spPr>
        <p:txBody>
          <a:bodyPr wrap="square">
            <a:spAutoFit/>
          </a:bodyPr>
          <a:lstStyle/>
          <a:p>
            <a:pPr algn="l">
              <a:lnSpc>
                <a:spcPct val="150000"/>
              </a:lnSpc>
            </a:pPr>
            <a:r>
              <a:rPr lang="en-US" sz="4000" dirty="0" err="1" smtClean="0">
                <a:latin typeface="Consolas"/>
              </a:rPr>
              <a:t>Response.Cookies</a:t>
            </a:r>
            <a:r>
              <a:rPr lang="en-US" sz="4000" dirty="0" smtClean="0">
                <a:latin typeface="Consolas"/>
              </a:rPr>
              <a:t>[</a:t>
            </a:r>
            <a:r>
              <a:rPr lang="en-US" sz="4000" dirty="0" smtClean="0">
                <a:solidFill>
                  <a:srgbClr val="A31515"/>
                </a:solidFill>
                <a:latin typeface="Consolas"/>
              </a:rPr>
              <a:t>"</a:t>
            </a:r>
            <a:r>
              <a:rPr lang="en-US" sz="4000" dirty="0" err="1" smtClean="0">
                <a:solidFill>
                  <a:srgbClr val="A31515"/>
                </a:solidFill>
                <a:latin typeface="Consolas"/>
              </a:rPr>
              <a:t>StudentCookies</a:t>
            </a:r>
            <a:r>
              <a:rPr lang="en-US" sz="4000" dirty="0" smtClean="0">
                <a:solidFill>
                  <a:srgbClr val="A31515"/>
                </a:solidFill>
                <a:latin typeface="Consolas"/>
              </a:rPr>
              <a:t>"].Value = TextBox1.Text; </a:t>
            </a:r>
          </a:p>
          <a:p>
            <a:pPr algn="l">
              <a:lnSpc>
                <a:spcPct val="150000"/>
              </a:lnSpc>
            </a:pPr>
            <a:r>
              <a:rPr lang="en-US" sz="4000" dirty="0" err="1" smtClean="0">
                <a:solidFill>
                  <a:srgbClr val="A31515"/>
                </a:solidFill>
                <a:latin typeface="Consolas"/>
              </a:rPr>
              <a:t>Response.Cookies</a:t>
            </a:r>
            <a:r>
              <a:rPr lang="en-US" sz="4000" dirty="0" smtClean="0">
                <a:solidFill>
                  <a:srgbClr val="A31515"/>
                </a:solidFill>
                <a:latin typeface="Consolas"/>
              </a:rPr>
              <a:t>["</a:t>
            </a:r>
            <a:r>
              <a:rPr lang="en-US" sz="4000" dirty="0" err="1" smtClean="0">
                <a:solidFill>
                  <a:srgbClr val="A31515"/>
                </a:solidFill>
                <a:latin typeface="Consolas"/>
              </a:rPr>
              <a:t>StudentCookies</a:t>
            </a:r>
            <a:r>
              <a:rPr lang="en-US" sz="4000" dirty="0" smtClean="0">
                <a:solidFill>
                  <a:srgbClr val="A31515"/>
                </a:solidFill>
                <a:latin typeface="Consolas"/>
              </a:rPr>
              <a:t>"].Expires = </a:t>
            </a:r>
            <a:r>
              <a:rPr lang="en-US" sz="4000" dirty="0" err="1" smtClean="0">
                <a:solidFill>
                  <a:srgbClr val="2B91AF"/>
                </a:solidFill>
                <a:latin typeface="Consolas"/>
              </a:rPr>
              <a:t>DateTime.Now.AddDays</a:t>
            </a:r>
            <a:r>
              <a:rPr lang="en-US" sz="4000" dirty="0" smtClean="0">
                <a:solidFill>
                  <a:srgbClr val="2B91AF"/>
                </a:solidFill>
                <a:latin typeface="Consolas"/>
              </a:rPr>
              <a:t>(1);</a:t>
            </a:r>
          </a:p>
        </p:txBody>
      </p:sp>
      <p:sp>
        <p:nvSpPr>
          <p:cNvPr id="8" name="TextBox 7"/>
          <p:cNvSpPr txBox="1"/>
          <p:nvPr/>
        </p:nvSpPr>
        <p:spPr>
          <a:xfrm>
            <a:off x="3943350" y="6743700"/>
            <a:ext cx="848677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i="0" u="none" strike="noStrike" cap="none" spc="0" normalizeH="0" baseline="0" dirty="0" smtClean="0">
                <a:ln>
                  <a:noFill/>
                </a:ln>
                <a:solidFill>
                  <a:srgbClr val="000000"/>
                </a:solidFill>
                <a:effectLst/>
                <a:uFillTx/>
                <a:latin typeface="Calibri" pitchFamily="34" charset="0"/>
                <a:sym typeface="Helvetica Neue"/>
              </a:rPr>
              <a:t>Creating Cookie: Second Way</a:t>
            </a:r>
            <a:endParaRPr kumimoji="0" lang="en-US" sz="4400" i="0" u="none" strike="noStrike" cap="none" spc="0" normalizeH="0" baseline="0" dirty="0">
              <a:ln>
                <a:noFill/>
              </a:ln>
              <a:solidFill>
                <a:srgbClr val="000000"/>
              </a:solidFill>
              <a:effectLst/>
              <a:uFillTx/>
              <a:latin typeface="Calibri" pitchFamily="34" charset="0"/>
              <a:sym typeface="Helvetica Neue"/>
            </a:endParaRP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9" name="Constructor"/>
          <p:cNvSpPr txBox="1"/>
          <p:nvPr/>
        </p:nvSpPr>
        <p:spPr>
          <a:xfrm rot="16200000">
            <a:off x="-3585352" y="6047202"/>
            <a:ext cx="10070064"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State Management</a:t>
            </a:r>
            <a:endParaRPr lang="en-US" sz="9600" dirty="0">
              <a:solidFill>
                <a:schemeClr val="tx2"/>
              </a:solidFill>
            </a:endParaRPr>
          </a:p>
        </p:txBody>
      </p:sp>
      <p:sp>
        <p:nvSpPr>
          <p:cNvPr id="10" name="TextBox 9"/>
          <p:cNvSpPr txBox="1"/>
          <p:nvPr/>
        </p:nvSpPr>
        <p:spPr>
          <a:xfrm>
            <a:off x="3254188" y="806823"/>
            <a:ext cx="1473797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smtClean="0">
                <a:ln>
                  <a:noFill/>
                </a:ln>
                <a:solidFill>
                  <a:srgbClr val="000000"/>
                </a:solidFill>
                <a:effectLst/>
                <a:uFillTx/>
                <a:latin typeface="Aharoni" pitchFamily="2" charset="-79"/>
                <a:cs typeface="Aharoni" pitchFamily="2" charset="-79"/>
                <a:sym typeface="Helvetica Neue"/>
              </a:rPr>
              <a:t>Cookies</a:t>
            </a:r>
            <a:endParaRPr kumimoji="0" lang="en-US" sz="8000" b="1" i="0" u="none" strike="noStrike" cap="none" spc="0" normalizeH="0" baseline="0" dirty="0">
              <a:ln>
                <a:noFill/>
              </a:ln>
              <a:solidFill>
                <a:srgbClr val="000000"/>
              </a:solidFill>
              <a:effectLst/>
              <a:uFillTx/>
              <a:latin typeface="Aharoni" pitchFamily="2" charset="-79"/>
              <a:cs typeface="Aharoni" pitchFamily="2" charset="-79"/>
              <a:sym typeface="Helvetica Neue"/>
            </a:endParaRPr>
          </a:p>
        </p:txBody>
      </p:sp>
      <p:sp>
        <p:nvSpPr>
          <p:cNvPr id="14" name="Rectangle 13"/>
          <p:cNvSpPr/>
          <p:nvPr/>
        </p:nvSpPr>
        <p:spPr>
          <a:xfrm>
            <a:off x="3886200" y="2752785"/>
            <a:ext cx="20497800" cy="3139321"/>
          </a:xfrm>
          <a:prstGeom prst="rect">
            <a:avLst/>
          </a:prstGeom>
        </p:spPr>
        <p:txBody>
          <a:bodyPr wrap="square">
            <a:spAutoFit/>
          </a:bodyPr>
          <a:lstStyle/>
          <a:p>
            <a:pPr algn="l">
              <a:lnSpc>
                <a:spcPct val="150000"/>
              </a:lnSpc>
            </a:pPr>
            <a:r>
              <a:rPr lang="en-US" sz="4400" b="0" dirty="0" smtClean="0">
                <a:solidFill>
                  <a:schemeClr val="tx1"/>
                </a:solidFill>
                <a:latin typeface="Calibri" pitchFamily="34" charset="0"/>
              </a:rPr>
              <a:t>Cookies store a value in the user's browser that the browser sends with every page request to the same server. Cookies are the best way to store state data that must be available for multiple Web pages on a web </a:t>
            </a:r>
            <a:r>
              <a:rPr lang="en-US" sz="4400" b="0" dirty="0" smtClean="0">
                <a:solidFill>
                  <a:schemeClr val="tx1"/>
                </a:solidFill>
                <a:latin typeface="Calibri" pitchFamily="34" charset="0"/>
              </a:rPr>
              <a:t>site.</a:t>
            </a:r>
            <a:endParaRPr lang="en-US" sz="4400" b="0" dirty="0" smtClean="0">
              <a:solidFill>
                <a:schemeClr val="tx1"/>
              </a:solidFill>
              <a:latin typeface="Calibri" pitchFamily="34" charset="0"/>
            </a:endParaRPr>
          </a:p>
        </p:txBody>
      </p:sp>
      <p:sp>
        <p:nvSpPr>
          <p:cNvPr id="7" name="Rectangle 6"/>
          <p:cNvSpPr/>
          <p:nvPr/>
        </p:nvSpPr>
        <p:spPr>
          <a:xfrm>
            <a:off x="3924300" y="7723853"/>
            <a:ext cx="20116800" cy="707886"/>
          </a:xfrm>
          <a:prstGeom prst="rect">
            <a:avLst/>
          </a:prstGeom>
        </p:spPr>
        <p:txBody>
          <a:bodyPr wrap="square">
            <a:spAutoFit/>
          </a:bodyPr>
          <a:lstStyle/>
          <a:p>
            <a:pPr algn="l"/>
            <a:r>
              <a:rPr lang="en-US" sz="4000" b="0" dirty="0" smtClean="0">
                <a:solidFill>
                  <a:srgbClr val="0000FF"/>
                </a:solidFill>
                <a:latin typeface="Consolas"/>
              </a:rPr>
              <a:t>string roll = </a:t>
            </a:r>
            <a:r>
              <a:rPr lang="en-US" sz="4000" b="0" dirty="0" err="1" smtClean="0">
                <a:solidFill>
                  <a:srgbClr val="0000FF"/>
                </a:solidFill>
                <a:latin typeface="Consolas"/>
              </a:rPr>
              <a:t>Request.Cookies</a:t>
            </a:r>
            <a:r>
              <a:rPr lang="en-US" sz="4000" b="0" dirty="0" smtClean="0">
                <a:solidFill>
                  <a:srgbClr val="0000FF"/>
                </a:solidFill>
                <a:latin typeface="Consolas"/>
              </a:rPr>
              <a:t>[</a:t>
            </a:r>
            <a:r>
              <a:rPr lang="en-US" sz="4000" b="0" dirty="0" smtClean="0">
                <a:solidFill>
                  <a:srgbClr val="A31515"/>
                </a:solidFill>
                <a:latin typeface="Consolas"/>
              </a:rPr>
              <a:t>"</a:t>
            </a:r>
            <a:r>
              <a:rPr lang="en-US" sz="4000" b="0" dirty="0" err="1" smtClean="0">
                <a:solidFill>
                  <a:srgbClr val="A31515"/>
                </a:solidFill>
                <a:latin typeface="Consolas"/>
              </a:rPr>
              <a:t>StudentCookies</a:t>
            </a:r>
            <a:r>
              <a:rPr lang="en-US" sz="4000" b="0" dirty="0" smtClean="0">
                <a:solidFill>
                  <a:srgbClr val="A31515"/>
                </a:solidFill>
                <a:latin typeface="Consolas"/>
              </a:rPr>
              <a:t>"].Value;</a:t>
            </a:r>
          </a:p>
        </p:txBody>
      </p:sp>
      <p:sp>
        <p:nvSpPr>
          <p:cNvPr id="8" name="TextBox 7"/>
          <p:cNvSpPr txBox="1"/>
          <p:nvPr/>
        </p:nvSpPr>
        <p:spPr>
          <a:xfrm>
            <a:off x="3943350" y="6743700"/>
            <a:ext cx="848677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i="0" u="none" strike="noStrike" cap="none" spc="0" normalizeH="0" baseline="0" dirty="0" smtClean="0">
                <a:ln>
                  <a:noFill/>
                </a:ln>
                <a:solidFill>
                  <a:srgbClr val="000000"/>
                </a:solidFill>
                <a:effectLst/>
                <a:uFillTx/>
                <a:latin typeface="Calibri" pitchFamily="34" charset="0"/>
                <a:sym typeface="Helvetica Neue"/>
              </a:rPr>
              <a:t>Reading Cookie: Second Way</a:t>
            </a:r>
            <a:endParaRPr kumimoji="0" lang="en-US" sz="4400" i="0" u="none" strike="noStrike" cap="none" spc="0" normalizeH="0" baseline="0" dirty="0">
              <a:ln>
                <a:noFill/>
              </a:ln>
              <a:solidFill>
                <a:srgbClr val="000000"/>
              </a:solidFill>
              <a:effectLst/>
              <a:uFillTx/>
              <a:latin typeface="Calibri" pitchFamily="34" charset="0"/>
              <a:sym typeface="Helvetica Neue"/>
            </a:endParaRP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9" name="Constructor"/>
          <p:cNvSpPr txBox="1"/>
          <p:nvPr/>
        </p:nvSpPr>
        <p:spPr>
          <a:xfrm rot="16200000">
            <a:off x="-3585352" y="6047202"/>
            <a:ext cx="10070064"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State Management</a:t>
            </a:r>
            <a:endParaRPr lang="en-US" sz="9600" dirty="0">
              <a:solidFill>
                <a:schemeClr val="tx2"/>
              </a:solidFill>
            </a:endParaRPr>
          </a:p>
        </p:txBody>
      </p:sp>
      <p:sp>
        <p:nvSpPr>
          <p:cNvPr id="10" name="TextBox 9"/>
          <p:cNvSpPr txBox="1"/>
          <p:nvPr/>
        </p:nvSpPr>
        <p:spPr>
          <a:xfrm>
            <a:off x="3254188" y="806823"/>
            <a:ext cx="1473797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smtClean="0">
                <a:ln>
                  <a:noFill/>
                </a:ln>
                <a:solidFill>
                  <a:srgbClr val="000000"/>
                </a:solidFill>
                <a:effectLst/>
                <a:uFillTx/>
                <a:latin typeface="Aharoni" pitchFamily="2" charset="-79"/>
                <a:cs typeface="Aharoni" pitchFamily="2" charset="-79"/>
                <a:sym typeface="Helvetica Neue"/>
              </a:rPr>
              <a:t>Cookies</a:t>
            </a:r>
            <a:endParaRPr kumimoji="0" lang="en-US" sz="8000" b="1" i="0" u="none" strike="noStrike" cap="none" spc="0" normalizeH="0" baseline="0" dirty="0">
              <a:ln>
                <a:noFill/>
              </a:ln>
              <a:solidFill>
                <a:srgbClr val="000000"/>
              </a:solidFill>
              <a:effectLst/>
              <a:uFillTx/>
              <a:latin typeface="Aharoni" pitchFamily="2" charset="-79"/>
              <a:cs typeface="Aharoni" pitchFamily="2" charset="-79"/>
              <a:sym typeface="Helvetica Neue"/>
            </a:endParaRPr>
          </a:p>
        </p:txBody>
      </p:sp>
      <p:sp>
        <p:nvSpPr>
          <p:cNvPr id="14" name="Rectangle 13"/>
          <p:cNvSpPr/>
          <p:nvPr/>
        </p:nvSpPr>
        <p:spPr>
          <a:xfrm>
            <a:off x="3886200" y="2752785"/>
            <a:ext cx="20497800" cy="3139321"/>
          </a:xfrm>
          <a:prstGeom prst="rect">
            <a:avLst/>
          </a:prstGeom>
        </p:spPr>
        <p:txBody>
          <a:bodyPr wrap="square">
            <a:spAutoFit/>
          </a:bodyPr>
          <a:lstStyle/>
          <a:p>
            <a:pPr algn="l">
              <a:lnSpc>
                <a:spcPct val="150000"/>
              </a:lnSpc>
            </a:pPr>
            <a:r>
              <a:rPr lang="en-US" sz="4400" b="0" dirty="0" smtClean="0">
                <a:solidFill>
                  <a:schemeClr val="tx1"/>
                </a:solidFill>
                <a:latin typeface="Calibri" pitchFamily="34" charset="0"/>
              </a:rPr>
              <a:t>Cookies store a value in the user's browser that the browser sends with every page request to the same server. Cookies are the best way to store state data that must be available for multiple Web pages on a web </a:t>
            </a:r>
            <a:r>
              <a:rPr lang="en-US" sz="4400" b="0" dirty="0" smtClean="0">
                <a:solidFill>
                  <a:schemeClr val="tx1"/>
                </a:solidFill>
                <a:latin typeface="Calibri" pitchFamily="34" charset="0"/>
              </a:rPr>
              <a:t>site.</a:t>
            </a:r>
            <a:endParaRPr lang="en-US" sz="4400" b="0" dirty="0" smtClean="0">
              <a:solidFill>
                <a:schemeClr val="tx1"/>
              </a:solidFill>
              <a:latin typeface="Calibri" pitchFamily="34" charset="0"/>
            </a:endParaRPr>
          </a:p>
        </p:txBody>
      </p:sp>
      <p:sp>
        <p:nvSpPr>
          <p:cNvPr id="7" name="Rectangle 6"/>
          <p:cNvSpPr/>
          <p:nvPr/>
        </p:nvSpPr>
        <p:spPr>
          <a:xfrm>
            <a:off x="3924300" y="7723853"/>
            <a:ext cx="20116800" cy="5533438"/>
          </a:xfrm>
          <a:prstGeom prst="rect">
            <a:avLst/>
          </a:prstGeom>
        </p:spPr>
        <p:txBody>
          <a:bodyPr wrap="square">
            <a:spAutoFit/>
          </a:bodyPr>
          <a:lstStyle/>
          <a:p>
            <a:pPr algn="l">
              <a:lnSpc>
                <a:spcPct val="150000"/>
              </a:lnSpc>
            </a:pPr>
            <a:r>
              <a:rPr lang="en-US" sz="4000" b="0" dirty="0" err="1" smtClean="0">
                <a:latin typeface="Consolas"/>
              </a:rPr>
              <a:t>Response.Cookies</a:t>
            </a:r>
            <a:r>
              <a:rPr lang="en-US" sz="4000" b="0" dirty="0" smtClean="0">
                <a:latin typeface="Consolas"/>
              </a:rPr>
              <a:t>[</a:t>
            </a:r>
            <a:r>
              <a:rPr lang="en-US" sz="4000" b="0" dirty="0" smtClean="0">
                <a:solidFill>
                  <a:srgbClr val="A31515"/>
                </a:solidFill>
                <a:latin typeface="Consolas"/>
              </a:rPr>
              <a:t>"</a:t>
            </a:r>
            <a:r>
              <a:rPr lang="en-US" sz="4000" b="0" dirty="0" err="1" smtClean="0">
                <a:solidFill>
                  <a:srgbClr val="A31515"/>
                </a:solidFill>
                <a:latin typeface="Consolas"/>
              </a:rPr>
              <a:t>StudentCookies</a:t>
            </a:r>
            <a:r>
              <a:rPr lang="en-US" sz="4000" b="0" dirty="0" smtClean="0">
                <a:solidFill>
                  <a:srgbClr val="A31515"/>
                </a:solidFill>
                <a:latin typeface="Consolas"/>
              </a:rPr>
              <a:t>"]["</a:t>
            </a:r>
            <a:r>
              <a:rPr lang="en-US" sz="4000" b="0" dirty="0" err="1" smtClean="0">
                <a:solidFill>
                  <a:srgbClr val="A31515"/>
                </a:solidFill>
                <a:latin typeface="Consolas"/>
              </a:rPr>
              <a:t>RollNumber</a:t>
            </a:r>
            <a:r>
              <a:rPr lang="en-US" sz="4000" b="0" dirty="0" smtClean="0">
                <a:solidFill>
                  <a:srgbClr val="A31515"/>
                </a:solidFill>
                <a:latin typeface="Consolas"/>
              </a:rPr>
              <a:t>"] = TextBox1.Text; </a:t>
            </a:r>
          </a:p>
          <a:p>
            <a:pPr algn="l">
              <a:lnSpc>
                <a:spcPct val="150000"/>
              </a:lnSpc>
            </a:pPr>
            <a:r>
              <a:rPr lang="en-US" sz="4000" b="0" dirty="0" err="1" smtClean="0">
                <a:solidFill>
                  <a:srgbClr val="A31515"/>
                </a:solidFill>
                <a:latin typeface="Consolas"/>
              </a:rPr>
              <a:t>Response.Cookies</a:t>
            </a:r>
            <a:r>
              <a:rPr lang="en-US" sz="4000" b="0" dirty="0" smtClean="0">
                <a:solidFill>
                  <a:srgbClr val="A31515"/>
                </a:solidFill>
                <a:latin typeface="Consolas"/>
              </a:rPr>
              <a:t>["</a:t>
            </a:r>
            <a:r>
              <a:rPr lang="en-US" sz="4000" b="0" dirty="0" err="1" smtClean="0">
                <a:solidFill>
                  <a:srgbClr val="A31515"/>
                </a:solidFill>
                <a:latin typeface="Consolas"/>
              </a:rPr>
              <a:t>StudentCookies</a:t>
            </a:r>
            <a:r>
              <a:rPr lang="en-US" sz="4000" b="0" dirty="0" smtClean="0">
                <a:solidFill>
                  <a:srgbClr val="A31515"/>
                </a:solidFill>
                <a:latin typeface="Consolas"/>
              </a:rPr>
              <a:t>"]["</a:t>
            </a:r>
            <a:r>
              <a:rPr lang="en-US" sz="4000" b="0" dirty="0" err="1" smtClean="0">
                <a:solidFill>
                  <a:srgbClr val="A31515"/>
                </a:solidFill>
                <a:latin typeface="Consolas"/>
              </a:rPr>
              <a:t>FirstName</a:t>
            </a:r>
            <a:r>
              <a:rPr lang="en-US" sz="4000" b="0" dirty="0" smtClean="0">
                <a:solidFill>
                  <a:srgbClr val="A31515"/>
                </a:solidFill>
                <a:latin typeface="Consolas"/>
              </a:rPr>
              <a:t>"] = "</a:t>
            </a:r>
            <a:r>
              <a:rPr lang="en-US" sz="4000" b="0" dirty="0" err="1" smtClean="0">
                <a:solidFill>
                  <a:srgbClr val="A31515"/>
                </a:solidFill>
                <a:latin typeface="Consolas"/>
              </a:rPr>
              <a:t>Abhimanyu</a:t>
            </a:r>
            <a:r>
              <a:rPr lang="en-US" sz="4000" b="0" dirty="0" smtClean="0">
                <a:solidFill>
                  <a:srgbClr val="A31515"/>
                </a:solidFill>
                <a:latin typeface="Consolas"/>
              </a:rPr>
              <a:t>"; </a:t>
            </a:r>
          </a:p>
          <a:p>
            <a:pPr algn="l">
              <a:lnSpc>
                <a:spcPct val="150000"/>
              </a:lnSpc>
            </a:pPr>
            <a:r>
              <a:rPr lang="en-US" sz="4000" b="0" dirty="0" err="1" smtClean="0">
                <a:solidFill>
                  <a:srgbClr val="A31515"/>
                </a:solidFill>
                <a:latin typeface="Consolas"/>
              </a:rPr>
              <a:t>Response.Cookies</a:t>
            </a:r>
            <a:r>
              <a:rPr lang="en-US" sz="4000" b="0" dirty="0" smtClean="0">
                <a:solidFill>
                  <a:srgbClr val="A31515"/>
                </a:solidFill>
                <a:latin typeface="Consolas"/>
              </a:rPr>
              <a:t>["</a:t>
            </a:r>
            <a:r>
              <a:rPr lang="en-US" sz="4000" b="0" dirty="0" err="1" smtClean="0">
                <a:solidFill>
                  <a:srgbClr val="A31515"/>
                </a:solidFill>
                <a:latin typeface="Consolas"/>
              </a:rPr>
              <a:t>StudentCookies</a:t>
            </a:r>
            <a:r>
              <a:rPr lang="en-US" sz="4000" b="0" dirty="0" smtClean="0">
                <a:solidFill>
                  <a:srgbClr val="A31515"/>
                </a:solidFill>
                <a:latin typeface="Consolas"/>
              </a:rPr>
              <a:t>"]["</a:t>
            </a:r>
            <a:r>
              <a:rPr lang="en-US" sz="4000" b="0" dirty="0" err="1" smtClean="0">
                <a:solidFill>
                  <a:srgbClr val="A31515"/>
                </a:solidFill>
                <a:latin typeface="Consolas"/>
              </a:rPr>
              <a:t>MiddleName</a:t>
            </a:r>
            <a:r>
              <a:rPr lang="en-US" sz="4000" b="0" dirty="0" smtClean="0">
                <a:solidFill>
                  <a:srgbClr val="A31515"/>
                </a:solidFill>
                <a:latin typeface="Consolas"/>
              </a:rPr>
              <a:t>"] = "Kumar"; </a:t>
            </a:r>
          </a:p>
          <a:p>
            <a:pPr algn="l">
              <a:lnSpc>
                <a:spcPct val="150000"/>
              </a:lnSpc>
            </a:pPr>
            <a:r>
              <a:rPr lang="en-US" sz="4000" b="0" dirty="0" err="1" smtClean="0">
                <a:solidFill>
                  <a:srgbClr val="A31515"/>
                </a:solidFill>
                <a:latin typeface="Consolas"/>
              </a:rPr>
              <a:t>Response.Cookies</a:t>
            </a:r>
            <a:r>
              <a:rPr lang="en-US" sz="4000" b="0" dirty="0" smtClean="0">
                <a:solidFill>
                  <a:srgbClr val="A31515"/>
                </a:solidFill>
                <a:latin typeface="Consolas"/>
              </a:rPr>
              <a:t>["</a:t>
            </a:r>
            <a:r>
              <a:rPr lang="en-US" sz="4000" b="0" dirty="0" err="1" smtClean="0">
                <a:solidFill>
                  <a:srgbClr val="A31515"/>
                </a:solidFill>
                <a:latin typeface="Consolas"/>
              </a:rPr>
              <a:t>StudentCookies</a:t>
            </a:r>
            <a:r>
              <a:rPr lang="en-US" sz="4000" b="0" dirty="0" smtClean="0">
                <a:solidFill>
                  <a:srgbClr val="A31515"/>
                </a:solidFill>
                <a:latin typeface="Consolas"/>
              </a:rPr>
              <a:t>"]["</a:t>
            </a:r>
            <a:r>
              <a:rPr lang="en-US" sz="4000" b="0" dirty="0" err="1" smtClean="0">
                <a:solidFill>
                  <a:srgbClr val="A31515"/>
                </a:solidFill>
                <a:latin typeface="Consolas"/>
              </a:rPr>
              <a:t>LastName</a:t>
            </a:r>
            <a:r>
              <a:rPr lang="en-US" sz="4000" b="0" dirty="0" smtClean="0">
                <a:solidFill>
                  <a:srgbClr val="A31515"/>
                </a:solidFill>
                <a:latin typeface="Consolas"/>
              </a:rPr>
              <a:t>"] = "</a:t>
            </a:r>
            <a:r>
              <a:rPr lang="en-US" sz="4000" b="0" dirty="0" err="1" smtClean="0">
                <a:solidFill>
                  <a:srgbClr val="A31515"/>
                </a:solidFill>
                <a:latin typeface="Consolas"/>
              </a:rPr>
              <a:t>Vatsa</a:t>
            </a:r>
            <a:r>
              <a:rPr lang="en-US" sz="4000" b="0" dirty="0" smtClean="0">
                <a:solidFill>
                  <a:srgbClr val="A31515"/>
                </a:solidFill>
                <a:latin typeface="Consolas"/>
              </a:rPr>
              <a:t>"; </a:t>
            </a:r>
          </a:p>
          <a:p>
            <a:pPr algn="l">
              <a:lnSpc>
                <a:spcPct val="150000"/>
              </a:lnSpc>
            </a:pPr>
            <a:r>
              <a:rPr lang="en-US" sz="4000" b="0" dirty="0" err="1" smtClean="0">
                <a:solidFill>
                  <a:srgbClr val="A31515"/>
                </a:solidFill>
                <a:latin typeface="Consolas"/>
              </a:rPr>
              <a:t>Response.Cookies</a:t>
            </a:r>
            <a:r>
              <a:rPr lang="en-US" sz="4000" b="0" dirty="0" smtClean="0">
                <a:solidFill>
                  <a:srgbClr val="A31515"/>
                </a:solidFill>
                <a:latin typeface="Consolas"/>
              </a:rPr>
              <a:t>["</a:t>
            </a:r>
            <a:r>
              <a:rPr lang="en-US" sz="4000" b="0" dirty="0" err="1" smtClean="0">
                <a:solidFill>
                  <a:srgbClr val="A31515"/>
                </a:solidFill>
                <a:latin typeface="Consolas"/>
              </a:rPr>
              <a:t>StudentCookies</a:t>
            </a:r>
            <a:r>
              <a:rPr lang="en-US" sz="4000" b="0" dirty="0" smtClean="0">
                <a:solidFill>
                  <a:srgbClr val="A31515"/>
                </a:solidFill>
                <a:latin typeface="Consolas"/>
              </a:rPr>
              <a:t>"]["</a:t>
            </a:r>
            <a:r>
              <a:rPr lang="en-US" sz="4000" b="0" dirty="0" err="1" smtClean="0">
                <a:solidFill>
                  <a:srgbClr val="A31515"/>
                </a:solidFill>
                <a:latin typeface="Consolas"/>
              </a:rPr>
              <a:t>TotalMarks</a:t>
            </a:r>
            <a:r>
              <a:rPr lang="en-US" sz="4000" b="0" dirty="0" smtClean="0">
                <a:solidFill>
                  <a:srgbClr val="A31515"/>
                </a:solidFill>
                <a:latin typeface="Consolas"/>
              </a:rPr>
              <a:t>"] = "499"; </a:t>
            </a:r>
          </a:p>
          <a:p>
            <a:pPr algn="l">
              <a:lnSpc>
                <a:spcPct val="150000"/>
              </a:lnSpc>
            </a:pPr>
            <a:r>
              <a:rPr lang="en-US" sz="4000" b="0" dirty="0" err="1" smtClean="0">
                <a:solidFill>
                  <a:srgbClr val="A31515"/>
                </a:solidFill>
                <a:latin typeface="Consolas"/>
              </a:rPr>
              <a:t>Response.Cookies</a:t>
            </a:r>
            <a:r>
              <a:rPr lang="en-US" sz="4000" b="0" dirty="0" smtClean="0">
                <a:solidFill>
                  <a:srgbClr val="A31515"/>
                </a:solidFill>
                <a:latin typeface="Consolas"/>
              </a:rPr>
              <a:t>["</a:t>
            </a:r>
            <a:r>
              <a:rPr lang="en-US" sz="4000" b="0" dirty="0" err="1" smtClean="0">
                <a:solidFill>
                  <a:srgbClr val="A31515"/>
                </a:solidFill>
                <a:latin typeface="Consolas"/>
              </a:rPr>
              <a:t>StudentCookies</a:t>
            </a:r>
            <a:r>
              <a:rPr lang="en-US" sz="4000" b="0" dirty="0" smtClean="0">
                <a:solidFill>
                  <a:srgbClr val="A31515"/>
                </a:solidFill>
                <a:latin typeface="Consolas"/>
              </a:rPr>
              <a:t>"].Expires = </a:t>
            </a:r>
            <a:r>
              <a:rPr lang="en-US" sz="4000" b="0" dirty="0" err="1" smtClean="0">
                <a:solidFill>
                  <a:srgbClr val="2B91AF"/>
                </a:solidFill>
                <a:latin typeface="Consolas"/>
              </a:rPr>
              <a:t>DateTime.Now.AddDays</a:t>
            </a:r>
            <a:r>
              <a:rPr lang="en-US" sz="4000" b="0" dirty="0" smtClean="0">
                <a:solidFill>
                  <a:srgbClr val="2B91AF"/>
                </a:solidFill>
                <a:latin typeface="Consolas"/>
              </a:rPr>
              <a:t>(1);</a:t>
            </a:r>
          </a:p>
        </p:txBody>
      </p:sp>
      <p:sp>
        <p:nvSpPr>
          <p:cNvPr id="8" name="TextBox 7"/>
          <p:cNvSpPr txBox="1"/>
          <p:nvPr/>
        </p:nvSpPr>
        <p:spPr>
          <a:xfrm>
            <a:off x="3943350" y="6743700"/>
            <a:ext cx="848677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i="0" u="none" strike="noStrike" cap="none" spc="0" normalizeH="0" baseline="0" dirty="0" smtClean="0">
                <a:ln>
                  <a:noFill/>
                </a:ln>
                <a:solidFill>
                  <a:srgbClr val="000000"/>
                </a:solidFill>
                <a:effectLst/>
                <a:uFillTx/>
                <a:latin typeface="Calibri" pitchFamily="34" charset="0"/>
                <a:sym typeface="Helvetica Neue"/>
              </a:rPr>
              <a:t>Creating Cookie: Third Way</a:t>
            </a:r>
            <a:endParaRPr kumimoji="0" lang="en-US" sz="4400" i="0" u="none" strike="noStrike" cap="none" spc="0" normalizeH="0" baseline="0" dirty="0">
              <a:ln>
                <a:noFill/>
              </a:ln>
              <a:solidFill>
                <a:srgbClr val="000000"/>
              </a:solidFill>
              <a:effectLst/>
              <a:uFillTx/>
              <a:latin typeface="Calibri" pitchFamily="34" charset="0"/>
              <a:sym typeface="Helvetica Neue"/>
            </a:endParaRP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9" name="Constructor"/>
          <p:cNvSpPr txBox="1"/>
          <p:nvPr/>
        </p:nvSpPr>
        <p:spPr>
          <a:xfrm rot="16200000">
            <a:off x="-3585352" y="6047202"/>
            <a:ext cx="10070064"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State Management</a:t>
            </a:r>
            <a:endParaRPr lang="en-US" sz="9600" dirty="0">
              <a:solidFill>
                <a:schemeClr val="tx2"/>
              </a:solidFill>
            </a:endParaRPr>
          </a:p>
        </p:txBody>
      </p:sp>
      <p:sp>
        <p:nvSpPr>
          <p:cNvPr id="10" name="TextBox 9"/>
          <p:cNvSpPr txBox="1"/>
          <p:nvPr/>
        </p:nvSpPr>
        <p:spPr>
          <a:xfrm>
            <a:off x="3254188" y="806823"/>
            <a:ext cx="1473797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smtClean="0">
                <a:ln>
                  <a:noFill/>
                </a:ln>
                <a:solidFill>
                  <a:srgbClr val="000000"/>
                </a:solidFill>
                <a:effectLst/>
                <a:uFillTx/>
                <a:latin typeface="Aharoni" pitchFamily="2" charset="-79"/>
                <a:cs typeface="Aharoni" pitchFamily="2" charset="-79"/>
                <a:sym typeface="Helvetica Neue"/>
              </a:rPr>
              <a:t>Cookies</a:t>
            </a:r>
            <a:endParaRPr kumimoji="0" lang="en-US" sz="8000" b="1" i="0" u="none" strike="noStrike" cap="none" spc="0" normalizeH="0" baseline="0" dirty="0">
              <a:ln>
                <a:noFill/>
              </a:ln>
              <a:solidFill>
                <a:srgbClr val="000000"/>
              </a:solidFill>
              <a:effectLst/>
              <a:uFillTx/>
              <a:latin typeface="Aharoni" pitchFamily="2" charset="-79"/>
              <a:cs typeface="Aharoni" pitchFamily="2" charset="-79"/>
              <a:sym typeface="Helvetica Neue"/>
            </a:endParaRPr>
          </a:p>
        </p:txBody>
      </p:sp>
      <p:sp>
        <p:nvSpPr>
          <p:cNvPr id="14" name="Rectangle 13"/>
          <p:cNvSpPr/>
          <p:nvPr/>
        </p:nvSpPr>
        <p:spPr>
          <a:xfrm>
            <a:off x="3886200" y="2752785"/>
            <a:ext cx="20497800" cy="3139321"/>
          </a:xfrm>
          <a:prstGeom prst="rect">
            <a:avLst/>
          </a:prstGeom>
        </p:spPr>
        <p:txBody>
          <a:bodyPr wrap="square">
            <a:spAutoFit/>
          </a:bodyPr>
          <a:lstStyle/>
          <a:p>
            <a:pPr algn="l">
              <a:lnSpc>
                <a:spcPct val="150000"/>
              </a:lnSpc>
            </a:pPr>
            <a:r>
              <a:rPr lang="en-US" sz="4400" b="0" dirty="0" smtClean="0">
                <a:solidFill>
                  <a:schemeClr val="tx1"/>
                </a:solidFill>
                <a:latin typeface="Calibri" pitchFamily="34" charset="0"/>
              </a:rPr>
              <a:t>Cookies store a value in the user's browser that the browser sends with every page request to the same server. Cookies are the best way to store state data that must be available for multiple Web pages on a web </a:t>
            </a:r>
            <a:r>
              <a:rPr lang="en-US" sz="4400" b="0" dirty="0" smtClean="0">
                <a:solidFill>
                  <a:schemeClr val="tx1"/>
                </a:solidFill>
                <a:latin typeface="Calibri" pitchFamily="34" charset="0"/>
              </a:rPr>
              <a:t>site.</a:t>
            </a:r>
            <a:endParaRPr lang="en-US" sz="4400" b="0" dirty="0" smtClean="0">
              <a:solidFill>
                <a:schemeClr val="tx1"/>
              </a:solidFill>
              <a:latin typeface="Calibri" pitchFamily="34" charset="0"/>
            </a:endParaRPr>
          </a:p>
        </p:txBody>
      </p:sp>
      <p:sp>
        <p:nvSpPr>
          <p:cNvPr id="7" name="Rectangle 6"/>
          <p:cNvSpPr/>
          <p:nvPr/>
        </p:nvSpPr>
        <p:spPr>
          <a:xfrm>
            <a:off x="3924300" y="7323803"/>
            <a:ext cx="20459700" cy="6555641"/>
          </a:xfrm>
          <a:prstGeom prst="rect">
            <a:avLst/>
          </a:prstGeom>
        </p:spPr>
        <p:txBody>
          <a:bodyPr wrap="square">
            <a:spAutoFit/>
          </a:bodyPr>
          <a:lstStyle/>
          <a:p>
            <a:pPr algn="l">
              <a:lnSpc>
                <a:spcPct val="150000"/>
              </a:lnSpc>
            </a:pPr>
            <a:r>
              <a:rPr lang="en-US" sz="4000" b="0" dirty="0" smtClean="0">
                <a:solidFill>
                  <a:srgbClr val="0000FF"/>
                </a:solidFill>
                <a:latin typeface="Consolas"/>
              </a:rPr>
              <a:t>string </a:t>
            </a:r>
            <a:r>
              <a:rPr lang="en-US" sz="4000" b="0" dirty="0" smtClean="0">
                <a:solidFill>
                  <a:srgbClr val="0000FF"/>
                </a:solidFill>
                <a:latin typeface="Consolas"/>
              </a:rPr>
              <a:t>roll; </a:t>
            </a:r>
          </a:p>
          <a:p>
            <a:pPr algn="l">
              <a:lnSpc>
                <a:spcPct val="150000"/>
              </a:lnSpc>
            </a:pPr>
            <a:r>
              <a:rPr lang="en-US" sz="4000" b="0" dirty="0" smtClean="0">
                <a:solidFill>
                  <a:srgbClr val="0000FF"/>
                </a:solidFill>
                <a:latin typeface="Consolas"/>
              </a:rPr>
              <a:t>roll </a:t>
            </a:r>
            <a:r>
              <a:rPr lang="en-US" sz="4000" b="0" dirty="0" smtClean="0">
                <a:solidFill>
                  <a:srgbClr val="0000FF"/>
                </a:solidFill>
                <a:latin typeface="Consolas"/>
              </a:rPr>
              <a:t>= </a:t>
            </a:r>
            <a:r>
              <a:rPr lang="en-US" sz="4000" b="0" dirty="0" err="1" smtClean="0">
                <a:solidFill>
                  <a:srgbClr val="0000FF"/>
                </a:solidFill>
                <a:latin typeface="Consolas"/>
              </a:rPr>
              <a:t>Request.Cookies</a:t>
            </a:r>
            <a:r>
              <a:rPr lang="en-US" sz="4000" b="0" dirty="0" smtClean="0">
                <a:solidFill>
                  <a:srgbClr val="0000FF"/>
                </a:solidFill>
                <a:latin typeface="Consolas"/>
              </a:rPr>
              <a:t>[</a:t>
            </a:r>
            <a:r>
              <a:rPr lang="en-US" sz="4000" b="0" dirty="0" smtClean="0">
                <a:solidFill>
                  <a:srgbClr val="A31515"/>
                </a:solidFill>
                <a:latin typeface="Consolas"/>
              </a:rPr>
              <a:t>"</a:t>
            </a:r>
            <a:r>
              <a:rPr lang="en-US" sz="4000" b="0" dirty="0" err="1" smtClean="0">
                <a:solidFill>
                  <a:srgbClr val="A31515"/>
                </a:solidFill>
                <a:latin typeface="Consolas"/>
              </a:rPr>
              <a:t>StudentCookies</a:t>
            </a:r>
            <a:r>
              <a:rPr lang="en-US" sz="4000" b="0" dirty="0" smtClean="0">
                <a:solidFill>
                  <a:srgbClr val="A31515"/>
                </a:solidFill>
                <a:latin typeface="Consolas"/>
              </a:rPr>
              <a:t>"]["</a:t>
            </a:r>
            <a:r>
              <a:rPr lang="en-US" sz="4000" b="0" dirty="0" err="1" smtClean="0">
                <a:solidFill>
                  <a:srgbClr val="A31515"/>
                </a:solidFill>
                <a:latin typeface="Consolas"/>
              </a:rPr>
              <a:t>RollNumber</a:t>
            </a:r>
            <a:r>
              <a:rPr lang="en-US" sz="4000" b="0" dirty="0" smtClean="0">
                <a:solidFill>
                  <a:srgbClr val="A31515"/>
                </a:solidFill>
                <a:latin typeface="Consolas"/>
              </a:rPr>
              <a:t>"]; </a:t>
            </a:r>
          </a:p>
          <a:p>
            <a:pPr algn="l">
              <a:lnSpc>
                <a:spcPct val="150000"/>
              </a:lnSpc>
            </a:pPr>
            <a:r>
              <a:rPr lang="en-US" sz="4000" b="0" dirty="0" smtClean="0">
                <a:solidFill>
                  <a:srgbClr val="A31515"/>
                </a:solidFill>
                <a:latin typeface="Consolas"/>
              </a:rPr>
              <a:t>roll </a:t>
            </a:r>
            <a:r>
              <a:rPr lang="en-US" sz="4000" b="0" dirty="0" smtClean="0">
                <a:solidFill>
                  <a:srgbClr val="A31515"/>
                </a:solidFill>
                <a:latin typeface="Consolas"/>
              </a:rPr>
              <a:t>= roll + " " + </a:t>
            </a:r>
            <a:r>
              <a:rPr lang="en-US" sz="4000" b="0" dirty="0" err="1" smtClean="0">
                <a:solidFill>
                  <a:srgbClr val="A31515"/>
                </a:solidFill>
                <a:latin typeface="Consolas"/>
              </a:rPr>
              <a:t>Request.Cookies</a:t>
            </a:r>
            <a:r>
              <a:rPr lang="en-US" sz="4000" b="0" dirty="0" smtClean="0">
                <a:solidFill>
                  <a:srgbClr val="A31515"/>
                </a:solidFill>
                <a:latin typeface="Consolas"/>
              </a:rPr>
              <a:t>["</a:t>
            </a:r>
            <a:r>
              <a:rPr lang="en-US" sz="4000" b="0" dirty="0" err="1" smtClean="0">
                <a:solidFill>
                  <a:srgbClr val="A31515"/>
                </a:solidFill>
                <a:latin typeface="Consolas"/>
              </a:rPr>
              <a:t>StudentCookies</a:t>
            </a:r>
            <a:r>
              <a:rPr lang="en-US" sz="4000" b="0" dirty="0" smtClean="0">
                <a:solidFill>
                  <a:srgbClr val="A31515"/>
                </a:solidFill>
                <a:latin typeface="Consolas"/>
              </a:rPr>
              <a:t>"]["</a:t>
            </a:r>
            <a:r>
              <a:rPr lang="en-US" sz="4000" b="0" dirty="0" err="1" smtClean="0">
                <a:solidFill>
                  <a:srgbClr val="A31515"/>
                </a:solidFill>
                <a:latin typeface="Consolas"/>
              </a:rPr>
              <a:t>FirstName</a:t>
            </a:r>
            <a:r>
              <a:rPr lang="en-US" sz="4000" b="0" dirty="0" smtClean="0">
                <a:solidFill>
                  <a:srgbClr val="A31515"/>
                </a:solidFill>
                <a:latin typeface="Consolas"/>
              </a:rPr>
              <a:t>"]; </a:t>
            </a:r>
          </a:p>
          <a:p>
            <a:pPr algn="l">
              <a:lnSpc>
                <a:spcPct val="150000"/>
              </a:lnSpc>
            </a:pPr>
            <a:r>
              <a:rPr lang="en-US" sz="4000" b="0" dirty="0" smtClean="0">
                <a:solidFill>
                  <a:srgbClr val="A31515"/>
                </a:solidFill>
                <a:latin typeface="Consolas"/>
              </a:rPr>
              <a:t>roll </a:t>
            </a:r>
            <a:r>
              <a:rPr lang="en-US" sz="4000" b="0" dirty="0" smtClean="0">
                <a:solidFill>
                  <a:srgbClr val="A31515"/>
                </a:solidFill>
                <a:latin typeface="Consolas"/>
              </a:rPr>
              <a:t>= roll + " " + </a:t>
            </a:r>
            <a:r>
              <a:rPr lang="en-US" sz="4000" b="0" dirty="0" err="1" smtClean="0">
                <a:solidFill>
                  <a:srgbClr val="A31515"/>
                </a:solidFill>
                <a:latin typeface="Consolas"/>
              </a:rPr>
              <a:t>Request.Cookies</a:t>
            </a:r>
            <a:r>
              <a:rPr lang="en-US" sz="4000" b="0" dirty="0" smtClean="0">
                <a:solidFill>
                  <a:srgbClr val="A31515"/>
                </a:solidFill>
                <a:latin typeface="Consolas"/>
              </a:rPr>
              <a:t>["</a:t>
            </a:r>
            <a:r>
              <a:rPr lang="en-US" sz="4000" b="0" dirty="0" err="1" smtClean="0">
                <a:solidFill>
                  <a:srgbClr val="A31515"/>
                </a:solidFill>
                <a:latin typeface="Consolas"/>
              </a:rPr>
              <a:t>StudentCookies</a:t>
            </a:r>
            <a:r>
              <a:rPr lang="en-US" sz="4000" b="0" dirty="0" smtClean="0">
                <a:solidFill>
                  <a:srgbClr val="A31515"/>
                </a:solidFill>
                <a:latin typeface="Consolas"/>
              </a:rPr>
              <a:t>"]["</a:t>
            </a:r>
            <a:r>
              <a:rPr lang="en-US" sz="4000" b="0" dirty="0" err="1" smtClean="0">
                <a:solidFill>
                  <a:srgbClr val="A31515"/>
                </a:solidFill>
                <a:latin typeface="Consolas"/>
              </a:rPr>
              <a:t>MiddleName</a:t>
            </a:r>
            <a:r>
              <a:rPr lang="en-US" sz="4000" b="0" dirty="0" smtClean="0">
                <a:solidFill>
                  <a:srgbClr val="A31515"/>
                </a:solidFill>
                <a:latin typeface="Consolas"/>
              </a:rPr>
              <a:t>"]; </a:t>
            </a:r>
          </a:p>
          <a:p>
            <a:pPr algn="l">
              <a:lnSpc>
                <a:spcPct val="150000"/>
              </a:lnSpc>
            </a:pPr>
            <a:r>
              <a:rPr lang="en-US" sz="4000" b="0" dirty="0" smtClean="0">
                <a:solidFill>
                  <a:srgbClr val="A31515"/>
                </a:solidFill>
                <a:latin typeface="Consolas"/>
              </a:rPr>
              <a:t>roll </a:t>
            </a:r>
            <a:r>
              <a:rPr lang="en-US" sz="4000" b="0" dirty="0" smtClean="0">
                <a:solidFill>
                  <a:srgbClr val="A31515"/>
                </a:solidFill>
                <a:latin typeface="Consolas"/>
              </a:rPr>
              <a:t>= roll + " " + </a:t>
            </a:r>
            <a:r>
              <a:rPr lang="en-US" sz="4000" b="0" dirty="0" err="1" smtClean="0">
                <a:solidFill>
                  <a:srgbClr val="A31515"/>
                </a:solidFill>
                <a:latin typeface="Consolas"/>
              </a:rPr>
              <a:t>Request.Cookies</a:t>
            </a:r>
            <a:r>
              <a:rPr lang="en-US" sz="4000" b="0" dirty="0" smtClean="0">
                <a:solidFill>
                  <a:srgbClr val="A31515"/>
                </a:solidFill>
                <a:latin typeface="Consolas"/>
              </a:rPr>
              <a:t>["</a:t>
            </a:r>
            <a:r>
              <a:rPr lang="en-US" sz="4000" b="0" dirty="0" err="1" smtClean="0">
                <a:solidFill>
                  <a:srgbClr val="A31515"/>
                </a:solidFill>
                <a:latin typeface="Consolas"/>
              </a:rPr>
              <a:t>StudentCookies</a:t>
            </a:r>
            <a:r>
              <a:rPr lang="en-US" sz="4000" b="0" dirty="0" smtClean="0">
                <a:solidFill>
                  <a:srgbClr val="A31515"/>
                </a:solidFill>
                <a:latin typeface="Consolas"/>
              </a:rPr>
              <a:t>"]["</a:t>
            </a:r>
            <a:r>
              <a:rPr lang="en-US" sz="4000" b="0" dirty="0" err="1" smtClean="0">
                <a:solidFill>
                  <a:srgbClr val="A31515"/>
                </a:solidFill>
                <a:latin typeface="Consolas"/>
              </a:rPr>
              <a:t>LastName</a:t>
            </a:r>
            <a:r>
              <a:rPr lang="en-US" sz="4000" b="0" dirty="0" smtClean="0">
                <a:solidFill>
                  <a:srgbClr val="A31515"/>
                </a:solidFill>
                <a:latin typeface="Consolas"/>
              </a:rPr>
              <a:t>"]; </a:t>
            </a:r>
          </a:p>
          <a:p>
            <a:pPr algn="l">
              <a:lnSpc>
                <a:spcPct val="150000"/>
              </a:lnSpc>
            </a:pPr>
            <a:r>
              <a:rPr lang="en-US" sz="4000" b="0" dirty="0" smtClean="0">
                <a:solidFill>
                  <a:srgbClr val="A31515"/>
                </a:solidFill>
                <a:latin typeface="Consolas"/>
              </a:rPr>
              <a:t>roll </a:t>
            </a:r>
            <a:r>
              <a:rPr lang="en-US" sz="4000" b="0" dirty="0" smtClean="0">
                <a:solidFill>
                  <a:srgbClr val="A31515"/>
                </a:solidFill>
                <a:latin typeface="Consolas"/>
              </a:rPr>
              <a:t>= roll + " " + </a:t>
            </a:r>
            <a:r>
              <a:rPr lang="en-US" sz="4000" b="0" dirty="0" err="1" smtClean="0">
                <a:solidFill>
                  <a:srgbClr val="A31515"/>
                </a:solidFill>
                <a:latin typeface="Consolas"/>
              </a:rPr>
              <a:t>Request.Cookies</a:t>
            </a:r>
            <a:r>
              <a:rPr lang="en-US" sz="4000" b="0" dirty="0" smtClean="0">
                <a:solidFill>
                  <a:srgbClr val="A31515"/>
                </a:solidFill>
                <a:latin typeface="Consolas"/>
              </a:rPr>
              <a:t>["</a:t>
            </a:r>
            <a:r>
              <a:rPr lang="en-US" sz="4000" b="0" dirty="0" err="1" smtClean="0">
                <a:solidFill>
                  <a:srgbClr val="A31515"/>
                </a:solidFill>
                <a:latin typeface="Consolas"/>
              </a:rPr>
              <a:t>StudentCookies</a:t>
            </a:r>
            <a:r>
              <a:rPr lang="en-US" sz="4000" b="0" dirty="0" smtClean="0">
                <a:solidFill>
                  <a:srgbClr val="A31515"/>
                </a:solidFill>
                <a:latin typeface="Consolas"/>
              </a:rPr>
              <a:t>"]["</a:t>
            </a:r>
            <a:r>
              <a:rPr lang="en-US" sz="4000" b="0" dirty="0" err="1" smtClean="0">
                <a:solidFill>
                  <a:srgbClr val="A31515"/>
                </a:solidFill>
                <a:latin typeface="Consolas"/>
              </a:rPr>
              <a:t>TotalMarks</a:t>
            </a:r>
            <a:r>
              <a:rPr lang="en-US" sz="4000" b="0" dirty="0" smtClean="0">
                <a:solidFill>
                  <a:srgbClr val="A31515"/>
                </a:solidFill>
                <a:latin typeface="Consolas"/>
              </a:rPr>
              <a:t>"]; </a:t>
            </a:r>
          </a:p>
          <a:p>
            <a:pPr algn="l">
              <a:lnSpc>
                <a:spcPct val="150000"/>
              </a:lnSpc>
            </a:pPr>
            <a:r>
              <a:rPr lang="en-US" sz="4000" b="0" dirty="0" smtClean="0">
                <a:solidFill>
                  <a:srgbClr val="A31515"/>
                </a:solidFill>
                <a:latin typeface="Consolas"/>
              </a:rPr>
              <a:t>Label1.Text </a:t>
            </a:r>
            <a:r>
              <a:rPr lang="en-US" sz="4000" b="0" dirty="0" smtClean="0">
                <a:solidFill>
                  <a:srgbClr val="A31515"/>
                </a:solidFill>
                <a:latin typeface="Consolas"/>
              </a:rPr>
              <a:t>= roll;</a:t>
            </a:r>
            <a:endParaRPr lang="en-US" sz="4000" b="0" dirty="0" smtClean="0">
              <a:solidFill>
                <a:srgbClr val="2B91AF"/>
              </a:solidFill>
              <a:latin typeface="Consolas"/>
            </a:endParaRPr>
          </a:p>
        </p:txBody>
      </p:sp>
      <p:sp>
        <p:nvSpPr>
          <p:cNvPr id="8" name="TextBox 7"/>
          <p:cNvSpPr txBox="1"/>
          <p:nvPr/>
        </p:nvSpPr>
        <p:spPr>
          <a:xfrm>
            <a:off x="3943350" y="6743700"/>
            <a:ext cx="848677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4400" i="0" u="none" strike="noStrike" cap="none" spc="0" normalizeH="0" baseline="0" dirty="0" smtClean="0">
                <a:ln>
                  <a:noFill/>
                </a:ln>
                <a:solidFill>
                  <a:srgbClr val="000000"/>
                </a:solidFill>
                <a:effectLst/>
                <a:uFillTx/>
                <a:latin typeface="Calibri" pitchFamily="34" charset="0"/>
                <a:sym typeface="Helvetica Neue"/>
              </a:rPr>
              <a:t>Reading Cookie: Third Way</a:t>
            </a:r>
            <a:endParaRPr kumimoji="0" lang="en-US" sz="4400" i="0" u="none" strike="noStrike" cap="none" spc="0" normalizeH="0" baseline="0" dirty="0">
              <a:ln>
                <a:noFill/>
              </a:ln>
              <a:solidFill>
                <a:srgbClr val="000000"/>
              </a:solidFill>
              <a:effectLst/>
              <a:uFillTx/>
              <a:latin typeface="Calibri" pitchFamily="34" charset="0"/>
              <a:sym typeface="Helvetica Neue"/>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3585352" y="6047202"/>
            <a:ext cx="10070064"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State Management</a:t>
            </a:r>
            <a:endParaRPr lang="en-US" sz="9600" dirty="0">
              <a:solidFill>
                <a:schemeClr val="tx2"/>
              </a:solidFill>
            </a:endParaRPr>
          </a:p>
        </p:txBody>
      </p:sp>
      <p:sp>
        <p:nvSpPr>
          <p:cNvPr id="9" name="TextBox 8"/>
          <p:cNvSpPr txBox="1"/>
          <p:nvPr/>
        </p:nvSpPr>
        <p:spPr>
          <a:xfrm>
            <a:off x="3738282" y="3227294"/>
            <a:ext cx="20089906" cy="75309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65150" marR="0" indent="-565150" algn="l" defTabSz="821531" rtl="0" fontAlgn="auto" latinLnBrk="0" hangingPunct="0">
              <a:lnSpc>
                <a:spcPct val="100000"/>
              </a:lnSpc>
              <a:spcBef>
                <a:spcPts val="0"/>
              </a:spcBef>
              <a:spcAft>
                <a:spcPts val="0"/>
              </a:spcAft>
              <a:buClrTx/>
              <a:buSzTx/>
              <a:buFont typeface="Arial" pitchFamily="34" charset="0"/>
              <a:buChar char="•"/>
              <a:tabLst/>
            </a:pPr>
            <a:r>
              <a:rPr kumimoji="0" lang="en-US" sz="4400" b="0" i="0" u="none" strike="noStrike" cap="none" spc="0" normalizeH="0" baseline="0" dirty="0" smtClean="0">
                <a:ln>
                  <a:noFill/>
                </a:ln>
                <a:solidFill>
                  <a:srgbClr val="000000"/>
                </a:solidFill>
                <a:effectLst/>
                <a:uFillTx/>
                <a:latin typeface="Calibri" pitchFamily="34" charset="0"/>
                <a:sym typeface="Helvetica Neue"/>
              </a:rPr>
              <a:t>Persist page specific information across post backs</a:t>
            </a:r>
          </a:p>
          <a:p>
            <a:pPr marL="565150" marR="0" indent="-565150" algn="l" defTabSz="821531" rtl="0" fontAlgn="auto" latinLnBrk="0" hangingPunct="0">
              <a:lnSpc>
                <a:spcPct val="100000"/>
              </a:lnSpc>
              <a:spcBef>
                <a:spcPts val="0"/>
              </a:spcBef>
              <a:spcAft>
                <a:spcPts val="0"/>
              </a:spcAft>
              <a:buClrTx/>
              <a:buSzTx/>
              <a:buFont typeface="Arial" pitchFamily="34" charset="0"/>
              <a:buChar char="•"/>
              <a:tabLst/>
            </a:pPr>
            <a:r>
              <a:rPr lang="en-US" sz="4400" b="0" dirty="0" smtClean="0">
                <a:latin typeface="Calibri" pitchFamily="34" charset="0"/>
              </a:rPr>
              <a:t>Store name and value pairs</a:t>
            </a:r>
          </a:p>
          <a:p>
            <a:pPr marL="0" marR="0" indent="0" algn="l" defTabSz="821531"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dirty="0" smtClean="0">
              <a:ln>
                <a:noFill/>
              </a:ln>
              <a:solidFill>
                <a:srgbClr val="000000"/>
              </a:solidFill>
              <a:effectLst/>
              <a:uFillTx/>
              <a:latin typeface="Helvetica Neue"/>
              <a:ea typeface="Helvetica Neue"/>
              <a:cs typeface="Helvetica Neue"/>
              <a:sym typeface="Helvetica Neue"/>
            </a:endParaRPr>
          </a:p>
          <a:p>
            <a:pPr marL="565150" algn="l"/>
            <a:r>
              <a:rPr lang="en-US" sz="4000" dirty="0" err="1" smtClean="0">
                <a:solidFill>
                  <a:srgbClr val="2B91AF"/>
                </a:solidFill>
                <a:latin typeface="Consolas"/>
              </a:rPr>
              <a:t>ViewState</a:t>
            </a:r>
            <a:r>
              <a:rPr lang="en-US" sz="4000" dirty="0" smtClean="0">
                <a:solidFill>
                  <a:srgbClr val="2B91AF"/>
                </a:solidFill>
                <a:latin typeface="Consolas"/>
              </a:rPr>
              <a:t>[</a:t>
            </a:r>
            <a:r>
              <a:rPr lang="en-US" sz="4000" dirty="0" smtClean="0">
                <a:solidFill>
                  <a:srgbClr val="A31515"/>
                </a:solidFill>
                <a:latin typeface="Consolas"/>
              </a:rPr>
              <a:t>"count"] = </a:t>
            </a:r>
            <a:r>
              <a:rPr lang="en-US" sz="4000" dirty="0" err="1" smtClean="0">
                <a:solidFill>
                  <a:srgbClr val="A31515"/>
                </a:solidFill>
                <a:latin typeface="Consolas"/>
              </a:rPr>
              <a:t>txtCounter.Text</a:t>
            </a:r>
            <a:r>
              <a:rPr lang="en-US" sz="4000" dirty="0" smtClean="0">
                <a:solidFill>
                  <a:srgbClr val="A31515"/>
                </a:solidFill>
                <a:latin typeface="Consolas"/>
              </a:rPr>
              <a:t>;</a:t>
            </a:r>
          </a:p>
          <a:p>
            <a:pPr algn="l"/>
            <a:endParaRPr kumimoji="0" lang="en-US" sz="3200" b="1" i="0" u="none" strike="noStrike" cap="none" spc="0" normalizeH="0" baseline="0" dirty="0" smtClean="0">
              <a:ln>
                <a:noFill/>
              </a:ln>
              <a:solidFill>
                <a:srgbClr val="A31515"/>
              </a:solidFill>
              <a:effectLst/>
              <a:uFillTx/>
              <a:latin typeface="Consolas"/>
              <a:ea typeface="Helvetica Neue"/>
              <a:cs typeface="Helvetica Neue"/>
              <a:sym typeface="Helvetica Neue"/>
            </a:endParaRPr>
          </a:p>
          <a:p>
            <a:pPr marL="511175" indent="-511175" algn="l">
              <a:buFont typeface="Arial" pitchFamily="34" charset="0"/>
              <a:buChar char="•"/>
            </a:pPr>
            <a:r>
              <a:rPr lang="en-US" sz="4400" b="0" dirty="0" smtClean="0">
                <a:latin typeface="Calibri" pitchFamily="34" charset="0"/>
              </a:rPr>
              <a:t>View state is saved in Base64 encoded string</a:t>
            </a:r>
          </a:p>
          <a:p>
            <a:pPr marL="565150" algn="l"/>
            <a:r>
              <a:rPr lang="en-US" sz="4000" dirty="0" smtClean="0"/>
              <a:t/>
            </a:r>
            <a:br>
              <a:rPr lang="en-US" sz="4000" dirty="0" smtClean="0"/>
            </a:br>
            <a:r>
              <a:rPr lang="en-US" sz="4000" dirty="0" smtClean="0">
                <a:latin typeface="Consolas"/>
              </a:rPr>
              <a:t>&lt;input type=</a:t>
            </a:r>
            <a:r>
              <a:rPr lang="en-US" sz="4000" dirty="0" smtClean="0">
                <a:solidFill>
                  <a:srgbClr val="A31515"/>
                </a:solidFill>
                <a:latin typeface="Consolas"/>
              </a:rPr>
              <a:t>"hidden" </a:t>
            </a:r>
            <a:r>
              <a:rPr lang="en-US" sz="4000" dirty="0" smtClean="0">
                <a:latin typeface="Consolas"/>
              </a:rPr>
              <a:t>name</a:t>
            </a:r>
            <a:r>
              <a:rPr lang="en-US" sz="4000" dirty="0" smtClean="0">
                <a:solidFill>
                  <a:srgbClr val="A31515"/>
                </a:solidFill>
                <a:latin typeface="Consolas"/>
              </a:rPr>
              <a:t>="__VIEWSTATE" </a:t>
            </a:r>
          </a:p>
          <a:p>
            <a:pPr marL="2527300" algn="l"/>
            <a:r>
              <a:rPr lang="en-US" sz="4000" dirty="0" smtClean="0">
                <a:latin typeface="Consolas"/>
              </a:rPr>
              <a:t>id</a:t>
            </a:r>
            <a:r>
              <a:rPr lang="en-US" sz="4000" dirty="0" smtClean="0">
                <a:solidFill>
                  <a:srgbClr val="A31515"/>
                </a:solidFill>
                <a:latin typeface="Consolas"/>
              </a:rPr>
              <a:t>="__VIEWSTATE" </a:t>
            </a:r>
            <a:r>
              <a:rPr lang="en-US" sz="4000" dirty="0" smtClean="0">
                <a:latin typeface="Consolas"/>
              </a:rPr>
              <a:t>value</a:t>
            </a:r>
            <a:r>
              <a:rPr lang="en-US" sz="4000" dirty="0" smtClean="0">
                <a:solidFill>
                  <a:srgbClr val="A31515"/>
                </a:solidFill>
                <a:latin typeface="Consolas"/>
              </a:rPr>
              <a:t>="/wEPDwULLTE0MDM4MzYxMjNkZDGtuHHo/</a:t>
            </a:r>
            <a:r>
              <a:rPr lang="en-US" sz="4000" dirty="0" err="1" smtClean="0">
                <a:solidFill>
                  <a:srgbClr val="A31515"/>
                </a:solidFill>
                <a:latin typeface="Consolas"/>
              </a:rPr>
              <a:t>xusZmGpzE</a:t>
            </a:r>
            <a:r>
              <a:rPr lang="en-US" sz="4000" dirty="0" smtClean="0">
                <a:solidFill>
                  <a:srgbClr val="A31515"/>
                </a:solidFill>
                <a:latin typeface="Consolas"/>
              </a:rPr>
              <a:t>/SsW+VIQxb8I+oiOzsfYuMcekO" /&gt;</a:t>
            </a:r>
          </a:p>
          <a:p>
            <a:pPr algn="l">
              <a:buFont typeface="Arial" pitchFamily="34" charset="0"/>
              <a:buChar char="•"/>
            </a:pPr>
            <a:endParaRPr lang="en-US" sz="4400" b="0" dirty="0">
              <a:latin typeface="Consolas" pitchFamily="49" charset="0"/>
              <a:cs typeface="Consolas" pitchFamily="49" charset="0"/>
            </a:endParaRPr>
          </a:p>
        </p:txBody>
      </p:sp>
      <p:sp>
        <p:nvSpPr>
          <p:cNvPr id="11" name="TextBox 10"/>
          <p:cNvSpPr txBox="1"/>
          <p:nvPr/>
        </p:nvSpPr>
        <p:spPr>
          <a:xfrm>
            <a:off x="3254188" y="806823"/>
            <a:ext cx="1473797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smtClean="0">
                <a:ln>
                  <a:noFill/>
                </a:ln>
                <a:solidFill>
                  <a:srgbClr val="000000"/>
                </a:solidFill>
                <a:effectLst/>
                <a:uFillTx/>
                <a:latin typeface="Aharoni" pitchFamily="2" charset="-79"/>
                <a:cs typeface="Aharoni" pitchFamily="2" charset="-79"/>
                <a:sym typeface="Helvetica Neue"/>
              </a:rPr>
              <a:t>View State</a:t>
            </a:r>
            <a:endParaRPr kumimoji="0" lang="en-US" sz="8000" b="1" i="0" u="none" strike="noStrike" cap="none" spc="0" normalizeH="0" baseline="0" dirty="0">
              <a:ln>
                <a:noFill/>
              </a:ln>
              <a:solidFill>
                <a:srgbClr val="000000"/>
              </a:solidFill>
              <a:effectLst/>
              <a:uFillTx/>
              <a:latin typeface="Aharoni" pitchFamily="2" charset="-79"/>
              <a:cs typeface="Aharoni" pitchFamily="2" charset="-79"/>
              <a:sym typeface="Helvetica Neue"/>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9" name="TextBox 8"/>
          <p:cNvSpPr txBox="1"/>
          <p:nvPr/>
        </p:nvSpPr>
        <p:spPr>
          <a:xfrm>
            <a:off x="3738282" y="3227294"/>
            <a:ext cx="20645718" cy="101008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65150" marR="0" indent="-565150" algn="l" defTabSz="821531" rtl="0" fontAlgn="auto" latinLnBrk="0" hangingPunct="0">
              <a:lnSpc>
                <a:spcPct val="150000"/>
              </a:lnSpc>
              <a:spcBef>
                <a:spcPts val="0"/>
              </a:spcBef>
              <a:spcAft>
                <a:spcPts val="0"/>
              </a:spcAft>
              <a:buClrTx/>
              <a:buSzTx/>
              <a:tabLst/>
            </a:pPr>
            <a:r>
              <a:rPr kumimoji="0" lang="en-US" sz="5400" i="0" u="none" strike="noStrike" cap="none" spc="0" normalizeH="0" baseline="0" dirty="0" smtClean="0">
                <a:ln>
                  <a:noFill/>
                </a:ln>
                <a:solidFill>
                  <a:srgbClr val="000000"/>
                </a:solidFill>
                <a:effectLst/>
                <a:uFillTx/>
                <a:latin typeface="Calibri" pitchFamily="34" charset="0"/>
                <a:sym typeface="Helvetica Neue"/>
              </a:rPr>
              <a:t>Enabling</a:t>
            </a:r>
            <a:r>
              <a:rPr kumimoji="0" lang="en-US" sz="5400" i="0" u="none" strike="noStrike" cap="none" spc="0" normalizeH="0" dirty="0" smtClean="0">
                <a:ln>
                  <a:noFill/>
                </a:ln>
                <a:solidFill>
                  <a:srgbClr val="000000"/>
                </a:solidFill>
                <a:effectLst/>
                <a:uFillTx/>
                <a:latin typeface="Calibri" pitchFamily="34" charset="0"/>
                <a:sym typeface="Helvetica Neue"/>
              </a:rPr>
              <a:t> and Disabling VIewState:</a:t>
            </a:r>
            <a:endParaRPr kumimoji="0" lang="en-US" sz="5400" i="0" u="none" strike="noStrike" cap="none" spc="0" normalizeH="0" baseline="0" dirty="0" smtClean="0">
              <a:ln>
                <a:noFill/>
              </a:ln>
              <a:solidFill>
                <a:srgbClr val="000000"/>
              </a:solidFill>
              <a:effectLst/>
              <a:uFillTx/>
              <a:latin typeface="Calibri" pitchFamily="34" charset="0"/>
              <a:sym typeface="Helvetica Neue"/>
            </a:endParaRPr>
          </a:p>
          <a:p>
            <a:pPr marL="565150" marR="0" indent="-565150" algn="l" defTabSz="821531" rtl="0" fontAlgn="auto" latinLnBrk="0" hangingPunct="0">
              <a:lnSpc>
                <a:spcPct val="150000"/>
              </a:lnSpc>
              <a:spcBef>
                <a:spcPts val="0"/>
              </a:spcBef>
              <a:spcAft>
                <a:spcPts val="0"/>
              </a:spcAft>
              <a:buClrTx/>
              <a:buSzTx/>
              <a:buFont typeface="Arial" pitchFamily="34" charset="0"/>
              <a:buChar char="•"/>
              <a:tabLst/>
            </a:pPr>
            <a:r>
              <a:rPr kumimoji="0" lang="en-US" sz="4800" b="0" i="0" u="none" strike="noStrike" cap="none" spc="0" normalizeH="0" baseline="0" dirty="0" smtClean="0">
                <a:ln>
                  <a:noFill/>
                </a:ln>
                <a:solidFill>
                  <a:srgbClr val="000000"/>
                </a:solidFill>
                <a:effectLst/>
                <a:uFillTx/>
                <a:latin typeface="Calibri" pitchFamily="34" charset="0"/>
                <a:sym typeface="Helvetica Neue"/>
              </a:rPr>
              <a:t>At Control Level</a:t>
            </a:r>
          </a:p>
          <a:p>
            <a:pPr marL="511175" algn="l"/>
            <a:r>
              <a:rPr lang="en-US" sz="4000" dirty="0" smtClean="0">
                <a:solidFill>
                  <a:srgbClr val="0000FF"/>
                </a:solidFill>
                <a:latin typeface="Consolas"/>
              </a:rPr>
              <a:t>&lt;</a:t>
            </a:r>
            <a:r>
              <a:rPr lang="en-US" sz="4000" dirty="0" err="1" smtClean="0">
                <a:solidFill>
                  <a:srgbClr val="800000"/>
                </a:solidFill>
                <a:latin typeface="Consolas"/>
              </a:rPr>
              <a:t>asp</a:t>
            </a:r>
            <a:r>
              <a:rPr lang="en-US" sz="4000" dirty="0" err="1" smtClean="0">
                <a:solidFill>
                  <a:srgbClr val="0000FF"/>
                </a:solidFill>
                <a:latin typeface="Consolas"/>
              </a:rPr>
              <a:t>:</a:t>
            </a:r>
            <a:r>
              <a:rPr lang="en-US" sz="4000" dirty="0" err="1" smtClean="0">
                <a:solidFill>
                  <a:srgbClr val="800000"/>
                </a:solidFill>
                <a:latin typeface="Consolas"/>
              </a:rPr>
              <a:t>TextBox</a:t>
            </a:r>
            <a:r>
              <a:rPr lang="en-US" sz="4000" dirty="0" smtClean="0">
                <a:solidFill>
                  <a:srgbClr val="800000"/>
                </a:solidFill>
                <a:latin typeface="Consolas"/>
              </a:rPr>
              <a:t> </a:t>
            </a:r>
            <a:r>
              <a:rPr lang="en-US" sz="4000" dirty="0" smtClean="0">
                <a:solidFill>
                  <a:srgbClr val="FF0000"/>
                </a:solidFill>
                <a:latin typeface="Consolas"/>
              </a:rPr>
              <a:t>ID</a:t>
            </a:r>
            <a:r>
              <a:rPr lang="en-US" sz="4000" dirty="0" smtClean="0">
                <a:solidFill>
                  <a:srgbClr val="0000FF"/>
                </a:solidFill>
                <a:latin typeface="Consolas"/>
              </a:rPr>
              <a:t>="</a:t>
            </a:r>
            <a:r>
              <a:rPr lang="en-US" sz="4000" dirty="0" err="1" smtClean="0">
                <a:solidFill>
                  <a:srgbClr val="0000FF"/>
                </a:solidFill>
                <a:latin typeface="Consolas"/>
              </a:rPr>
              <a:t>txtCounter</a:t>
            </a:r>
            <a:r>
              <a:rPr lang="en-US" sz="4000" dirty="0" smtClean="0">
                <a:solidFill>
                  <a:srgbClr val="0000FF"/>
                </a:solidFill>
                <a:latin typeface="Consolas"/>
              </a:rPr>
              <a:t>" </a:t>
            </a:r>
            <a:r>
              <a:rPr lang="en-US" sz="4000" dirty="0" err="1" smtClean="0">
                <a:solidFill>
                  <a:srgbClr val="FF0000"/>
                </a:solidFill>
                <a:latin typeface="Consolas"/>
              </a:rPr>
              <a:t>runat</a:t>
            </a:r>
            <a:r>
              <a:rPr lang="en-US" sz="4000" dirty="0" smtClean="0">
                <a:solidFill>
                  <a:srgbClr val="0000FF"/>
                </a:solidFill>
                <a:latin typeface="Consolas"/>
              </a:rPr>
              <a:t>="server" </a:t>
            </a:r>
            <a:r>
              <a:rPr lang="en-US" sz="4000" dirty="0" err="1" smtClean="0">
                <a:solidFill>
                  <a:srgbClr val="FF0000"/>
                </a:solidFill>
                <a:latin typeface="Consolas"/>
              </a:rPr>
              <a:t>EnableViewState</a:t>
            </a:r>
            <a:r>
              <a:rPr lang="en-US" sz="4000" dirty="0" smtClean="0">
                <a:solidFill>
                  <a:srgbClr val="0000FF"/>
                </a:solidFill>
                <a:latin typeface="Consolas"/>
              </a:rPr>
              <a:t>="False"&gt; &lt;/</a:t>
            </a:r>
            <a:r>
              <a:rPr lang="en-US" sz="4000" dirty="0" err="1" smtClean="0">
                <a:solidFill>
                  <a:srgbClr val="800000"/>
                </a:solidFill>
                <a:latin typeface="Consolas"/>
              </a:rPr>
              <a:t>asp</a:t>
            </a:r>
            <a:r>
              <a:rPr lang="en-US" sz="4000" dirty="0" err="1" smtClean="0">
                <a:solidFill>
                  <a:srgbClr val="0000FF"/>
                </a:solidFill>
                <a:latin typeface="Consolas"/>
              </a:rPr>
              <a:t>:</a:t>
            </a:r>
            <a:r>
              <a:rPr lang="en-US" sz="4000" dirty="0" err="1" smtClean="0">
                <a:solidFill>
                  <a:srgbClr val="800000"/>
                </a:solidFill>
                <a:latin typeface="Consolas"/>
              </a:rPr>
              <a:t>TextBox</a:t>
            </a:r>
            <a:r>
              <a:rPr lang="en-US" sz="4000" dirty="0" smtClean="0">
                <a:solidFill>
                  <a:srgbClr val="0000FF"/>
                </a:solidFill>
                <a:latin typeface="Consolas"/>
              </a:rPr>
              <a:t>&gt;</a:t>
            </a:r>
          </a:p>
          <a:p>
            <a:pPr marL="511175" algn="l"/>
            <a:endParaRPr lang="en-US" sz="4000" dirty="0" smtClean="0">
              <a:solidFill>
                <a:srgbClr val="0000FF"/>
              </a:solidFill>
              <a:latin typeface="Consolas"/>
            </a:endParaRPr>
          </a:p>
          <a:p>
            <a:pPr marL="565150" marR="0" indent="-565150" algn="l" defTabSz="821531" rtl="0" fontAlgn="auto" latinLnBrk="0" hangingPunct="0">
              <a:lnSpc>
                <a:spcPct val="150000"/>
              </a:lnSpc>
              <a:spcBef>
                <a:spcPts val="0"/>
              </a:spcBef>
              <a:spcAft>
                <a:spcPts val="0"/>
              </a:spcAft>
              <a:buClrTx/>
              <a:buSzTx/>
              <a:buFont typeface="Arial" pitchFamily="34" charset="0"/>
              <a:buChar char="•"/>
              <a:tabLst/>
            </a:pPr>
            <a:r>
              <a:rPr lang="en-US" sz="4800" b="0" dirty="0" smtClean="0">
                <a:latin typeface="Calibri" pitchFamily="34" charset="0"/>
              </a:rPr>
              <a:t>At Individual Page Level</a:t>
            </a:r>
          </a:p>
          <a:p>
            <a:pPr marL="511175" algn="l"/>
            <a:r>
              <a:rPr lang="en-US" sz="4400" dirty="0" smtClean="0">
                <a:solidFill>
                  <a:srgbClr val="800000"/>
                </a:solidFill>
                <a:latin typeface="Consolas"/>
              </a:rPr>
              <a:t>&lt;%</a:t>
            </a:r>
            <a:r>
              <a:rPr lang="en-US" sz="4400" dirty="0" smtClean="0">
                <a:solidFill>
                  <a:srgbClr val="0000FF"/>
                </a:solidFill>
                <a:latin typeface="Consolas"/>
              </a:rPr>
              <a:t>@</a:t>
            </a:r>
            <a:r>
              <a:rPr lang="en-US" sz="4400" dirty="0" smtClean="0">
                <a:solidFill>
                  <a:srgbClr val="800000"/>
                </a:solidFill>
                <a:latin typeface="Consolas"/>
              </a:rPr>
              <a:t> Page </a:t>
            </a:r>
            <a:r>
              <a:rPr lang="en-US" sz="4400" dirty="0" smtClean="0">
                <a:solidFill>
                  <a:srgbClr val="FF0000"/>
                </a:solidFill>
                <a:latin typeface="Consolas"/>
              </a:rPr>
              <a:t>Language</a:t>
            </a:r>
            <a:r>
              <a:rPr lang="en-US" sz="4400" dirty="0" smtClean="0">
                <a:solidFill>
                  <a:srgbClr val="0000FF"/>
                </a:solidFill>
                <a:latin typeface="Consolas"/>
              </a:rPr>
              <a:t>="C#" </a:t>
            </a:r>
            <a:r>
              <a:rPr lang="en-US" sz="4400" dirty="0" err="1" smtClean="0">
                <a:solidFill>
                  <a:srgbClr val="FF0000"/>
                </a:solidFill>
                <a:latin typeface="Consolas"/>
              </a:rPr>
              <a:t>EnableViewState</a:t>
            </a:r>
            <a:r>
              <a:rPr lang="en-US" sz="4400" dirty="0" smtClean="0">
                <a:solidFill>
                  <a:srgbClr val="0000FF"/>
                </a:solidFill>
                <a:latin typeface="Consolas"/>
              </a:rPr>
              <a:t>="False" </a:t>
            </a:r>
            <a:r>
              <a:rPr lang="en-US" sz="4400" dirty="0" smtClean="0">
                <a:solidFill>
                  <a:srgbClr val="800000"/>
                </a:solidFill>
                <a:latin typeface="Consolas"/>
              </a:rPr>
              <a:t>%&gt;</a:t>
            </a:r>
          </a:p>
          <a:p>
            <a:pPr marL="565150" marR="0" indent="-565150" algn="l" defTabSz="821531" rtl="0" fontAlgn="auto" latinLnBrk="0" hangingPunct="0">
              <a:lnSpc>
                <a:spcPct val="150000"/>
              </a:lnSpc>
              <a:spcBef>
                <a:spcPts val="0"/>
              </a:spcBef>
              <a:spcAft>
                <a:spcPts val="0"/>
              </a:spcAft>
              <a:buClrTx/>
              <a:buSzTx/>
              <a:tabLst/>
            </a:pPr>
            <a:endParaRPr lang="en-US" sz="4400" b="0" dirty="0" smtClean="0">
              <a:latin typeface="Calibri" pitchFamily="34" charset="0"/>
            </a:endParaRPr>
          </a:p>
          <a:p>
            <a:pPr marL="511175" indent="-511175" algn="l">
              <a:lnSpc>
                <a:spcPct val="150000"/>
              </a:lnSpc>
              <a:buFont typeface="Arial" pitchFamily="34" charset="0"/>
              <a:buChar char="•"/>
            </a:pPr>
            <a:r>
              <a:rPr lang="en-US" sz="4800" b="0" dirty="0" smtClean="0">
                <a:latin typeface="Calibri" pitchFamily="34" charset="0"/>
              </a:rPr>
              <a:t>At application level</a:t>
            </a:r>
          </a:p>
          <a:p>
            <a:pPr marL="457200" algn="l"/>
            <a:r>
              <a:rPr lang="en-US" sz="4800" dirty="0" smtClean="0">
                <a:solidFill>
                  <a:srgbClr val="0000FF"/>
                </a:solidFill>
                <a:latin typeface="Consolas"/>
              </a:rPr>
              <a:t>&lt;</a:t>
            </a:r>
            <a:r>
              <a:rPr lang="en-US" sz="4800" dirty="0" smtClean="0">
                <a:solidFill>
                  <a:srgbClr val="A31515"/>
                </a:solidFill>
                <a:latin typeface="Consolas"/>
              </a:rPr>
              <a:t>pages</a:t>
            </a:r>
            <a:r>
              <a:rPr lang="en-US" sz="4800" dirty="0" smtClean="0">
                <a:solidFill>
                  <a:srgbClr val="0000FF"/>
                </a:solidFill>
                <a:latin typeface="Consolas"/>
              </a:rPr>
              <a:t> </a:t>
            </a:r>
            <a:r>
              <a:rPr lang="en-US" sz="4800" dirty="0" err="1" smtClean="0">
                <a:solidFill>
                  <a:srgbClr val="FF0000"/>
                </a:solidFill>
                <a:latin typeface="Consolas"/>
              </a:rPr>
              <a:t>enableViewState</a:t>
            </a:r>
            <a:r>
              <a:rPr lang="en-US" sz="4800" dirty="0" smtClean="0">
                <a:solidFill>
                  <a:srgbClr val="0000FF"/>
                </a:solidFill>
                <a:latin typeface="Consolas"/>
              </a:rPr>
              <a:t>="false	/&gt;</a:t>
            </a:r>
          </a:p>
          <a:p>
            <a:pPr marL="511175" indent="-511175" algn="l">
              <a:lnSpc>
                <a:spcPct val="150000"/>
              </a:lnSpc>
              <a:buFont typeface="Arial" pitchFamily="34" charset="0"/>
              <a:buChar char="•"/>
            </a:pPr>
            <a:endParaRPr lang="en-US" sz="4800" b="0" dirty="0" smtClean="0">
              <a:latin typeface="Calibri" pitchFamily="34" charset="0"/>
            </a:endParaRPr>
          </a:p>
        </p:txBody>
      </p:sp>
      <p:sp>
        <p:nvSpPr>
          <p:cNvPr id="11" name="TextBox 10"/>
          <p:cNvSpPr txBox="1"/>
          <p:nvPr/>
        </p:nvSpPr>
        <p:spPr>
          <a:xfrm>
            <a:off x="3254188" y="806823"/>
            <a:ext cx="1473797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smtClean="0">
                <a:ln>
                  <a:noFill/>
                </a:ln>
                <a:solidFill>
                  <a:srgbClr val="000000"/>
                </a:solidFill>
                <a:effectLst/>
                <a:uFillTx/>
                <a:latin typeface="Aharoni" pitchFamily="2" charset="-79"/>
                <a:cs typeface="Aharoni" pitchFamily="2" charset="-79"/>
                <a:sym typeface="Helvetica Neue"/>
              </a:rPr>
              <a:t>View State</a:t>
            </a:r>
            <a:endParaRPr kumimoji="0" lang="en-US" sz="8000" b="1" i="0" u="none" strike="noStrike" cap="none" spc="0" normalizeH="0" baseline="0" dirty="0">
              <a:ln>
                <a:noFill/>
              </a:ln>
              <a:solidFill>
                <a:srgbClr val="000000"/>
              </a:solidFill>
              <a:effectLst/>
              <a:uFillTx/>
              <a:latin typeface="Aharoni" pitchFamily="2" charset="-79"/>
              <a:cs typeface="Aharoni" pitchFamily="2" charset="-79"/>
              <a:sym typeface="Helvetica Neue"/>
            </a:endParaRPr>
          </a:p>
        </p:txBody>
      </p:sp>
      <p:sp>
        <p:nvSpPr>
          <p:cNvPr id="7" name="Constructor"/>
          <p:cNvSpPr txBox="1"/>
          <p:nvPr/>
        </p:nvSpPr>
        <p:spPr>
          <a:xfrm rot="16200000">
            <a:off x="-3585352" y="6047202"/>
            <a:ext cx="10070064"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State Management</a:t>
            </a:r>
            <a:endParaRPr lang="en-US" sz="9600" dirty="0">
              <a:solidFill>
                <a:schemeClr val="tx2"/>
              </a:solidFill>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pic>
        <p:nvPicPr>
          <p:cNvPr id="4" name="Picture 2"/>
          <p:cNvPicPr>
            <a:picLocks noChangeAspect="1" noChangeArrowheads="1"/>
          </p:cNvPicPr>
          <p:nvPr/>
        </p:nvPicPr>
        <p:blipFill>
          <a:blip r:embed="rId2">
            <a:lum contrast="10000"/>
          </a:blip>
          <a:srcRect/>
          <a:stretch>
            <a:fillRect/>
          </a:stretch>
        </p:blipFill>
        <p:spPr bwMode="auto">
          <a:xfrm>
            <a:off x="3562349" y="6029046"/>
            <a:ext cx="6080651" cy="2092978"/>
          </a:xfrm>
          <a:prstGeom prst="rect">
            <a:avLst/>
          </a:prstGeom>
          <a:noFill/>
          <a:ln w="9525">
            <a:noFill/>
            <a:miter lim="800000"/>
            <a:headEnd/>
            <a:tailEnd/>
          </a:ln>
          <a:effectLst/>
        </p:spPr>
      </p:pic>
      <p:sp>
        <p:nvSpPr>
          <p:cNvPr id="10" name="Rectangle 9"/>
          <p:cNvSpPr/>
          <p:nvPr/>
        </p:nvSpPr>
        <p:spPr>
          <a:xfrm>
            <a:off x="8139950" y="3027159"/>
            <a:ext cx="16244050" cy="8402300"/>
          </a:xfrm>
          <a:prstGeom prst="rect">
            <a:avLst/>
          </a:prstGeom>
        </p:spPr>
        <p:txBody>
          <a:bodyPr wrap="square">
            <a:spAutoFit/>
          </a:bodyPr>
          <a:lstStyle/>
          <a:p>
            <a:pPr algn="l"/>
            <a:r>
              <a:rPr lang="en-US" sz="3600" dirty="0" smtClean="0">
                <a:solidFill>
                  <a:srgbClr val="0000FF"/>
                </a:solidFill>
                <a:latin typeface="Consolas"/>
              </a:rPr>
              <a:t>public partial class </a:t>
            </a:r>
            <a:r>
              <a:rPr lang="en-US" sz="3600" dirty="0" smtClean="0">
                <a:solidFill>
                  <a:srgbClr val="2B91AF"/>
                </a:solidFill>
                <a:latin typeface="Consolas"/>
              </a:rPr>
              <a:t>WebForm1 : </a:t>
            </a:r>
            <a:r>
              <a:rPr lang="en-US" sz="3600" dirty="0" err="1" smtClean="0">
                <a:solidFill>
                  <a:srgbClr val="2B91AF"/>
                </a:solidFill>
                <a:latin typeface="Consolas"/>
              </a:rPr>
              <a:t>System.Web.UI.Page</a:t>
            </a:r>
            <a:endParaRPr lang="en-US" sz="3600" dirty="0" smtClean="0">
              <a:solidFill>
                <a:srgbClr val="2B91AF"/>
              </a:solidFill>
              <a:latin typeface="Consolas"/>
            </a:endParaRPr>
          </a:p>
          <a:p>
            <a:pPr algn="l"/>
            <a:r>
              <a:rPr lang="en-US" sz="3600" dirty="0" smtClean="0">
                <a:solidFill>
                  <a:srgbClr val="2B91AF"/>
                </a:solidFill>
                <a:latin typeface="Consolas"/>
              </a:rPr>
              <a:t>    {</a:t>
            </a:r>
          </a:p>
          <a:p>
            <a:pPr algn="l"/>
            <a:r>
              <a:rPr lang="en-US" sz="3600" dirty="0" smtClean="0">
                <a:solidFill>
                  <a:srgbClr val="2B91AF"/>
                </a:solidFill>
                <a:latin typeface="Consolas"/>
              </a:rPr>
              <a:t>        </a:t>
            </a:r>
            <a:r>
              <a:rPr lang="en-US" sz="3600" dirty="0" err="1" smtClean="0">
                <a:solidFill>
                  <a:srgbClr val="0000FF"/>
                </a:solidFill>
                <a:latin typeface="Consolas"/>
              </a:rPr>
              <a:t>int</a:t>
            </a:r>
            <a:r>
              <a:rPr lang="en-US" sz="3600" dirty="0" smtClean="0">
                <a:solidFill>
                  <a:srgbClr val="0000FF"/>
                </a:solidFill>
                <a:latin typeface="Consolas"/>
              </a:rPr>
              <a:t> count = 0;</a:t>
            </a:r>
          </a:p>
          <a:p>
            <a:pPr algn="l"/>
            <a:r>
              <a:rPr lang="en-US" sz="3600" dirty="0" smtClean="0">
                <a:solidFill>
                  <a:srgbClr val="0000FF"/>
                </a:solidFill>
                <a:latin typeface="Consolas"/>
              </a:rPr>
              <a:t>        protected void </a:t>
            </a:r>
            <a:r>
              <a:rPr lang="en-US" sz="3600" dirty="0" err="1" smtClean="0">
                <a:solidFill>
                  <a:srgbClr val="0000FF"/>
                </a:solidFill>
                <a:latin typeface="Consolas"/>
              </a:rPr>
              <a:t>Page_Load</a:t>
            </a:r>
            <a:r>
              <a:rPr lang="en-US" sz="3600" dirty="0" smtClean="0">
                <a:solidFill>
                  <a:srgbClr val="0000FF"/>
                </a:solidFill>
                <a:latin typeface="Consolas"/>
              </a:rPr>
              <a:t>(object sender, </a:t>
            </a:r>
            <a:r>
              <a:rPr lang="en-US" sz="3600" dirty="0" err="1" smtClean="0">
                <a:solidFill>
                  <a:srgbClr val="2B91AF"/>
                </a:solidFill>
                <a:latin typeface="Consolas"/>
              </a:rPr>
              <a:t>EventArgs</a:t>
            </a:r>
            <a:r>
              <a:rPr lang="en-US" sz="3600" dirty="0" smtClean="0">
                <a:solidFill>
                  <a:srgbClr val="2B91AF"/>
                </a:solidFill>
                <a:latin typeface="Consolas"/>
              </a:rPr>
              <a:t> e)</a:t>
            </a:r>
          </a:p>
          <a:p>
            <a:pPr algn="l"/>
            <a:r>
              <a:rPr lang="en-US" sz="3600" dirty="0" smtClean="0">
                <a:solidFill>
                  <a:srgbClr val="2B91AF"/>
                </a:solidFill>
                <a:latin typeface="Consolas"/>
              </a:rPr>
              <a:t>        {</a:t>
            </a:r>
          </a:p>
          <a:p>
            <a:pPr algn="l"/>
            <a:r>
              <a:rPr lang="en-US" sz="3600" dirty="0" smtClean="0">
                <a:solidFill>
                  <a:srgbClr val="2B91AF"/>
                </a:solidFill>
                <a:latin typeface="Consolas"/>
              </a:rPr>
              <a:t>            </a:t>
            </a:r>
            <a:r>
              <a:rPr lang="en-US" sz="3600" dirty="0" smtClean="0">
                <a:solidFill>
                  <a:srgbClr val="0000FF"/>
                </a:solidFill>
                <a:latin typeface="Consolas"/>
              </a:rPr>
              <a:t>if (!</a:t>
            </a:r>
            <a:r>
              <a:rPr lang="en-US" sz="3600" dirty="0" err="1" smtClean="0">
                <a:solidFill>
                  <a:srgbClr val="0000FF"/>
                </a:solidFill>
                <a:latin typeface="Consolas"/>
              </a:rPr>
              <a:t>IsPostBack</a:t>
            </a:r>
            <a:r>
              <a:rPr lang="en-US" sz="3600" dirty="0" smtClean="0">
                <a:solidFill>
                  <a:srgbClr val="0000FF"/>
                </a:solidFill>
                <a:latin typeface="Consolas"/>
              </a:rPr>
              <a:t>)</a:t>
            </a:r>
          </a:p>
          <a:p>
            <a:pPr algn="l"/>
            <a:r>
              <a:rPr lang="en-US" sz="3600" dirty="0" smtClean="0">
                <a:solidFill>
                  <a:srgbClr val="0000FF"/>
                </a:solidFill>
                <a:latin typeface="Consolas"/>
              </a:rPr>
              <a:t>                </a:t>
            </a:r>
            <a:r>
              <a:rPr lang="en-US" sz="3600" dirty="0" err="1" smtClean="0">
                <a:solidFill>
                  <a:srgbClr val="0000FF"/>
                </a:solidFill>
                <a:latin typeface="Consolas"/>
              </a:rPr>
              <a:t>txtCounter.Text</a:t>
            </a:r>
            <a:r>
              <a:rPr lang="en-US" sz="3600" dirty="0" smtClean="0">
                <a:solidFill>
                  <a:srgbClr val="0000FF"/>
                </a:solidFill>
                <a:latin typeface="Consolas"/>
              </a:rPr>
              <a:t> = </a:t>
            </a:r>
            <a:r>
              <a:rPr lang="en-US" sz="3600" dirty="0" err="1" smtClean="0">
                <a:solidFill>
                  <a:srgbClr val="0000FF"/>
                </a:solidFill>
                <a:latin typeface="Consolas"/>
              </a:rPr>
              <a:t>count.ToString</a:t>
            </a:r>
            <a:r>
              <a:rPr lang="en-US" sz="3600" dirty="0" smtClean="0">
                <a:solidFill>
                  <a:srgbClr val="0000FF"/>
                </a:solidFill>
                <a:latin typeface="Consolas"/>
              </a:rPr>
              <a:t>();</a:t>
            </a:r>
          </a:p>
          <a:p>
            <a:pPr algn="l"/>
            <a:r>
              <a:rPr lang="en-US" sz="3600" dirty="0" smtClean="0">
                <a:solidFill>
                  <a:srgbClr val="0000FF"/>
                </a:solidFill>
                <a:latin typeface="Consolas"/>
              </a:rPr>
              <a:t>        }</a:t>
            </a:r>
          </a:p>
          <a:p>
            <a:pPr algn="l"/>
            <a:endParaRPr lang="en-US" sz="3600" dirty="0" smtClean="0">
              <a:solidFill>
                <a:srgbClr val="0000FF"/>
              </a:solidFill>
              <a:latin typeface="Consolas"/>
            </a:endParaRPr>
          </a:p>
          <a:p>
            <a:pPr algn="l"/>
            <a:r>
              <a:rPr lang="en-US" sz="3600" dirty="0" smtClean="0">
                <a:solidFill>
                  <a:srgbClr val="0000FF"/>
                </a:solidFill>
                <a:latin typeface="Consolas"/>
              </a:rPr>
              <a:t>        protected void </a:t>
            </a:r>
            <a:r>
              <a:rPr lang="en-US" sz="3600" dirty="0" err="1" smtClean="0">
                <a:solidFill>
                  <a:srgbClr val="0000FF"/>
                </a:solidFill>
                <a:latin typeface="Consolas"/>
              </a:rPr>
              <a:t>btnAdd_Click</a:t>
            </a:r>
            <a:r>
              <a:rPr lang="en-US" sz="3600" dirty="0" smtClean="0">
                <a:solidFill>
                  <a:srgbClr val="0000FF"/>
                </a:solidFill>
                <a:latin typeface="Consolas"/>
              </a:rPr>
              <a:t>(object sender, </a:t>
            </a:r>
            <a:r>
              <a:rPr lang="en-US" sz="3600" dirty="0" err="1" smtClean="0">
                <a:solidFill>
                  <a:srgbClr val="2B91AF"/>
                </a:solidFill>
                <a:latin typeface="Consolas"/>
              </a:rPr>
              <a:t>EventArgs</a:t>
            </a:r>
            <a:r>
              <a:rPr lang="en-US" sz="3600" dirty="0" smtClean="0">
                <a:solidFill>
                  <a:srgbClr val="2B91AF"/>
                </a:solidFill>
                <a:latin typeface="Consolas"/>
              </a:rPr>
              <a:t> e)</a:t>
            </a:r>
          </a:p>
          <a:p>
            <a:pPr algn="l"/>
            <a:r>
              <a:rPr lang="en-US" sz="3600" dirty="0" smtClean="0">
                <a:solidFill>
                  <a:srgbClr val="2B91AF"/>
                </a:solidFill>
                <a:latin typeface="Consolas"/>
              </a:rPr>
              <a:t>        {</a:t>
            </a:r>
          </a:p>
          <a:p>
            <a:pPr algn="l"/>
            <a:r>
              <a:rPr lang="en-US" sz="3600" dirty="0" smtClean="0">
                <a:solidFill>
                  <a:srgbClr val="2B91AF"/>
                </a:solidFill>
                <a:latin typeface="Consolas"/>
              </a:rPr>
              <a:t>            count = count + 1;</a:t>
            </a:r>
          </a:p>
          <a:p>
            <a:pPr algn="l"/>
            <a:r>
              <a:rPr lang="en-US" sz="3600" dirty="0" smtClean="0">
                <a:solidFill>
                  <a:srgbClr val="2B91AF"/>
                </a:solidFill>
                <a:latin typeface="Consolas"/>
              </a:rPr>
              <a:t>            </a:t>
            </a:r>
            <a:r>
              <a:rPr lang="en-US" sz="3600" dirty="0" err="1" smtClean="0">
                <a:solidFill>
                  <a:srgbClr val="2B91AF"/>
                </a:solidFill>
                <a:latin typeface="Consolas"/>
              </a:rPr>
              <a:t>txtCounter.Text</a:t>
            </a:r>
            <a:r>
              <a:rPr lang="en-US" sz="3600" dirty="0" smtClean="0">
                <a:solidFill>
                  <a:srgbClr val="2B91AF"/>
                </a:solidFill>
                <a:latin typeface="Consolas"/>
              </a:rPr>
              <a:t> = </a:t>
            </a:r>
            <a:r>
              <a:rPr lang="en-US" sz="3600" dirty="0" err="1" smtClean="0">
                <a:solidFill>
                  <a:srgbClr val="2B91AF"/>
                </a:solidFill>
                <a:latin typeface="Consolas"/>
              </a:rPr>
              <a:t>count.ToString</a:t>
            </a:r>
            <a:r>
              <a:rPr lang="en-US" sz="3600" dirty="0" smtClean="0">
                <a:solidFill>
                  <a:srgbClr val="2B91AF"/>
                </a:solidFill>
                <a:latin typeface="Consolas"/>
              </a:rPr>
              <a:t>();</a:t>
            </a:r>
          </a:p>
          <a:p>
            <a:pPr algn="l"/>
            <a:r>
              <a:rPr lang="en-US" sz="3600" dirty="0" smtClean="0">
                <a:solidFill>
                  <a:srgbClr val="2B91AF"/>
                </a:solidFill>
                <a:latin typeface="Consolas"/>
              </a:rPr>
              <a:t>        }</a:t>
            </a:r>
          </a:p>
          <a:p>
            <a:pPr algn="l"/>
            <a:r>
              <a:rPr lang="en-US" sz="3600" dirty="0" smtClean="0">
                <a:solidFill>
                  <a:srgbClr val="2B91AF"/>
                </a:solidFill>
                <a:latin typeface="Consolas"/>
              </a:rPr>
              <a:t>    }</a:t>
            </a:r>
          </a:p>
        </p:txBody>
      </p:sp>
      <p:sp>
        <p:nvSpPr>
          <p:cNvPr id="7" name="TextBox 6"/>
          <p:cNvSpPr txBox="1"/>
          <p:nvPr/>
        </p:nvSpPr>
        <p:spPr>
          <a:xfrm>
            <a:off x="3254188" y="806823"/>
            <a:ext cx="1473797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smtClean="0">
                <a:ln>
                  <a:noFill/>
                </a:ln>
                <a:solidFill>
                  <a:srgbClr val="000000"/>
                </a:solidFill>
                <a:effectLst/>
                <a:uFillTx/>
                <a:latin typeface="Aharoni" pitchFamily="2" charset="-79"/>
                <a:cs typeface="Aharoni" pitchFamily="2" charset="-79"/>
                <a:sym typeface="Helvetica Neue"/>
              </a:rPr>
              <a:t>View State</a:t>
            </a:r>
            <a:endParaRPr kumimoji="0" lang="en-US" sz="8000" b="1" i="0" u="none" strike="noStrike" cap="none" spc="0" normalizeH="0" baseline="0" dirty="0">
              <a:ln>
                <a:noFill/>
              </a:ln>
              <a:solidFill>
                <a:srgbClr val="000000"/>
              </a:solidFill>
              <a:effectLst/>
              <a:uFillTx/>
              <a:latin typeface="Aharoni" pitchFamily="2" charset="-79"/>
              <a:cs typeface="Aharoni" pitchFamily="2" charset="-79"/>
              <a:sym typeface="Helvetica Neue"/>
            </a:endParaRPr>
          </a:p>
        </p:txBody>
      </p:sp>
      <p:sp>
        <p:nvSpPr>
          <p:cNvPr id="9" name="Constructor"/>
          <p:cNvSpPr txBox="1"/>
          <p:nvPr/>
        </p:nvSpPr>
        <p:spPr>
          <a:xfrm rot="16200000">
            <a:off x="-3585352" y="6047202"/>
            <a:ext cx="10070064"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State Management</a:t>
            </a:r>
            <a:endParaRPr lang="en-US" sz="9600" dirty="0">
              <a:solidFill>
                <a:schemeClr val="tx2"/>
              </a:solidFill>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pic>
        <p:nvPicPr>
          <p:cNvPr id="4" name="Picture 2"/>
          <p:cNvPicPr>
            <a:picLocks noChangeAspect="1" noChangeArrowheads="1"/>
          </p:cNvPicPr>
          <p:nvPr/>
        </p:nvPicPr>
        <p:blipFill>
          <a:blip r:embed="rId2">
            <a:lum contrast="10000"/>
          </a:blip>
          <a:srcRect/>
          <a:stretch>
            <a:fillRect/>
          </a:stretch>
        </p:blipFill>
        <p:spPr bwMode="auto">
          <a:xfrm>
            <a:off x="3562349" y="6029046"/>
            <a:ext cx="6080651" cy="2092978"/>
          </a:xfrm>
          <a:prstGeom prst="rect">
            <a:avLst/>
          </a:prstGeom>
          <a:noFill/>
          <a:ln w="9525">
            <a:noFill/>
            <a:miter lim="800000"/>
            <a:headEnd/>
            <a:tailEnd/>
          </a:ln>
          <a:effectLst/>
        </p:spPr>
      </p:pic>
      <p:sp>
        <p:nvSpPr>
          <p:cNvPr id="10" name="Rectangle 9"/>
          <p:cNvSpPr/>
          <p:nvPr/>
        </p:nvSpPr>
        <p:spPr>
          <a:xfrm>
            <a:off x="8139950" y="3027159"/>
            <a:ext cx="16244050" cy="10618291"/>
          </a:xfrm>
          <a:prstGeom prst="rect">
            <a:avLst/>
          </a:prstGeom>
        </p:spPr>
        <p:txBody>
          <a:bodyPr wrap="square">
            <a:spAutoFit/>
          </a:bodyPr>
          <a:lstStyle/>
          <a:p>
            <a:pPr algn="l"/>
            <a:r>
              <a:rPr lang="en-US" sz="3600" dirty="0" smtClean="0">
                <a:solidFill>
                  <a:srgbClr val="0000FF"/>
                </a:solidFill>
                <a:latin typeface="Consolas"/>
              </a:rPr>
              <a:t>public partial class </a:t>
            </a:r>
            <a:r>
              <a:rPr lang="en-US" sz="3600" dirty="0" smtClean="0">
                <a:solidFill>
                  <a:srgbClr val="2B91AF"/>
                </a:solidFill>
                <a:latin typeface="Consolas"/>
              </a:rPr>
              <a:t>WebForm2 : </a:t>
            </a:r>
            <a:r>
              <a:rPr lang="en-US" sz="3600" dirty="0" err="1" smtClean="0">
                <a:solidFill>
                  <a:srgbClr val="2B91AF"/>
                </a:solidFill>
                <a:latin typeface="Consolas"/>
              </a:rPr>
              <a:t>System.Web.UI.Page</a:t>
            </a:r>
            <a:endParaRPr lang="en-US" sz="3600" dirty="0" smtClean="0">
              <a:solidFill>
                <a:srgbClr val="2B91AF"/>
              </a:solidFill>
              <a:latin typeface="Consolas"/>
            </a:endParaRPr>
          </a:p>
          <a:p>
            <a:pPr algn="l"/>
            <a:r>
              <a:rPr lang="en-US" sz="3600" dirty="0" smtClean="0">
                <a:solidFill>
                  <a:srgbClr val="2B91AF"/>
                </a:solidFill>
                <a:latin typeface="Consolas"/>
              </a:rPr>
              <a:t>    {</a:t>
            </a:r>
          </a:p>
          <a:p>
            <a:pPr algn="l"/>
            <a:r>
              <a:rPr lang="en-US" sz="3600" dirty="0" smtClean="0">
                <a:solidFill>
                  <a:srgbClr val="2B91AF"/>
                </a:solidFill>
                <a:latin typeface="Consolas"/>
              </a:rPr>
              <a:t>        </a:t>
            </a:r>
            <a:r>
              <a:rPr lang="en-US" sz="3600" dirty="0" err="1" smtClean="0">
                <a:solidFill>
                  <a:srgbClr val="0000FF"/>
                </a:solidFill>
                <a:latin typeface="Consolas"/>
              </a:rPr>
              <a:t>int</a:t>
            </a:r>
            <a:r>
              <a:rPr lang="en-US" sz="3600" dirty="0" smtClean="0">
                <a:solidFill>
                  <a:srgbClr val="0000FF"/>
                </a:solidFill>
                <a:latin typeface="Consolas"/>
              </a:rPr>
              <a:t> count = 0;</a:t>
            </a:r>
          </a:p>
          <a:p>
            <a:pPr algn="l"/>
            <a:r>
              <a:rPr lang="en-US" sz="3600" dirty="0" smtClean="0">
                <a:solidFill>
                  <a:srgbClr val="0000FF"/>
                </a:solidFill>
                <a:latin typeface="Consolas"/>
              </a:rPr>
              <a:t>        protected void </a:t>
            </a:r>
            <a:r>
              <a:rPr lang="en-US" sz="3600" dirty="0" err="1" smtClean="0">
                <a:solidFill>
                  <a:srgbClr val="0000FF"/>
                </a:solidFill>
                <a:latin typeface="Consolas"/>
              </a:rPr>
              <a:t>Page_Load</a:t>
            </a:r>
            <a:r>
              <a:rPr lang="en-US" sz="3600" dirty="0" smtClean="0">
                <a:solidFill>
                  <a:srgbClr val="0000FF"/>
                </a:solidFill>
                <a:latin typeface="Consolas"/>
              </a:rPr>
              <a:t>(object sender, </a:t>
            </a:r>
            <a:r>
              <a:rPr lang="en-US" sz="3600" dirty="0" err="1" smtClean="0">
                <a:solidFill>
                  <a:srgbClr val="2B91AF"/>
                </a:solidFill>
                <a:latin typeface="Consolas"/>
              </a:rPr>
              <a:t>EventArgs</a:t>
            </a:r>
            <a:r>
              <a:rPr lang="en-US" sz="3600" dirty="0" smtClean="0">
                <a:solidFill>
                  <a:srgbClr val="2B91AF"/>
                </a:solidFill>
                <a:latin typeface="Consolas"/>
              </a:rPr>
              <a:t> e)</a:t>
            </a:r>
          </a:p>
          <a:p>
            <a:pPr algn="l"/>
            <a:r>
              <a:rPr lang="en-US" sz="3600" dirty="0" smtClean="0">
                <a:solidFill>
                  <a:srgbClr val="2B91AF"/>
                </a:solidFill>
                <a:latin typeface="Consolas"/>
              </a:rPr>
              <a:t>        {</a:t>
            </a:r>
          </a:p>
          <a:p>
            <a:pPr algn="l"/>
            <a:r>
              <a:rPr lang="en-US" sz="3600" dirty="0" smtClean="0">
                <a:solidFill>
                  <a:srgbClr val="2B91AF"/>
                </a:solidFill>
                <a:latin typeface="Consolas"/>
              </a:rPr>
              <a:t>            </a:t>
            </a:r>
            <a:r>
              <a:rPr lang="en-US" sz="3600" dirty="0" smtClean="0">
                <a:solidFill>
                  <a:srgbClr val="0000FF"/>
                </a:solidFill>
                <a:latin typeface="Consolas"/>
              </a:rPr>
              <a:t>if (!</a:t>
            </a:r>
            <a:r>
              <a:rPr lang="en-US" sz="3600" dirty="0" err="1" smtClean="0">
                <a:solidFill>
                  <a:srgbClr val="0000FF"/>
                </a:solidFill>
                <a:latin typeface="Consolas"/>
              </a:rPr>
              <a:t>IsPostBack</a:t>
            </a:r>
            <a:r>
              <a:rPr lang="en-US" sz="3600" dirty="0" smtClean="0">
                <a:solidFill>
                  <a:srgbClr val="0000FF"/>
                </a:solidFill>
                <a:latin typeface="Consolas"/>
              </a:rPr>
              <a:t>)</a:t>
            </a:r>
          </a:p>
          <a:p>
            <a:pPr algn="l"/>
            <a:r>
              <a:rPr lang="en-US" sz="3600" dirty="0" smtClean="0">
                <a:solidFill>
                  <a:srgbClr val="0000FF"/>
                </a:solidFill>
                <a:latin typeface="Consolas"/>
              </a:rPr>
              <a:t>                </a:t>
            </a:r>
            <a:r>
              <a:rPr lang="en-US" sz="3600" dirty="0" err="1" smtClean="0">
                <a:solidFill>
                  <a:srgbClr val="0000FF"/>
                </a:solidFill>
                <a:latin typeface="Consolas"/>
              </a:rPr>
              <a:t>txtCounter.Text</a:t>
            </a:r>
            <a:r>
              <a:rPr lang="en-US" sz="3600" dirty="0" smtClean="0">
                <a:solidFill>
                  <a:srgbClr val="0000FF"/>
                </a:solidFill>
                <a:latin typeface="Consolas"/>
              </a:rPr>
              <a:t> = </a:t>
            </a:r>
            <a:r>
              <a:rPr lang="en-US" sz="3600" dirty="0" err="1" smtClean="0">
                <a:solidFill>
                  <a:srgbClr val="0000FF"/>
                </a:solidFill>
                <a:latin typeface="Consolas"/>
              </a:rPr>
              <a:t>count.ToString</a:t>
            </a:r>
            <a:r>
              <a:rPr lang="en-US" sz="3600" dirty="0" smtClean="0">
                <a:solidFill>
                  <a:srgbClr val="0000FF"/>
                </a:solidFill>
                <a:latin typeface="Consolas"/>
              </a:rPr>
              <a:t>();</a:t>
            </a:r>
          </a:p>
          <a:p>
            <a:pPr algn="l"/>
            <a:r>
              <a:rPr lang="en-US" sz="3600" dirty="0" smtClean="0">
                <a:solidFill>
                  <a:srgbClr val="0000FF"/>
                </a:solidFill>
                <a:latin typeface="Consolas"/>
              </a:rPr>
              <a:t>        }</a:t>
            </a:r>
          </a:p>
          <a:p>
            <a:pPr algn="l"/>
            <a:endParaRPr lang="en-US" sz="3600" dirty="0" smtClean="0">
              <a:solidFill>
                <a:srgbClr val="0000FF"/>
              </a:solidFill>
              <a:latin typeface="Consolas"/>
            </a:endParaRPr>
          </a:p>
          <a:p>
            <a:pPr algn="l"/>
            <a:r>
              <a:rPr lang="en-US" sz="3600" dirty="0" smtClean="0">
                <a:solidFill>
                  <a:srgbClr val="0000FF"/>
                </a:solidFill>
                <a:latin typeface="Consolas"/>
              </a:rPr>
              <a:t>        protected void </a:t>
            </a:r>
            <a:r>
              <a:rPr lang="en-US" sz="3600" dirty="0" err="1" smtClean="0">
                <a:solidFill>
                  <a:srgbClr val="0000FF"/>
                </a:solidFill>
                <a:latin typeface="Consolas"/>
              </a:rPr>
              <a:t>btnAdd_Click</a:t>
            </a:r>
            <a:r>
              <a:rPr lang="en-US" sz="3600" dirty="0" smtClean="0">
                <a:solidFill>
                  <a:srgbClr val="0000FF"/>
                </a:solidFill>
                <a:latin typeface="Consolas"/>
              </a:rPr>
              <a:t>(object sender, </a:t>
            </a:r>
            <a:r>
              <a:rPr lang="en-US" sz="3600" dirty="0" err="1" smtClean="0">
                <a:solidFill>
                  <a:srgbClr val="2B91AF"/>
                </a:solidFill>
                <a:latin typeface="Consolas"/>
              </a:rPr>
              <a:t>EventArgs</a:t>
            </a:r>
            <a:r>
              <a:rPr lang="en-US" sz="3600" dirty="0" smtClean="0">
                <a:solidFill>
                  <a:srgbClr val="2B91AF"/>
                </a:solidFill>
                <a:latin typeface="Consolas"/>
              </a:rPr>
              <a:t> e)</a:t>
            </a:r>
          </a:p>
          <a:p>
            <a:pPr algn="l"/>
            <a:r>
              <a:rPr lang="en-US" sz="3600" dirty="0" smtClean="0">
                <a:solidFill>
                  <a:srgbClr val="2B91AF"/>
                </a:solidFill>
                <a:latin typeface="Consolas"/>
              </a:rPr>
              <a:t>        {</a:t>
            </a:r>
          </a:p>
          <a:p>
            <a:pPr algn="l"/>
            <a:r>
              <a:rPr lang="en-US" sz="3600" dirty="0" smtClean="0">
                <a:solidFill>
                  <a:srgbClr val="2B91AF"/>
                </a:solidFill>
                <a:latin typeface="Consolas"/>
              </a:rPr>
              <a:t>            </a:t>
            </a:r>
            <a:r>
              <a:rPr lang="en-US" sz="3600" dirty="0" smtClean="0">
                <a:solidFill>
                  <a:srgbClr val="0000FF"/>
                </a:solidFill>
                <a:latin typeface="Consolas"/>
              </a:rPr>
              <a:t>if (</a:t>
            </a:r>
            <a:r>
              <a:rPr lang="en-US" sz="3600" dirty="0" err="1" smtClean="0">
                <a:solidFill>
                  <a:srgbClr val="0000FF"/>
                </a:solidFill>
                <a:latin typeface="Consolas"/>
              </a:rPr>
              <a:t>ViewState</a:t>
            </a:r>
            <a:r>
              <a:rPr lang="en-US" sz="3600" dirty="0" smtClean="0">
                <a:solidFill>
                  <a:srgbClr val="0000FF"/>
                </a:solidFill>
                <a:latin typeface="Consolas"/>
              </a:rPr>
              <a:t>[</a:t>
            </a:r>
            <a:r>
              <a:rPr lang="en-US" sz="3600" dirty="0" smtClean="0">
                <a:solidFill>
                  <a:srgbClr val="A31515"/>
                </a:solidFill>
                <a:latin typeface="Consolas"/>
              </a:rPr>
              <a:t>"count"] != </a:t>
            </a:r>
            <a:r>
              <a:rPr lang="en-US" sz="3600" dirty="0" smtClean="0">
                <a:solidFill>
                  <a:srgbClr val="0000FF"/>
                </a:solidFill>
                <a:latin typeface="Consolas"/>
              </a:rPr>
              <a:t>null)</a:t>
            </a:r>
          </a:p>
          <a:p>
            <a:pPr algn="l"/>
            <a:r>
              <a:rPr lang="en-US" sz="3600" dirty="0" smtClean="0">
                <a:solidFill>
                  <a:srgbClr val="0000FF"/>
                </a:solidFill>
                <a:latin typeface="Consolas"/>
              </a:rPr>
              <a:t>            {</a:t>
            </a:r>
          </a:p>
          <a:p>
            <a:pPr algn="l"/>
            <a:r>
              <a:rPr lang="en-US" sz="3600" dirty="0" smtClean="0">
                <a:solidFill>
                  <a:srgbClr val="0000FF"/>
                </a:solidFill>
                <a:latin typeface="Consolas"/>
              </a:rPr>
              <a:t>                count = </a:t>
            </a:r>
            <a:r>
              <a:rPr lang="en-US" sz="3600" dirty="0" smtClean="0">
                <a:solidFill>
                  <a:srgbClr val="2B91AF"/>
                </a:solidFill>
                <a:latin typeface="Consolas"/>
              </a:rPr>
              <a:t>Convert.ToInt32(</a:t>
            </a:r>
            <a:r>
              <a:rPr lang="en-US" sz="3600" dirty="0" err="1" smtClean="0">
                <a:solidFill>
                  <a:srgbClr val="2B91AF"/>
                </a:solidFill>
                <a:latin typeface="Consolas"/>
              </a:rPr>
              <a:t>ViewState</a:t>
            </a:r>
            <a:r>
              <a:rPr lang="en-US" sz="3600" dirty="0" smtClean="0">
                <a:solidFill>
                  <a:srgbClr val="2B91AF"/>
                </a:solidFill>
                <a:latin typeface="Consolas"/>
              </a:rPr>
              <a:t>[</a:t>
            </a:r>
            <a:r>
              <a:rPr lang="en-US" sz="3600" dirty="0" smtClean="0">
                <a:solidFill>
                  <a:srgbClr val="A31515"/>
                </a:solidFill>
                <a:latin typeface="Consolas"/>
              </a:rPr>
              <a:t>"count"]);</a:t>
            </a:r>
          </a:p>
          <a:p>
            <a:pPr algn="l"/>
            <a:r>
              <a:rPr lang="en-US" sz="3600" dirty="0" smtClean="0">
                <a:solidFill>
                  <a:srgbClr val="A31515"/>
                </a:solidFill>
                <a:latin typeface="Consolas"/>
              </a:rPr>
              <a:t>            }</a:t>
            </a:r>
          </a:p>
          <a:p>
            <a:pPr algn="l"/>
            <a:r>
              <a:rPr lang="en-US" sz="3600" dirty="0" smtClean="0">
                <a:solidFill>
                  <a:srgbClr val="A31515"/>
                </a:solidFill>
                <a:latin typeface="Consolas"/>
              </a:rPr>
              <a:t>            </a:t>
            </a:r>
            <a:r>
              <a:rPr lang="en-US" sz="3600" dirty="0" err="1" smtClean="0">
                <a:solidFill>
                  <a:srgbClr val="A31515"/>
                </a:solidFill>
                <a:latin typeface="Consolas"/>
              </a:rPr>
              <a:t>txtCounter.Text</a:t>
            </a:r>
            <a:r>
              <a:rPr lang="en-US" sz="3600" dirty="0" smtClean="0">
                <a:solidFill>
                  <a:srgbClr val="A31515"/>
                </a:solidFill>
                <a:latin typeface="Consolas"/>
              </a:rPr>
              <a:t> = </a:t>
            </a:r>
            <a:r>
              <a:rPr lang="en-US" sz="3600" dirty="0" err="1" smtClean="0">
                <a:solidFill>
                  <a:srgbClr val="2B91AF"/>
                </a:solidFill>
                <a:latin typeface="Consolas"/>
              </a:rPr>
              <a:t>Convert.ToString</a:t>
            </a:r>
            <a:r>
              <a:rPr lang="en-US" sz="3600" dirty="0" smtClean="0">
                <a:solidFill>
                  <a:srgbClr val="2B91AF"/>
                </a:solidFill>
                <a:latin typeface="Consolas"/>
              </a:rPr>
              <a:t>( count + 1) ;</a:t>
            </a:r>
          </a:p>
          <a:p>
            <a:pPr algn="l"/>
            <a:r>
              <a:rPr lang="en-US" sz="3600" dirty="0" smtClean="0">
                <a:solidFill>
                  <a:srgbClr val="2B91AF"/>
                </a:solidFill>
                <a:latin typeface="Consolas"/>
              </a:rPr>
              <a:t>            </a:t>
            </a:r>
            <a:r>
              <a:rPr lang="en-US" sz="3600" dirty="0" err="1" smtClean="0">
                <a:solidFill>
                  <a:srgbClr val="2B91AF"/>
                </a:solidFill>
                <a:latin typeface="Consolas"/>
              </a:rPr>
              <a:t>ViewState</a:t>
            </a:r>
            <a:r>
              <a:rPr lang="en-US" sz="3600" dirty="0" smtClean="0">
                <a:solidFill>
                  <a:srgbClr val="2B91AF"/>
                </a:solidFill>
                <a:latin typeface="Consolas"/>
              </a:rPr>
              <a:t>[</a:t>
            </a:r>
            <a:r>
              <a:rPr lang="en-US" sz="3600" dirty="0" smtClean="0">
                <a:solidFill>
                  <a:srgbClr val="A31515"/>
                </a:solidFill>
                <a:latin typeface="Consolas"/>
              </a:rPr>
              <a:t>"count"] = </a:t>
            </a:r>
            <a:r>
              <a:rPr lang="en-US" sz="3600" dirty="0" err="1" smtClean="0">
                <a:solidFill>
                  <a:srgbClr val="A31515"/>
                </a:solidFill>
                <a:latin typeface="Consolas"/>
              </a:rPr>
              <a:t>txtCounter.Text</a:t>
            </a:r>
            <a:r>
              <a:rPr lang="en-US" sz="3600" dirty="0" smtClean="0">
                <a:solidFill>
                  <a:srgbClr val="A31515"/>
                </a:solidFill>
                <a:latin typeface="Consolas"/>
              </a:rPr>
              <a:t>;</a:t>
            </a:r>
          </a:p>
          <a:p>
            <a:pPr algn="l"/>
            <a:r>
              <a:rPr lang="en-US" sz="3600" dirty="0" smtClean="0">
                <a:solidFill>
                  <a:srgbClr val="A31515"/>
                </a:solidFill>
                <a:latin typeface="Consolas"/>
              </a:rPr>
              <a:t>        }</a:t>
            </a:r>
          </a:p>
          <a:p>
            <a:pPr algn="l"/>
            <a:r>
              <a:rPr lang="en-US" sz="3600" dirty="0" smtClean="0">
                <a:solidFill>
                  <a:srgbClr val="A31515"/>
                </a:solidFill>
                <a:latin typeface="Consolas"/>
              </a:rPr>
              <a:t>    }</a:t>
            </a:r>
          </a:p>
        </p:txBody>
      </p:sp>
      <p:sp>
        <p:nvSpPr>
          <p:cNvPr id="7" name="TextBox 6"/>
          <p:cNvSpPr txBox="1"/>
          <p:nvPr/>
        </p:nvSpPr>
        <p:spPr>
          <a:xfrm>
            <a:off x="3254188" y="806823"/>
            <a:ext cx="1473797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smtClean="0">
                <a:ln>
                  <a:noFill/>
                </a:ln>
                <a:solidFill>
                  <a:srgbClr val="000000"/>
                </a:solidFill>
                <a:effectLst/>
                <a:uFillTx/>
                <a:latin typeface="Aharoni" pitchFamily="2" charset="-79"/>
                <a:cs typeface="Aharoni" pitchFamily="2" charset="-79"/>
                <a:sym typeface="Helvetica Neue"/>
              </a:rPr>
              <a:t>View State</a:t>
            </a:r>
            <a:endParaRPr kumimoji="0" lang="en-US" sz="8000" b="1" i="0" u="none" strike="noStrike" cap="none" spc="0" normalizeH="0" baseline="0" dirty="0">
              <a:ln>
                <a:noFill/>
              </a:ln>
              <a:solidFill>
                <a:srgbClr val="000000"/>
              </a:solidFill>
              <a:effectLst/>
              <a:uFillTx/>
              <a:latin typeface="Aharoni" pitchFamily="2" charset="-79"/>
              <a:cs typeface="Aharoni" pitchFamily="2" charset="-79"/>
              <a:sym typeface="Helvetica Neue"/>
            </a:endParaRPr>
          </a:p>
        </p:txBody>
      </p:sp>
      <p:sp>
        <p:nvSpPr>
          <p:cNvPr id="9" name="Constructor"/>
          <p:cNvSpPr txBox="1"/>
          <p:nvPr/>
        </p:nvSpPr>
        <p:spPr>
          <a:xfrm rot="16200000">
            <a:off x="-3585352" y="6047202"/>
            <a:ext cx="10070064"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State Management</a:t>
            </a:r>
            <a:endParaRPr lang="en-US" sz="9600" dirty="0">
              <a:solidFill>
                <a:schemeClr val="tx2"/>
              </a:solidFill>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9" name="TextBox 8"/>
          <p:cNvSpPr txBox="1"/>
          <p:nvPr/>
        </p:nvSpPr>
        <p:spPr>
          <a:xfrm>
            <a:off x="3254188" y="806823"/>
            <a:ext cx="1473797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smtClean="0">
                <a:ln>
                  <a:noFill/>
                </a:ln>
                <a:solidFill>
                  <a:srgbClr val="000000"/>
                </a:solidFill>
                <a:effectLst/>
                <a:uFillTx/>
                <a:latin typeface="Aharoni" pitchFamily="2" charset="-79"/>
                <a:cs typeface="Aharoni" pitchFamily="2" charset="-79"/>
                <a:sym typeface="Helvetica Neue"/>
              </a:rPr>
              <a:t>Session</a:t>
            </a:r>
            <a:endParaRPr kumimoji="0" lang="en-US" sz="8000" b="1" i="0" u="none" strike="noStrike" cap="none" spc="0" normalizeH="0" baseline="0" dirty="0">
              <a:ln>
                <a:noFill/>
              </a:ln>
              <a:solidFill>
                <a:srgbClr val="000000"/>
              </a:solidFill>
              <a:effectLst/>
              <a:uFillTx/>
              <a:latin typeface="Aharoni" pitchFamily="2" charset="-79"/>
              <a:cs typeface="Aharoni" pitchFamily="2" charset="-79"/>
              <a:sym typeface="Helvetica Neue"/>
            </a:endParaRPr>
          </a:p>
        </p:txBody>
      </p:sp>
      <p:sp>
        <p:nvSpPr>
          <p:cNvPr id="11" name="Constructor"/>
          <p:cNvSpPr txBox="1"/>
          <p:nvPr/>
        </p:nvSpPr>
        <p:spPr>
          <a:xfrm rot="16200000">
            <a:off x="-3585352" y="6047202"/>
            <a:ext cx="10070064"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State Management</a:t>
            </a:r>
            <a:endParaRPr lang="en-US" sz="9600" dirty="0">
              <a:solidFill>
                <a:schemeClr val="tx2"/>
              </a:solidFill>
            </a:endParaRPr>
          </a:p>
        </p:txBody>
      </p:sp>
      <p:sp>
        <p:nvSpPr>
          <p:cNvPr id="12" name="Rectangle 11"/>
          <p:cNvSpPr/>
          <p:nvPr/>
        </p:nvSpPr>
        <p:spPr>
          <a:xfrm>
            <a:off x="3594846" y="3172416"/>
            <a:ext cx="20789153" cy="8309967"/>
          </a:xfrm>
          <a:prstGeom prst="rect">
            <a:avLst/>
          </a:prstGeom>
        </p:spPr>
        <p:txBody>
          <a:bodyPr wrap="square">
            <a:spAutoFit/>
          </a:bodyPr>
          <a:lstStyle/>
          <a:p>
            <a:pPr marL="619125" lvl="1" indent="-619125" algn="l">
              <a:lnSpc>
                <a:spcPct val="150000"/>
              </a:lnSpc>
              <a:buFont typeface="Arial" pitchFamily="34" charset="0"/>
              <a:buChar char="•"/>
            </a:pPr>
            <a:r>
              <a:rPr lang="en-US" sz="4400" b="0" dirty="0" smtClean="0">
                <a:latin typeface="Calibri" pitchFamily="34" charset="0"/>
              </a:rPr>
              <a:t>It is maintained on a </a:t>
            </a:r>
            <a:r>
              <a:rPr lang="en-US" sz="4400" dirty="0" smtClean="0">
                <a:latin typeface="Calibri" pitchFamily="34" charset="0"/>
              </a:rPr>
              <a:t>per-client</a:t>
            </a:r>
            <a:r>
              <a:rPr lang="en-US" sz="4400" b="0" dirty="0" smtClean="0">
                <a:latin typeface="Calibri" pitchFamily="34" charset="0"/>
              </a:rPr>
              <a:t> basis. </a:t>
            </a:r>
          </a:p>
          <a:p>
            <a:pPr marL="619125" lvl="1" indent="-619125" algn="l">
              <a:lnSpc>
                <a:spcPct val="150000"/>
              </a:lnSpc>
              <a:buFont typeface="Arial" pitchFamily="34" charset="0"/>
              <a:buChar char="•"/>
            </a:pPr>
            <a:r>
              <a:rPr lang="en-US" sz="4400" b="0" dirty="0" smtClean="0">
                <a:latin typeface="Calibri" pitchFamily="34" charset="0"/>
              </a:rPr>
              <a:t>When a client first accesses any page in an application, a session ID is created. </a:t>
            </a:r>
          </a:p>
          <a:p>
            <a:pPr marL="619125" lvl="1" indent="-619125" algn="l">
              <a:lnSpc>
                <a:spcPct val="150000"/>
              </a:lnSpc>
              <a:buFont typeface="Arial" pitchFamily="34" charset="0"/>
              <a:buChar char="•"/>
            </a:pPr>
            <a:r>
              <a:rPr lang="en-US" sz="4400" b="0" dirty="0" smtClean="0">
                <a:latin typeface="Calibri" pitchFamily="34" charset="0"/>
              </a:rPr>
              <a:t>That session ID is then transmitted between the server and the client via HTTP either using client-side cookies or encoded in a mangled version of the URL</a:t>
            </a:r>
          </a:p>
          <a:p>
            <a:pPr marL="619125" lvl="1" indent="-619125" algn="l">
              <a:lnSpc>
                <a:spcPct val="150000"/>
              </a:lnSpc>
              <a:buFont typeface="Arial" pitchFamily="34" charset="0"/>
              <a:buChar char="•"/>
            </a:pPr>
            <a:r>
              <a:rPr lang="en-US" sz="4400" b="0" dirty="0" smtClean="0">
                <a:latin typeface="Calibri" pitchFamily="34" charset="0"/>
              </a:rPr>
              <a:t>Session state features can be configured via the </a:t>
            </a:r>
            <a:r>
              <a:rPr lang="en-US" sz="4400" dirty="0" smtClean="0">
                <a:latin typeface="Calibri" pitchFamily="34" charset="0"/>
              </a:rPr>
              <a:t>&lt;</a:t>
            </a:r>
            <a:r>
              <a:rPr lang="en-US" sz="4400" dirty="0" err="1" smtClean="0">
                <a:latin typeface="Calibri" pitchFamily="34" charset="0"/>
              </a:rPr>
              <a:t>sessionState</a:t>
            </a:r>
            <a:r>
              <a:rPr lang="en-US" sz="4400" dirty="0" smtClean="0">
                <a:latin typeface="Calibri" pitchFamily="34" charset="0"/>
              </a:rPr>
              <a:t>&gt; </a:t>
            </a:r>
            <a:r>
              <a:rPr lang="en-US" sz="4400" b="0" dirty="0" smtClean="0">
                <a:latin typeface="Calibri" pitchFamily="34" charset="0"/>
              </a:rPr>
              <a:t>section</a:t>
            </a:r>
            <a:r>
              <a:rPr lang="en-US" sz="4400" dirty="0" smtClean="0">
                <a:latin typeface="Calibri" pitchFamily="34" charset="0"/>
              </a:rPr>
              <a:t> </a:t>
            </a:r>
            <a:r>
              <a:rPr lang="en-US" sz="4400" b="0" dirty="0" smtClean="0">
                <a:latin typeface="Calibri" pitchFamily="34" charset="0"/>
              </a:rPr>
              <a:t>in a </a:t>
            </a:r>
            <a:r>
              <a:rPr lang="en-US" sz="4400" dirty="0" err="1" smtClean="0">
                <a:latin typeface="Calibri" pitchFamily="34" charset="0"/>
              </a:rPr>
              <a:t>web.config</a:t>
            </a:r>
            <a:r>
              <a:rPr lang="en-US" sz="4400" b="0" dirty="0" smtClean="0">
                <a:latin typeface="Calibri" pitchFamily="34" charset="0"/>
              </a:rPr>
              <a:t> file.</a:t>
            </a:r>
          </a:p>
          <a:p>
            <a:pPr algn="l"/>
            <a:endParaRPr lang="fr-FR" dirty="0" smtClean="0">
              <a:solidFill>
                <a:srgbClr val="0000FF"/>
              </a:solidFill>
              <a:latin typeface="Consolas"/>
            </a:endParaRPr>
          </a:p>
          <a:p>
            <a:pPr marL="565150" algn="l"/>
            <a:r>
              <a:rPr lang="fr-FR" sz="4000" dirty="0" smtClean="0">
                <a:solidFill>
                  <a:srgbClr val="0000FF"/>
                </a:solidFill>
                <a:latin typeface="Consolas"/>
              </a:rPr>
              <a:t>&lt;</a:t>
            </a:r>
            <a:r>
              <a:rPr lang="fr-FR" sz="4000" dirty="0" err="1" smtClean="0">
                <a:solidFill>
                  <a:srgbClr val="A31515"/>
                </a:solidFill>
                <a:latin typeface="Consolas"/>
              </a:rPr>
              <a:t>sessionState</a:t>
            </a:r>
            <a:r>
              <a:rPr lang="fr-FR" sz="4000" dirty="0" smtClean="0">
                <a:solidFill>
                  <a:srgbClr val="0000FF"/>
                </a:solidFill>
                <a:latin typeface="Consolas"/>
              </a:rPr>
              <a:t> </a:t>
            </a:r>
            <a:r>
              <a:rPr lang="fr-FR" sz="4000" dirty="0" smtClean="0">
                <a:solidFill>
                  <a:srgbClr val="FF0000"/>
                </a:solidFill>
                <a:latin typeface="Consolas"/>
              </a:rPr>
              <a:t>mode</a:t>
            </a:r>
            <a:r>
              <a:rPr lang="fr-FR" sz="4000" dirty="0" smtClean="0">
                <a:solidFill>
                  <a:srgbClr val="0000FF"/>
                </a:solidFill>
                <a:latin typeface="Consolas"/>
              </a:rPr>
              <a:t>="</a:t>
            </a:r>
            <a:r>
              <a:rPr lang="fr-FR" sz="4000" dirty="0" err="1" smtClean="0">
                <a:solidFill>
                  <a:srgbClr val="0000FF"/>
                </a:solidFill>
                <a:latin typeface="Consolas"/>
              </a:rPr>
              <a:t>InProc</a:t>
            </a:r>
            <a:r>
              <a:rPr lang="fr-FR" sz="4000" dirty="0" smtClean="0">
                <a:solidFill>
                  <a:srgbClr val="0000FF"/>
                </a:solidFill>
                <a:latin typeface="Consolas"/>
              </a:rPr>
              <a:t>" </a:t>
            </a:r>
            <a:r>
              <a:rPr lang="fr-FR" sz="4000" dirty="0" smtClean="0">
                <a:solidFill>
                  <a:srgbClr val="FF0000"/>
                </a:solidFill>
                <a:latin typeface="Consolas"/>
              </a:rPr>
              <a:t>timeout</a:t>
            </a:r>
            <a:r>
              <a:rPr lang="fr-FR" sz="4000" dirty="0" smtClean="0">
                <a:solidFill>
                  <a:srgbClr val="0000FF"/>
                </a:solidFill>
                <a:latin typeface="Consolas"/>
              </a:rPr>
              <a:t>="1"&gt;&lt;/</a:t>
            </a:r>
            <a:r>
              <a:rPr lang="fr-FR" sz="4000" dirty="0" err="1" smtClean="0">
                <a:solidFill>
                  <a:srgbClr val="A31515"/>
                </a:solidFill>
                <a:latin typeface="Consolas"/>
              </a:rPr>
              <a:t>sessionState</a:t>
            </a:r>
            <a:r>
              <a:rPr lang="fr-FR" sz="4000" dirty="0" smtClean="0">
                <a:solidFill>
                  <a:srgbClr val="0000FF"/>
                </a:solidFill>
                <a:latin typeface="Consolas"/>
              </a:rPr>
              <a:t>&gt;</a:t>
            </a:r>
          </a:p>
          <a:p>
            <a:pPr marL="403225" lvl="1" indent="-403225" algn="l">
              <a:lnSpc>
                <a:spcPct val="150000"/>
              </a:lnSpc>
              <a:buFont typeface="Arial" pitchFamily="34" charset="0"/>
              <a:buChar char="•"/>
            </a:pPr>
            <a:endParaRPr lang="en-US" sz="4400" b="0" dirty="0" smtClean="0">
              <a:latin typeface="Calibri" pitchFamily="34" charset="0"/>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9" name="TextBox 8"/>
          <p:cNvSpPr txBox="1"/>
          <p:nvPr/>
        </p:nvSpPr>
        <p:spPr>
          <a:xfrm>
            <a:off x="3254188" y="806823"/>
            <a:ext cx="1473797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smtClean="0">
                <a:ln>
                  <a:noFill/>
                </a:ln>
                <a:solidFill>
                  <a:srgbClr val="000000"/>
                </a:solidFill>
                <a:effectLst/>
                <a:uFillTx/>
                <a:latin typeface="Aharoni" pitchFamily="2" charset="-79"/>
                <a:cs typeface="Aharoni" pitchFamily="2" charset="-79"/>
                <a:sym typeface="Helvetica Neue"/>
              </a:rPr>
              <a:t>Session</a:t>
            </a:r>
            <a:endParaRPr kumimoji="0" lang="en-US" sz="8000" b="1" i="0" u="none" strike="noStrike" cap="none" spc="0" normalizeH="0" baseline="0" dirty="0">
              <a:ln>
                <a:noFill/>
              </a:ln>
              <a:solidFill>
                <a:srgbClr val="000000"/>
              </a:solidFill>
              <a:effectLst/>
              <a:uFillTx/>
              <a:latin typeface="Aharoni" pitchFamily="2" charset="-79"/>
              <a:cs typeface="Aharoni" pitchFamily="2" charset="-79"/>
              <a:sym typeface="Helvetica Neue"/>
            </a:endParaRPr>
          </a:p>
        </p:txBody>
      </p:sp>
      <p:sp>
        <p:nvSpPr>
          <p:cNvPr id="11" name="Constructor"/>
          <p:cNvSpPr txBox="1"/>
          <p:nvPr/>
        </p:nvSpPr>
        <p:spPr>
          <a:xfrm rot="16200000">
            <a:off x="-3585352" y="6047202"/>
            <a:ext cx="10070064"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State Management</a:t>
            </a:r>
            <a:endParaRPr lang="en-US" sz="9600" dirty="0">
              <a:solidFill>
                <a:schemeClr val="tx2"/>
              </a:solidFill>
            </a:endParaRPr>
          </a:p>
        </p:txBody>
      </p:sp>
      <p:sp>
        <p:nvSpPr>
          <p:cNvPr id="12" name="Rectangle 11"/>
          <p:cNvSpPr/>
          <p:nvPr/>
        </p:nvSpPr>
        <p:spPr>
          <a:xfrm>
            <a:off x="3594846" y="3172416"/>
            <a:ext cx="20789153" cy="1618585"/>
          </a:xfrm>
          <a:prstGeom prst="rect">
            <a:avLst/>
          </a:prstGeom>
        </p:spPr>
        <p:txBody>
          <a:bodyPr wrap="square">
            <a:spAutoFit/>
          </a:bodyPr>
          <a:lstStyle/>
          <a:p>
            <a:pPr marL="565150" algn="l"/>
            <a:r>
              <a:rPr lang="fr-FR" sz="4000" dirty="0" smtClean="0">
                <a:solidFill>
                  <a:srgbClr val="0000FF"/>
                </a:solidFill>
                <a:latin typeface="Consolas"/>
              </a:rPr>
              <a:t>&lt;</a:t>
            </a:r>
            <a:r>
              <a:rPr lang="fr-FR" sz="4000" dirty="0" err="1" smtClean="0">
                <a:solidFill>
                  <a:srgbClr val="A31515"/>
                </a:solidFill>
                <a:latin typeface="Consolas"/>
              </a:rPr>
              <a:t>sessionState</a:t>
            </a:r>
            <a:r>
              <a:rPr lang="fr-FR" sz="4000" dirty="0" smtClean="0">
                <a:solidFill>
                  <a:srgbClr val="0000FF"/>
                </a:solidFill>
                <a:latin typeface="Consolas"/>
              </a:rPr>
              <a:t> </a:t>
            </a:r>
            <a:r>
              <a:rPr lang="fr-FR" sz="4000" dirty="0" smtClean="0">
                <a:solidFill>
                  <a:srgbClr val="FF0000"/>
                </a:solidFill>
                <a:latin typeface="Consolas"/>
              </a:rPr>
              <a:t>mode</a:t>
            </a:r>
            <a:r>
              <a:rPr lang="fr-FR" sz="4000" dirty="0" smtClean="0">
                <a:solidFill>
                  <a:srgbClr val="0000FF"/>
                </a:solidFill>
                <a:latin typeface="Consolas"/>
              </a:rPr>
              <a:t>="</a:t>
            </a:r>
            <a:r>
              <a:rPr lang="fr-FR" sz="4000" dirty="0" err="1" smtClean="0">
                <a:solidFill>
                  <a:srgbClr val="0000FF"/>
                </a:solidFill>
                <a:latin typeface="Consolas"/>
              </a:rPr>
              <a:t>InProc</a:t>
            </a:r>
            <a:r>
              <a:rPr lang="fr-FR" sz="4000" dirty="0" smtClean="0">
                <a:solidFill>
                  <a:srgbClr val="0000FF"/>
                </a:solidFill>
                <a:latin typeface="Consolas"/>
              </a:rPr>
              <a:t>" </a:t>
            </a:r>
            <a:r>
              <a:rPr lang="fr-FR" sz="4000" dirty="0" smtClean="0">
                <a:solidFill>
                  <a:srgbClr val="FF0000"/>
                </a:solidFill>
                <a:latin typeface="Consolas"/>
              </a:rPr>
              <a:t>timeout</a:t>
            </a:r>
            <a:r>
              <a:rPr lang="fr-FR" sz="4000" dirty="0" smtClean="0">
                <a:solidFill>
                  <a:srgbClr val="0000FF"/>
                </a:solidFill>
                <a:latin typeface="Consolas"/>
              </a:rPr>
              <a:t>="1"&gt;&lt;/</a:t>
            </a:r>
            <a:r>
              <a:rPr lang="fr-FR" sz="4000" dirty="0" err="1" smtClean="0">
                <a:solidFill>
                  <a:srgbClr val="A31515"/>
                </a:solidFill>
                <a:latin typeface="Consolas"/>
              </a:rPr>
              <a:t>sessionState</a:t>
            </a:r>
            <a:r>
              <a:rPr lang="fr-FR" sz="4000" dirty="0" smtClean="0">
                <a:solidFill>
                  <a:srgbClr val="0000FF"/>
                </a:solidFill>
                <a:latin typeface="Consolas"/>
              </a:rPr>
              <a:t>&gt;</a:t>
            </a:r>
          </a:p>
          <a:p>
            <a:pPr marL="403225" lvl="1" indent="-403225" algn="l">
              <a:lnSpc>
                <a:spcPct val="150000"/>
              </a:lnSpc>
              <a:buFont typeface="Arial" pitchFamily="34" charset="0"/>
              <a:buChar char="•"/>
            </a:pPr>
            <a:endParaRPr lang="en-US" sz="4400" b="0" dirty="0" smtClean="0">
              <a:latin typeface="Calibri" pitchFamily="34" charset="0"/>
            </a:endParaRPr>
          </a:p>
        </p:txBody>
      </p:sp>
      <p:sp>
        <p:nvSpPr>
          <p:cNvPr id="7" name="Rounded Rectangle 6"/>
          <p:cNvSpPr/>
          <p:nvPr/>
        </p:nvSpPr>
        <p:spPr>
          <a:xfrm>
            <a:off x="4545106" y="5459506"/>
            <a:ext cx="4572000" cy="908758"/>
          </a:xfrm>
          <a:prstGeom prst="roundRect">
            <a:avLst/>
          </a:prstGeom>
          <a:solidFill>
            <a:schemeClr val="accent1">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400" i="0" u="none" strike="noStrike" cap="none" spc="0" normalizeH="0" baseline="0" dirty="0" err="1" smtClean="0">
                <a:ln>
                  <a:noFill/>
                </a:ln>
                <a:solidFill>
                  <a:schemeClr val="bg1"/>
                </a:solidFill>
                <a:effectLst/>
                <a:uFillTx/>
                <a:latin typeface="Calibri" pitchFamily="34" charset="0"/>
                <a:ea typeface="+mn-ea"/>
                <a:cs typeface="+mn-cs"/>
                <a:sym typeface="Helvetica Neue Medium"/>
              </a:rPr>
              <a:t>InProc</a:t>
            </a:r>
            <a:endParaRPr kumimoji="0" lang="en-US" sz="4400" i="0" u="none" strike="noStrike" cap="none" spc="0" normalizeH="0" baseline="0" dirty="0">
              <a:ln>
                <a:noFill/>
              </a:ln>
              <a:solidFill>
                <a:schemeClr val="bg1"/>
              </a:solidFill>
              <a:effectLst/>
              <a:uFillTx/>
              <a:latin typeface="Calibri" pitchFamily="34" charset="0"/>
              <a:ea typeface="+mn-ea"/>
              <a:cs typeface="+mn-cs"/>
              <a:sym typeface="Helvetica Neue Medium"/>
            </a:endParaRPr>
          </a:p>
        </p:txBody>
      </p:sp>
      <p:sp>
        <p:nvSpPr>
          <p:cNvPr id="8" name="Rounded Rectangle 7"/>
          <p:cNvSpPr/>
          <p:nvPr/>
        </p:nvSpPr>
        <p:spPr>
          <a:xfrm>
            <a:off x="10461812" y="5486400"/>
            <a:ext cx="4572000" cy="908758"/>
          </a:xfrm>
          <a:prstGeom prst="roundRect">
            <a:avLst/>
          </a:prstGeom>
          <a:solidFill>
            <a:schemeClr val="accent1">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400" i="0" u="none" strike="noStrike" cap="none" spc="0" normalizeH="0" baseline="0" dirty="0" err="1" smtClean="0">
                <a:ln>
                  <a:noFill/>
                </a:ln>
                <a:solidFill>
                  <a:schemeClr val="bg1"/>
                </a:solidFill>
                <a:effectLst/>
                <a:uFillTx/>
                <a:latin typeface="Calibri" pitchFamily="34" charset="0"/>
                <a:ea typeface="+mn-ea"/>
                <a:cs typeface="+mn-cs"/>
                <a:sym typeface="Helvetica Neue Medium"/>
              </a:rPr>
              <a:t>StateServer</a:t>
            </a:r>
            <a:endParaRPr kumimoji="0" lang="en-US" sz="4400" i="0" u="none" strike="noStrike" cap="none" spc="0" normalizeH="0" baseline="0" dirty="0">
              <a:ln>
                <a:noFill/>
              </a:ln>
              <a:solidFill>
                <a:schemeClr val="bg1"/>
              </a:solidFill>
              <a:effectLst/>
              <a:uFillTx/>
              <a:latin typeface="Calibri" pitchFamily="34" charset="0"/>
              <a:ea typeface="+mn-ea"/>
              <a:cs typeface="+mn-cs"/>
              <a:sym typeface="Helvetica Neue Medium"/>
            </a:endParaRPr>
          </a:p>
        </p:txBody>
      </p:sp>
      <p:sp>
        <p:nvSpPr>
          <p:cNvPr id="10" name="Rounded Rectangle 9"/>
          <p:cNvSpPr/>
          <p:nvPr/>
        </p:nvSpPr>
        <p:spPr>
          <a:xfrm>
            <a:off x="16297836" y="5486400"/>
            <a:ext cx="4572000" cy="908758"/>
          </a:xfrm>
          <a:prstGeom prst="roundRect">
            <a:avLst/>
          </a:prstGeom>
          <a:solidFill>
            <a:schemeClr val="accent1">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400" i="0" u="none" strike="noStrike" cap="none" spc="0" normalizeH="0" baseline="0" dirty="0" err="1" smtClean="0">
                <a:ln>
                  <a:noFill/>
                </a:ln>
                <a:solidFill>
                  <a:schemeClr val="bg1"/>
                </a:solidFill>
                <a:effectLst/>
                <a:uFillTx/>
                <a:latin typeface="Calibri" pitchFamily="34" charset="0"/>
                <a:ea typeface="+mn-ea"/>
                <a:cs typeface="+mn-cs"/>
                <a:sym typeface="Helvetica Neue Medium"/>
              </a:rPr>
              <a:t>SqlServer</a:t>
            </a:r>
            <a:endParaRPr kumimoji="0" lang="en-US" sz="4400" i="0" u="none" strike="noStrike" cap="none" spc="0" normalizeH="0" baseline="0" dirty="0">
              <a:ln>
                <a:noFill/>
              </a:ln>
              <a:solidFill>
                <a:schemeClr val="bg1"/>
              </a:solidFill>
              <a:effectLst/>
              <a:uFillTx/>
              <a:latin typeface="Calibri" pitchFamily="34" charset="0"/>
              <a:ea typeface="+mn-ea"/>
              <a:cs typeface="+mn-cs"/>
              <a:sym typeface="Helvetica Neue Medium"/>
            </a:endParaRPr>
          </a:p>
        </p:txBody>
      </p:sp>
      <p:grpSp>
        <p:nvGrpSpPr>
          <p:cNvPr id="23" name="Group 22"/>
          <p:cNvGrpSpPr/>
          <p:nvPr/>
        </p:nvGrpSpPr>
        <p:grpSpPr>
          <a:xfrm>
            <a:off x="6831107" y="3833952"/>
            <a:ext cx="11752729" cy="1679342"/>
            <a:chOff x="6831107" y="3833952"/>
            <a:chExt cx="11752729" cy="1679342"/>
          </a:xfrm>
        </p:grpSpPr>
        <p:cxnSp>
          <p:nvCxnSpPr>
            <p:cNvPr id="16" name="Shape 15"/>
            <p:cNvCxnSpPr>
              <a:endCxn id="7" idx="0"/>
            </p:cNvCxnSpPr>
            <p:nvPr/>
          </p:nvCxnSpPr>
          <p:spPr>
            <a:xfrm rot="10800000" flipV="1">
              <a:off x="6831107" y="4518212"/>
              <a:ext cx="3388659" cy="941294"/>
            </a:xfrm>
            <a:prstGeom prst="bentConnector2">
              <a:avLst/>
            </a:prstGeom>
            <a:noFill/>
            <a:ln w="25400" cap="flat">
              <a:solidFill>
                <a:srgbClr val="000000"/>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18" name="Shape 17"/>
            <p:cNvCxnSpPr/>
            <p:nvPr/>
          </p:nvCxnSpPr>
          <p:spPr>
            <a:xfrm>
              <a:off x="10219765" y="4518212"/>
              <a:ext cx="2528047" cy="995082"/>
            </a:xfrm>
            <a:prstGeom prst="bentConnector2">
              <a:avLst/>
            </a:prstGeom>
            <a:noFill/>
            <a:ln w="25400" cap="flat">
              <a:solidFill>
                <a:srgbClr val="000000"/>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20" name="Shape 19"/>
            <p:cNvCxnSpPr>
              <a:endCxn id="10" idx="0"/>
            </p:cNvCxnSpPr>
            <p:nvPr/>
          </p:nvCxnSpPr>
          <p:spPr>
            <a:xfrm>
              <a:off x="10219765" y="4518212"/>
              <a:ext cx="8364071" cy="968188"/>
            </a:xfrm>
            <a:prstGeom prst="bentConnector2">
              <a:avLst/>
            </a:prstGeom>
            <a:noFill/>
            <a:ln w="25400" cap="flat">
              <a:solidFill>
                <a:srgbClr val="000000"/>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22" name="Straight Connector 21"/>
            <p:cNvCxnSpPr/>
            <p:nvPr/>
          </p:nvCxnSpPr>
          <p:spPr>
            <a:xfrm rot="5400000">
              <a:off x="10031506" y="4182782"/>
              <a:ext cx="699247" cy="158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9" name="TextBox 8"/>
          <p:cNvSpPr txBox="1"/>
          <p:nvPr/>
        </p:nvSpPr>
        <p:spPr>
          <a:xfrm>
            <a:off x="3254188" y="806823"/>
            <a:ext cx="1473797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smtClean="0">
                <a:ln>
                  <a:noFill/>
                </a:ln>
                <a:solidFill>
                  <a:srgbClr val="000000"/>
                </a:solidFill>
                <a:effectLst/>
                <a:uFillTx/>
                <a:latin typeface="Aharoni" pitchFamily="2" charset="-79"/>
                <a:cs typeface="Aharoni" pitchFamily="2" charset="-79"/>
                <a:sym typeface="Helvetica Neue"/>
              </a:rPr>
              <a:t>Session</a:t>
            </a:r>
            <a:endParaRPr kumimoji="0" lang="en-US" sz="8000" b="1" i="0" u="none" strike="noStrike" cap="none" spc="0" normalizeH="0" baseline="0" dirty="0">
              <a:ln>
                <a:noFill/>
              </a:ln>
              <a:solidFill>
                <a:srgbClr val="000000"/>
              </a:solidFill>
              <a:effectLst/>
              <a:uFillTx/>
              <a:latin typeface="Aharoni" pitchFamily="2" charset="-79"/>
              <a:cs typeface="Aharoni" pitchFamily="2" charset="-79"/>
              <a:sym typeface="Helvetica Neue"/>
            </a:endParaRPr>
          </a:p>
        </p:txBody>
      </p:sp>
      <p:sp>
        <p:nvSpPr>
          <p:cNvPr id="11" name="Constructor"/>
          <p:cNvSpPr txBox="1"/>
          <p:nvPr/>
        </p:nvSpPr>
        <p:spPr>
          <a:xfrm rot="16200000">
            <a:off x="-3585352" y="6047202"/>
            <a:ext cx="10070064"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State Management</a:t>
            </a:r>
            <a:endParaRPr lang="en-US" sz="9600" dirty="0">
              <a:solidFill>
                <a:schemeClr val="tx2"/>
              </a:solidFill>
            </a:endParaRPr>
          </a:p>
        </p:txBody>
      </p:sp>
      <p:sp>
        <p:nvSpPr>
          <p:cNvPr id="12" name="Rectangle 11"/>
          <p:cNvSpPr/>
          <p:nvPr/>
        </p:nvSpPr>
        <p:spPr>
          <a:xfrm>
            <a:off x="3594846" y="3172416"/>
            <a:ext cx="20789153" cy="1618585"/>
          </a:xfrm>
          <a:prstGeom prst="rect">
            <a:avLst/>
          </a:prstGeom>
        </p:spPr>
        <p:txBody>
          <a:bodyPr wrap="square">
            <a:spAutoFit/>
          </a:bodyPr>
          <a:lstStyle/>
          <a:p>
            <a:pPr marL="565150" algn="l"/>
            <a:r>
              <a:rPr lang="fr-FR" sz="4000" dirty="0" smtClean="0">
                <a:solidFill>
                  <a:srgbClr val="0000FF"/>
                </a:solidFill>
                <a:latin typeface="Consolas"/>
              </a:rPr>
              <a:t>&lt;</a:t>
            </a:r>
            <a:r>
              <a:rPr lang="fr-FR" sz="4000" dirty="0" err="1" smtClean="0">
                <a:solidFill>
                  <a:srgbClr val="A31515"/>
                </a:solidFill>
                <a:latin typeface="Consolas"/>
              </a:rPr>
              <a:t>sessionState</a:t>
            </a:r>
            <a:r>
              <a:rPr lang="fr-FR" sz="4000" dirty="0" smtClean="0">
                <a:solidFill>
                  <a:srgbClr val="0000FF"/>
                </a:solidFill>
                <a:latin typeface="Consolas"/>
              </a:rPr>
              <a:t> </a:t>
            </a:r>
            <a:r>
              <a:rPr lang="fr-FR" sz="4000" dirty="0" smtClean="0">
                <a:solidFill>
                  <a:srgbClr val="FF0000"/>
                </a:solidFill>
                <a:latin typeface="Consolas"/>
              </a:rPr>
              <a:t>mode</a:t>
            </a:r>
            <a:r>
              <a:rPr lang="fr-FR" sz="4000" dirty="0" smtClean="0">
                <a:solidFill>
                  <a:srgbClr val="0000FF"/>
                </a:solidFill>
                <a:latin typeface="Consolas"/>
              </a:rPr>
              <a:t>="</a:t>
            </a:r>
            <a:r>
              <a:rPr lang="fr-FR" sz="4000" dirty="0" err="1" smtClean="0">
                <a:solidFill>
                  <a:srgbClr val="0000FF"/>
                </a:solidFill>
                <a:latin typeface="Consolas"/>
              </a:rPr>
              <a:t>InProc</a:t>
            </a:r>
            <a:r>
              <a:rPr lang="fr-FR" sz="4000" dirty="0" smtClean="0">
                <a:solidFill>
                  <a:srgbClr val="0000FF"/>
                </a:solidFill>
                <a:latin typeface="Consolas"/>
              </a:rPr>
              <a:t>" </a:t>
            </a:r>
            <a:r>
              <a:rPr lang="fr-FR" sz="4000" dirty="0" smtClean="0">
                <a:solidFill>
                  <a:srgbClr val="FF0000"/>
                </a:solidFill>
                <a:latin typeface="Consolas"/>
              </a:rPr>
              <a:t>timeout</a:t>
            </a:r>
            <a:r>
              <a:rPr lang="fr-FR" sz="4000" dirty="0" smtClean="0">
                <a:solidFill>
                  <a:srgbClr val="0000FF"/>
                </a:solidFill>
                <a:latin typeface="Consolas"/>
              </a:rPr>
              <a:t>="1"&gt;&lt;/</a:t>
            </a:r>
            <a:r>
              <a:rPr lang="fr-FR" sz="4000" dirty="0" err="1" smtClean="0">
                <a:solidFill>
                  <a:srgbClr val="A31515"/>
                </a:solidFill>
                <a:latin typeface="Consolas"/>
              </a:rPr>
              <a:t>sessionState</a:t>
            </a:r>
            <a:r>
              <a:rPr lang="fr-FR" sz="4000" dirty="0" smtClean="0">
                <a:solidFill>
                  <a:srgbClr val="0000FF"/>
                </a:solidFill>
                <a:latin typeface="Consolas"/>
              </a:rPr>
              <a:t>&gt;</a:t>
            </a:r>
          </a:p>
          <a:p>
            <a:pPr marL="403225" lvl="1" indent="-403225" algn="l">
              <a:lnSpc>
                <a:spcPct val="150000"/>
              </a:lnSpc>
              <a:buFont typeface="Arial" pitchFamily="34" charset="0"/>
              <a:buChar char="•"/>
            </a:pPr>
            <a:endParaRPr lang="en-US" sz="4400" b="0" dirty="0" smtClean="0">
              <a:latin typeface="Calibri" pitchFamily="34" charset="0"/>
            </a:endParaRPr>
          </a:p>
        </p:txBody>
      </p:sp>
      <p:sp>
        <p:nvSpPr>
          <p:cNvPr id="7" name="Rounded Rectangle 6"/>
          <p:cNvSpPr/>
          <p:nvPr/>
        </p:nvSpPr>
        <p:spPr>
          <a:xfrm>
            <a:off x="4545106" y="5459506"/>
            <a:ext cx="4572000" cy="908758"/>
          </a:xfrm>
          <a:prstGeom prst="roundRect">
            <a:avLst/>
          </a:prstGeom>
          <a:solidFill>
            <a:schemeClr val="accent1">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400" i="0" u="none" strike="noStrike" cap="none" spc="0" normalizeH="0" baseline="0" dirty="0" err="1" smtClean="0">
                <a:ln>
                  <a:noFill/>
                </a:ln>
                <a:solidFill>
                  <a:schemeClr val="bg1"/>
                </a:solidFill>
                <a:effectLst/>
                <a:uFillTx/>
                <a:latin typeface="Calibri" pitchFamily="34" charset="0"/>
                <a:ea typeface="+mn-ea"/>
                <a:cs typeface="+mn-cs"/>
                <a:sym typeface="Helvetica Neue Medium"/>
              </a:rPr>
              <a:t>InProc</a:t>
            </a:r>
            <a:endParaRPr kumimoji="0" lang="en-US" sz="4400" i="0" u="none" strike="noStrike" cap="none" spc="0" normalizeH="0" baseline="0" dirty="0">
              <a:ln>
                <a:noFill/>
              </a:ln>
              <a:solidFill>
                <a:schemeClr val="bg1"/>
              </a:solidFill>
              <a:effectLst/>
              <a:uFillTx/>
              <a:latin typeface="Calibri" pitchFamily="34" charset="0"/>
              <a:ea typeface="+mn-ea"/>
              <a:cs typeface="+mn-cs"/>
              <a:sym typeface="Helvetica Neue Medium"/>
            </a:endParaRPr>
          </a:p>
        </p:txBody>
      </p:sp>
      <p:sp>
        <p:nvSpPr>
          <p:cNvPr id="8" name="Rounded Rectangle 7"/>
          <p:cNvSpPr/>
          <p:nvPr/>
        </p:nvSpPr>
        <p:spPr>
          <a:xfrm>
            <a:off x="10461812" y="5486400"/>
            <a:ext cx="4572000" cy="908758"/>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400" i="0" u="none" strike="noStrike" cap="none" spc="0" normalizeH="0" baseline="0" dirty="0" err="1" smtClean="0">
                <a:ln>
                  <a:noFill/>
                </a:ln>
                <a:solidFill>
                  <a:schemeClr val="bg1"/>
                </a:solidFill>
                <a:effectLst/>
                <a:uFillTx/>
                <a:latin typeface="Calibri" pitchFamily="34" charset="0"/>
                <a:ea typeface="+mn-ea"/>
                <a:cs typeface="+mn-cs"/>
                <a:sym typeface="Helvetica Neue Medium"/>
              </a:rPr>
              <a:t>StateServer</a:t>
            </a:r>
            <a:endParaRPr kumimoji="0" lang="en-US" sz="4400" i="0" u="none" strike="noStrike" cap="none" spc="0" normalizeH="0" baseline="0" dirty="0">
              <a:ln>
                <a:noFill/>
              </a:ln>
              <a:solidFill>
                <a:schemeClr val="bg1"/>
              </a:solidFill>
              <a:effectLst/>
              <a:uFillTx/>
              <a:latin typeface="Calibri" pitchFamily="34" charset="0"/>
              <a:ea typeface="+mn-ea"/>
              <a:cs typeface="+mn-cs"/>
              <a:sym typeface="Helvetica Neue Medium"/>
            </a:endParaRPr>
          </a:p>
        </p:txBody>
      </p:sp>
      <p:sp>
        <p:nvSpPr>
          <p:cNvPr id="10" name="Rounded Rectangle 9"/>
          <p:cNvSpPr/>
          <p:nvPr/>
        </p:nvSpPr>
        <p:spPr>
          <a:xfrm>
            <a:off x="16297836" y="5486400"/>
            <a:ext cx="4572000" cy="908758"/>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400" i="0" u="none" strike="noStrike" cap="none" spc="0" normalizeH="0" baseline="0" dirty="0" err="1" smtClean="0">
                <a:ln>
                  <a:noFill/>
                </a:ln>
                <a:solidFill>
                  <a:schemeClr val="bg1"/>
                </a:solidFill>
                <a:effectLst/>
                <a:uFillTx/>
                <a:latin typeface="Calibri" pitchFamily="34" charset="0"/>
                <a:ea typeface="+mn-ea"/>
                <a:cs typeface="+mn-cs"/>
                <a:sym typeface="Helvetica Neue Medium"/>
              </a:rPr>
              <a:t>SqlServer</a:t>
            </a:r>
            <a:endParaRPr kumimoji="0" lang="en-US" sz="4400" i="0" u="none" strike="noStrike" cap="none" spc="0" normalizeH="0" baseline="0" dirty="0">
              <a:ln>
                <a:noFill/>
              </a:ln>
              <a:solidFill>
                <a:schemeClr val="bg1"/>
              </a:solidFill>
              <a:effectLst/>
              <a:uFillTx/>
              <a:latin typeface="Calibri" pitchFamily="34" charset="0"/>
              <a:ea typeface="+mn-ea"/>
              <a:cs typeface="+mn-cs"/>
              <a:sym typeface="Helvetica Neue Medium"/>
            </a:endParaRPr>
          </a:p>
        </p:txBody>
      </p:sp>
      <p:grpSp>
        <p:nvGrpSpPr>
          <p:cNvPr id="2" name="Group 22"/>
          <p:cNvGrpSpPr/>
          <p:nvPr/>
        </p:nvGrpSpPr>
        <p:grpSpPr>
          <a:xfrm>
            <a:off x="6831107" y="3833952"/>
            <a:ext cx="11752729" cy="1679342"/>
            <a:chOff x="6831107" y="3833952"/>
            <a:chExt cx="11752729" cy="1679342"/>
          </a:xfrm>
        </p:grpSpPr>
        <p:cxnSp>
          <p:nvCxnSpPr>
            <p:cNvPr id="16" name="Shape 15"/>
            <p:cNvCxnSpPr>
              <a:endCxn id="7" idx="0"/>
            </p:cNvCxnSpPr>
            <p:nvPr/>
          </p:nvCxnSpPr>
          <p:spPr>
            <a:xfrm rot="10800000" flipV="1">
              <a:off x="6831107" y="4518212"/>
              <a:ext cx="3388659" cy="941294"/>
            </a:xfrm>
            <a:prstGeom prst="bentConnector2">
              <a:avLst/>
            </a:prstGeom>
            <a:noFill/>
            <a:ln w="25400" cap="flat">
              <a:solidFill>
                <a:srgbClr val="000000"/>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18" name="Shape 17"/>
            <p:cNvCxnSpPr/>
            <p:nvPr/>
          </p:nvCxnSpPr>
          <p:spPr>
            <a:xfrm>
              <a:off x="10219765" y="4518212"/>
              <a:ext cx="2528047" cy="995082"/>
            </a:xfrm>
            <a:prstGeom prst="bentConnector2">
              <a:avLst/>
            </a:prstGeom>
            <a:noFill/>
            <a:ln w="25400" cap="flat">
              <a:solidFill>
                <a:srgbClr val="000000"/>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20" name="Shape 19"/>
            <p:cNvCxnSpPr>
              <a:endCxn id="10" idx="0"/>
            </p:cNvCxnSpPr>
            <p:nvPr/>
          </p:nvCxnSpPr>
          <p:spPr>
            <a:xfrm>
              <a:off x="10219765" y="4518212"/>
              <a:ext cx="8364071" cy="968188"/>
            </a:xfrm>
            <a:prstGeom prst="bentConnector2">
              <a:avLst/>
            </a:prstGeom>
            <a:noFill/>
            <a:ln w="25400" cap="flat">
              <a:solidFill>
                <a:srgbClr val="000000"/>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22" name="Straight Connector 21"/>
            <p:cNvCxnSpPr/>
            <p:nvPr/>
          </p:nvCxnSpPr>
          <p:spPr>
            <a:xfrm rot="5400000">
              <a:off x="10031506" y="4182782"/>
              <a:ext cx="699247" cy="158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sp>
        <p:nvSpPr>
          <p:cNvPr id="15" name="Rectangle 14"/>
          <p:cNvSpPr/>
          <p:nvPr/>
        </p:nvSpPr>
        <p:spPr>
          <a:xfrm>
            <a:off x="13287374" y="7742932"/>
            <a:ext cx="11096625" cy="5909310"/>
          </a:xfrm>
          <a:prstGeom prst="rect">
            <a:avLst/>
          </a:prstGeom>
        </p:spPr>
        <p:txBody>
          <a:bodyPr wrap="square">
            <a:spAutoFit/>
          </a:bodyPr>
          <a:lstStyle/>
          <a:p>
            <a:pPr marL="400050" lvl="1" indent="-400050" algn="l">
              <a:lnSpc>
                <a:spcPct val="150000"/>
              </a:lnSpc>
            </a:pPr>
            <a:r>
              <a:rPr lang="en-US" sz="3600" dirty="0" smtClean="0">
                <a:latin typeface="Calibri" pitchFamily="34" charset="0"/>
              </a:rPr>
              <a:t>Disadvantages</a:t>
            </a:r>
          </a:p>
          <a:p>
            <a:pPr marL="400050" lvl="1" indent="-400050" algn="l">
              <a:lnSpc>
                <a:spcPct val="150000"/>
              </a:lnSpc>
              <a:buFont typeface="Arial" pitchFamily="34" charset="0"/>
              <a:buChar char="•"/>
            </a:pPr>
            <a:r>
              <a:rPr lang="en-US" sz="3600" b="0" dirty="0" smtClean="0">
                <a:latin typeface="Calibri" pitchFamily="34" charset="0"/>
              </a:rPr>
              <a:t>The default location for session state storage is in the ASP.NET process itself.</a:t>
            </a:r>
          </a:p>
          <a:p>
            <a:pPr marL="400050" lvl="1" indent="-400050" algn="l">
              <a:lnSpc>
                <a:spcPct val="150000"/>
              </a:lnSpc>
              <a:buFont typeface="Arial" pitchFamily="34" charset="0"/>
              <a:buChar char="•"/>
            </a:pPr>
            <a:r>
              <a:rPr lang="en-US" sz="3600" b="0" dirty="0" smtClean="0">
                <a:latin typeface="Calibri" pitchFamily="34" charset="0"/>
              </a:rPr>
              <a:t>If we restart the Web server (or if it crashes for some reason), all of this information is lost</a:t>
            </a:r>
          </a:p>
          <a:p>
            <a:pPr marL="400050" lvl="1" indent="-400050" algn="l">
              <a:lnSpc>
                <a:spcPct val="150000"/>
              </a:lnSpc>
              <a:buFont typeface="Arial" pitchFamily="34" charset="0"/>
              <a:buChar char="•"/>
            </a:pPr>
            <a:r>
              <a:rPr lang="en-US" sz="3600" b="0" dirty="0" smtClean="0">
                <a:latin typeface="Calibri" pitchFamily="34" charset="0"/>
              </a:rPr>
              <a:t>more session data means more memory is used on the web server, and that can affect performance</a:t>
            </a:r>
            <a:endParaRPr lang="en-US" sz="3600" b="0" dirty="0">
              <a:latin typeface="Calibri" pitchFamily="34" charset="0"/>
            </a:endParaRPr>
          </a:p>
        </p:txBody>
      </p:sp>
      <p:sp>
        <p:nvSpPr>
          <p:cNvPr id="17" name="Rectangle 16"/>
          <p:cNvSpPr/>
          <p:nvPr/>
        </p:nvSpPr>
        <p:spPr>
          <a:xfrm>
            <a:off x="4352925" y="7742932"/>
            <a:ext cx="7991475" cy="2585323"/>
          </a:xfrm>
          <a:prstGeom prst="rect">
            <a:avLst/>
          </a:prstGeom>
        </p:spPr>
        <p:txBody>
          <a:bodyPr wrap="square">
            <a:spAutoFit/>
          </a:bodyPr>
          <a:lstStyle/>
          <a:p>
            <a:pPr marL="285750" indent="-285750" algn="l">
              <a:lnSpc>
                <a:spcPct val="150000"/>
              </a:lnSpc>
            </a:pPr>
            <a:r>
              <a:rPr lang="en-US" sz="3600" dirty="0" smtClean="0">
                <a:latin typeface="Calibri" pitchFamily="34" charset="0"/>
              </a:rPr>
              <a:t>Advantages</a:t>
            </a:r>
          </a:p>
          <a:p>
            <a:pPr marL="285750" indent="-285750" algn="l">
              <a:lnSpc>
                <a:spcPct val="150000"/>
              </a:lnSpc>
              <a:buFont typeface="Arial" pitchFamily="34" charset="0"/>
              <a:buChar char="•"/>
            </a:pPr>
            <a:r>
              <a:rPr lang="en-US" sz="3600" b="0" dirty="0" smtClean="0">
                <a:latin typeface="Calibri" pitchFamily="34" charset="0"/>
              </a:rPr>
              <a:t>It is easy to implement.</a:t>
            </a:r>
          </a:p>
          <a:p>
            <a:pPr marL="285750" indent="-285750" algn="l">
              <a:lnSpc>
                <a:spcPct val="150000"/>
              </a:lnSpc>
              <a:buFont typeface="Arial" pitchFamily="34" charset="0"/>
              <a:buChar char="•"/>
            </a:pPr>
            <a:r>
              <a:rPr lang="en-US" sz="3600" b="0" smtClean="0">
                <a:latin typeface="Calibri" pitchFamily="34" charset="0"/>
              </a:rPr>
              <a:t>it </a:t>
            </a:r>
            <a:r>
              <a:rPr lang="en-US" sz="3600" b="0" dirty="0" smtClean="0">
                <a:latin typeface="Calibri" pitchFamily="34" charset="0"/>
              </a:rPr>
              <a:t>is fast.</a:t>
            </a: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8317</TotalTime>
  <Words>1776</Words>
  <Application>Microsoft Office PowerPoint</Application>
  <PresentationFormat>Custom</PresentationFormat>
  <Paragraphs>272</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White</vt:lpstr>
      <vt:lpstr>.NET</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dc:title>
  <dc:creator>CRP</dc:creator>
  <cp:lastModifiedBy>crpatel</cp:lastModifiedBy>
  <cp:revision>746</cp:revision>
  <dcterms:modified xsi:type="dcterms:W3CDTF">2019-03-13T04:20:28Z</dcterms:modified>
</cp:coreProperties>
</file>