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30"/>
  </p:notesMasterIdLst>
  <p:handoutMasterIdLst>
    <p:handoutMasterId r:id="rId31"/>
  </p:handoutMasterIdLst>
  <p:sldIdLst>
    <p:sldId id="382" r:id="rId2"/>
    <p:sldId id="419" r:id="rId3"/>
    <p:sldId id="277" r:id="rId4"/>
    <p:sldId id="422" r:id="rId5"/>
    <p:sldId id="278" r:id="rId6"/>
    <p:sldId id="421" r:id="rId7"/>
    <p:sldId id="384" r:id="rId8"/>
    <p:sldId id="423" r:id="rId9"/>
    <p:sldId id="440" r:id="rId10"/>
    <p:sldId id="424" r:id="rId11"/>
    <p:sldId id="383" r:id="rId12"/>
    <p:sldId id="425" r:id="rId13"/>
    <p:sldId id="389" r:id="rId14"/>
    <p:sldId id="442" r:id="rId15"/>
    <p:sldId id="390" r:id="rId16"/>
    <p:sldId id="391" r:id="rId17"/>
    <p:sldId id="426" r:id="rId18"/>
    <p:sldId id="429" r:id="rId19"/>
    <p:sldId id="435" r:id="rId20"/>
    <p:sldId id="436" r:id="rId21"/>
    <p:sldId id="443" r:id="rId22"/>
    <p:sldId id="437" r:id="rId23"/>
    <p:sldId id="438" r:id="rId24"/>
    <p:sldId id="439" r:id="rId25"/>
    <p:sldId id="416" r:id="rId26"/>
    <p:sldId id="348" r:id="rId27"/>
    <p:sldId id="441" r:id="rId28"/>
    <p:sldId id="420" r:id="rId2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2AC"/>
    <a:srgbClr val="005DA2"/>
    <a:srgbClr val="0033CC"/>
    <a:srgbClr val="790101"/>
    <a:srgbClr val="890101"/>
    <a:srgbClr val="910101"/>
    <a:srgbClr val="86081A"/>
    <a:srgbClr val="9DB6E7"/>
    <a:srgbClr val="94AFE4"/>
    <a:srgbClr val="6289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085" autoAdjust="0"/>
    <p:restoredTop sz="94626" autoAdjust="0"/>
  </p:normalViewPr>
  <p:slideViewPr>
    <p:cSldViewPr>
      <p:cViewPr varScale="1">
        <p:scale>
          <a:sx n="85" d="100"/>
          <a:sy n="85" d="100"/>
        </p:scale>
        <p:origin x="-2424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4" d="100"/>
          <a:sy n="94" d="100"/>
        </p:scale>
        <p:origin x="-3018" y="-11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handoutMaster" Target="handoutMasters/handoutMaster1.xml"/><Relationship Id="rId32" Type="http://schemas.openxmlformats.org/officeDocument/2006/relationships/printerSettings" Target="printerSettings/printerSettings1.bin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B8B232-C17E-47AB-B622-A7FEBAD2BE1C}" type="datetimeFigureOut">
              <a:rPr lang="en-US" smtClean="0"/>
              <a:t>9/27/14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D8B563-BF6F-4568-8EB5-D40B0DFEB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9494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286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86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86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86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5CF5F01-DE69-42C6-A6BC-27980DDEA61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962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F5F01-DE69-42C6-A6BC-27980DDEA61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3085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Howard </a:t>
            </a:r>
            <a:r>
              <a:rPr lang="en-US" dirty="0" err="1" smtClean="0"/>
              <a:t>Frysinger</a:t>
            </a:r>
            <a:r>
              <a:rPr lang="en-US" baseline="0" dirty="0" smtClean="0"/>
              <a:t> is on Facebook, I </a:t>
            </a:r>
            <a:r>
              <a:rPr lang="en-US" baseline="0" dirty="0" err="1" smtClean="0"/>
              <a:t>googled</a:t>
            </a:r>
            <a:r>
              <a:rPr lang="en-US" baseline="0" smtClean="0"/>
              <a:t> him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F5F01-DE69-42C6-A6BC-27980DDEA61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4876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F5F01-DE69-42C6-A6BC-27980DDEA61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8402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Who here has a pager?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F5F01-DE69-42C6-A6BC-27980DDEA61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2299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F5F01-DE69-42C6-A6BC-27980DDEA61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989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started moving</a:t>
            </a:r>
            <a:r>
              <a:rPr lang="en-US" baseline="0" dirty="0" smtClean="0"/>
              <a:t> to Linux using Puppet 2 years ago.  </a:t>
            </a:r>
            <a:r>
              <a:rPr lang="en-US" baseline="0" dirty="0" err="1" smtClean="0"/>
              <a:t>PuppetConf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F5F01-DE69-42C6-A6BC-27980DDEA61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989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Extra </a:t>
            </a:r>
            <a:r>
              <a:rPr lang="en-US" dirty="0" err="1" smtClean="0"/>
              <a:t>Billy’sSmokehouse</a:t>
            </a:r>
            <a:r>
              <a:rPr lang="en-US" baseline="0" dirty="0" smtClean="0"/>
              <a:t> &amp; Brewery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F5F01-DE69-42C6-A6BC-27980DDEA61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4694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F5F01-DE69-42C6-A6BC-27980DDEA61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8230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Publicly</a:t>
            </a:r>
            <a:r>
              <a:rPr lang="en-US" baseline="0" dirty="0" smtClean="0"/>
              <a:t> shame via jabber conference room.  Never leave a build broke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F5F01-DE69-42C6-A6BC-27980DDEA61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1954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Able</a:t>
            </a:r>
            <a:r>
              <a:rPr lang="en-US" baseline="0" dirty="0" smtClean="0"/>
              <a:t> to select version of Grails to build with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F5F01-DE69-42C6-A6BC-27980DDEA61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1583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App is deployed if there are NO errors</a:t>
            </a:r>
          </a:p>
          <a:p>
            <a:r>
              <a:rPr lang="en-US" dirty="0" smtClean="0"/>
              <a:t>Jenkins</a:t>
            </a:r>
            <a:r>
              <a:rPr lang="en-US" baseline="0" dirty="0" smtClean="0"/>
              <a:t> can communicate using various methods – jabber, email…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F5F01-DE69-42C6-A6BC-27980DDEA61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8289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>
                <a:latin typeface="Helvetica" pitchFamily="34" charset="0"/>
                <a:cs typeface="Helvetica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4/25/2013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0481E-BFCA-414E-9674-57D60149A9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solidFill>
              <a:srgbClr val="0062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9620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t>9/27/14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t>9/27/14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Helvetica" pitchFamily="34" charset="0"/>
                <a:cs typeface="Helvetica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t>9/27/14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0" y="6596390"/>
            <a:ext cx="9144000" cy="26161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MABUG 2014 Conference</a:t>
            </a:r>
            <a:r>
              <a:rPr lang="en-US" sz="1100" baseline="0" dirty="0" smtClean="0"/>
              <a:t>							      </a:t>
            </a:r>
            <a:r>
              <a:rPr lang="en-US" sz="1100" dirty="0" smtClean="0"/>
              <a:t>Session ID: 8743</a:t>
            </a:r>
            <a:endParaRPr lang="en-US" sz="11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>
                <a:latin typeface="Helvetica" pitchFamily="34" charset="0"/>
                <a:cs typeface="Helvetica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t>9/27/14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solidFill>
              <a:srgbClr val="0062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t>9/27/14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t>9/27/14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  <a:ln>
            <a:solidFill>
              <a:srgbClr val="0062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  <a:ln>
            <a:solidFill>
              <a:srgbClr val="0062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t>9/27/14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t>9/27/14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t>9/27/14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t>9/27/14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eaLnBrk="1" hangingPunct="1"/>
            <a:r>
              <a:rPr lang="en-US" sz="1400" dirty="0" smtClean="0">
                <a:solidFill>
                  <a:schemeClr val="tx2"/>
                </a:solidFill>
              </a:rPr>
              <a:t>4/25/2013</a:t>
            </a:r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r>
              <a:rPr kumimoji="0" lang="en-US" dirty="0" smtClean="0">
                <a:solidFill>
                  <a:schemeClr val="tx2">
                    <a:shade val="90000"/>
                  </a:schemeClr>
                </a:solidFill>
              </a:rPr>
              <a:t>8743</a:t>
            </a:r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solidFill>
              <a:srgbClr val="0062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33CC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96202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 ftr="0"/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Helvetica" pitchFamily="34" charset="0"/>
          <a:ea typeface="+mj-ea"/>
          <a:cs typeface="Helvetica" pitchFamily="34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rgbClr val="0062AC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rgbClr val="0062AC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rgbClr val="0062AC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rgbClr val="0062AC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rgbClr val="0062AC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mailto:howard.frysinger@ellucian.com" TargetMode="External"/><Relationship Id="rId4" Type="http://schemas.openxmlformats.org/officeDocument/2006/relationships/image" Target="../media/image10.jpg"/><Relationship Id="rId5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devops.com" TargetMode="External"/><Relationship Id="rId4" Type="http://schemas.openxmlformats.org/officeDocument/2006/relationships/hyperlink" Target="http://flowcon.org/" TargetMode="External"/><Relationship Id="rId5" Type="http://schemas.openxmlformats.org/officeDocument/2006/relationships/hyperlink" Target="http://velocityconf.com/" TargetMode="External"/><Relationship Id="rId6" Type="http://schemas.openxmlformats.org/officeDocument/2006/relationships/hyperlink" Target="http://itrevolution.com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playbook.cio.gov/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2362200"/>
            <a:ext cx="7620000" cy="1158875"/>
          </a:xfrm>
        </p:spPr>
        <p:txBody>
          <a:bodyPr>
            <a:normAutofit fontScale="90000"/>
          </a:bodyPr>
          <a:lstStyle/>
          <a:p>
            <a:r>
              <a:rPr lang="en-US" sz="6000" dirty="0" smtClean="0">
                <a:solidFill>
                  <a:srgbClr val="0062AC"/>
                </a:solidFill>
              </a:rPr>
              <a:t>Automated Build and Deployment of Tomcat Apps</a:t>
            </a:r>
            <a:endParaRPr lang="en-US" sz="6000" dirty="0">
              <a:solidFill>
                <a:srgbClr val="0062AC"/>
              </a:solidFill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199687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685800" y="4267200"/>
            <a:ext cx="7854696" cy="1752600"/>
          </a:xfrm>
          <a:noFill/>
          <a:ln/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tx1"/>
                </a:solidFill>
              </a:rPr>
              <a:t>Presented by: </a:t>
            </a:r>
            <a:r>
              <a:rPr lang="en-US" dirty="0" smtClean="0">
                <a:solidFill>
                  <a:schemeClr val="tx1"/>
                </a:solidFill>
              </a:rPr>
              <a:t>Chris Peck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Institution/Company: College of William and Mary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Date: 9/29/2014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Session ID: 8743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95400"/>
            <a:ext cx="8229600" cy="78028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62AC"/>
                </a:solidFill>
              </a:rPr>
              <a:t>Pre-Jenkins Issues</a:t>
            </a:r>
            <a:endParaRPr lang="en-US" dirty="0">
              <a:solidFill>
                <a:srgbClr val="0062AC"/>
              </a:solidFill>
            </a:endParaRPr>
          </a:p>
        </p:txBody>
      </p:sp>
      <p:sp>
        <p:nvSpPr>
          <p:cNvPr id="201731" name="Rectangle 3"/>
          <p:cNvSpPr>
            <a:spLocks noGrp="1" noChangeAspect="1" noChangeArrowheads="1"/>
          </p:cNvSpPr>
          <p:nvPr>
            <p:ph idx="1"/>
          </p:nvPr>
        </p:nvSpPr>
        <p:spPr>
          <a:xfrm>
            <a:off x="762000" y="2286000"/>
            <a:ext cx="7772400" cy="3581400"/>
          </a:xfrm>
        </p:spPr>
        <p:txBody>
          <a:bodyPr>
            <a:normAutofit lnSpcReduction="10000"/>
          </a:bodyPr>
          <a:lstStyle/>
          <a:p>
            <a:pPr>
              <a:spcBef>
                <a:spcPct val="60000"/>
              </a:spcBef>
            </a:pPr>
            <a:r>
              <a:rPr lang="en-US" sz="2800" dirty="0" err="1" smtClean="0"/>
              <a:t>Devs</a:t>
            </a:r>
            <a:r>
              <a:rPr lang="en-US" sz="2800" dirty="0" smtClean="0"/>
              <a:t> ping Ops to deploy</a:t>
            </a:r>
            <a:endParaRPr lang="en-US" sz="2800" dirty="0"/>
          </a:p>
          <a:p>
            <a:pPr lvl="1">
              <a:spcBef>
                <a:spcPct val="60000"/>
              </a:spcBef>
            </a:pPr>
            <a:r>
              <a:rPr lang="en-US" sz="3000" dirty="0" smtClean="0"/>
              <a:t>Slows down the process</a:t>
            </a:r>
            <a:endParaRPr lang="en-US" sz="2600" dirty="0" smtClean="0"/>
          </a:p>
          <a:p>
            <a:pPr>
              <a:spcBef>
                <a:spcPct val="60000"/>
              </a:spcBef>
            </a:pPr>
            <a:r>
              <a:rPr lang="en-US" sz="2800" dirty="0" smtClean="0"/>
              <a:t>Ops copies </a:t>
            </a:r>
            <a:r>
              <a:rPr lang="en-US" sz="2800" dirty="0" err="1" smtClean="0"/>
              <a:t>warfile</a:t>
            </a:r>
            <a:r>
              <a:rPr lang="en-US" sz="2800" dirty="0" smtClean="0"/>
              <a:t> to server</a:t>
            </a:r>
          </a:p>
          <a:p>
            <a:pPr lvl="1">
              <a:spcBef>
                <a:spcPct val="60000"/>
              </a:spcBef>
            </a:pPr>
            <a:r>
              <a:rPr lang="en-US" sz="2600" dirty="0" smtClean="0"/>
              <a:t>Ops don’t use Windows - PITA getting the file</a:t>
            </a:r>
          </a:p>
          <a:p>
            <a:pPr lvl="1">
              <a:spcBef>
                <a:spcPct val="60000"/>
              </a:spcBef>
            </a:pPr>
            <a:r>
              <a:rPr lang="en-US" sz="2600" dirty="0" smtClean="0"/>
              <a:t>Fragile process, must get the correct file and deploy to the correct server and location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19785810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OfficeSpace-Deploy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066800"/>
            <a:ext cx="5926343" cy="4954423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95400"/>
            <a:ext cx="8229600" cy="78028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62AC"/>
                </a:solidFill>
              </a:rPr>
              <a:t>What is Jenkins?</a:t>
            </a:r>
            <a:endParaRPr lang="en-US" dirty="0">
              <a:solidFill>
                <a:srgbClr val="0062AC"/>
              </a:solidFill>
            </a:endParaRPr>
          </a:p>
        </p:txBody>
      </p:sp>
      <p:sp>
        <p:nvSpPr>
          <p:cNvPr id="201731" name="Rectangle 3"/>
          <p:cNvSpPr>
            <a:spLocks noGrp="1" noChangeAspect="1" noChangeArrowheads="1"/>
          </p:cNvSpPr>
          <p:nvPr>
            <p:ph idx="1"/>
          </p:nvPr>
        </p:nvSpPr>
        <p:spPr>
          <a:xfrm>
            <a:off x="762000" y="2286000"/>
            <a:ext cx="7772400" cy="3581400"/>
          </a:xfrm>
        </p:spPr>
        <p:txBody>
          <a:bodyPr>
            <a:normAutofit lnSpcReduction="10000"/>
          </a:bodyPr>
          <a:lstStyle/>
          <a:p>
            <a:pPr marL="0" indent="0">
              <a:spcBef>
                <a:spcPct val="60000"/>
              </a:spcBef>
              <a:buNone/>
            </a:pPr>
            <a:r>
              <a:rPr lang="en-US" sz="2800" dirty="0" smtClean="0"/>
              <a:t>“Jenkins is an award-winning application that monitors executions of repeated jobs.”</a:t>
            </a:r>
          </a:p>
          <a:p>
            <a:pPr>
              <a:spcBef>
                <a:spcPct val="60000"/>
              </a:spcBef>
            </a:pPr>
            <a:r>
              <a:rPr lang="en-US" sz="2800" dirty="0" smtClean="0"/>
              <a:t>Hundreds of plugins</a:t>
            </a:r>
          </a:p>
          <a:p>
            <a:pPr lvl="1">
              <a:spcBef>
                <a:spcPct val="60000"/>
              </a:spcBef>
            </a:pPr>
            <a:r>
              <a:rPr lang="en-US" sz="2600" dirty="0" smtClean="0"/>
              <a:t>Grails, </a:t>
            </a:r>
            <a:r>
              <a:rPr lang="en-US" sz="2600" dirty="0" err="1" smtClean="0"/>
              <a:t>git</a:t>
            </a:r>
            <a:r>
              <a:rPr lang="en-US" sz="2600" dirty="0" smtClean="0"/>
              <a:t>, Tomcat, </a:t>
            </a:r>
            <a:r>
              <a:rPr lang="en-US" sz="2600" dirty="0" err="1" smtClean="0"/>
              <a:t>WebLogic</a:t>
            </a:r>
            <a:r>
              <a:rPr lang="en-US" sz="2600" dirty="0" smtClean="0"/>
              <a:t>, jabber</a:t>
            </a:r>
          </a:p>
          <a:p>
            <a:pPr>
              <a:spcBef>
                <a:spcPct val="60000"/>
              </a:spcBef>
            </a:pPr>
            <a:r>
              <a:rPr lang="en-US" sz="2800" dirty="0" smtClean="0"/>
              <a:t>If you can script it, so can Jenkins</a:t>
            </a:r>
          </a:p>
          <a:p>
            <a:pPr>
              <a:spcBef>
                <a:spcPct val="60000"/>
              </a:spcBef>
            </a:pPr>
            <a:r>
              <a:rPr lang="en-US" sz="2800" dirty="0" smtClean="0"/>
              <a:t>Jenkins allows us to…</a:t>
            </a:r>
          </a:p>
        </p:txBody>
      </p:sp>
      <p:pic>
        <p:nvPicPr>
          <p:cNvPr id="2" name="Picture 1" descr="headsho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990600"/>
            <a:ext cx="13716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18353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utomate-mem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295400"/>
            <a:ext cx="6197600" cy="46482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95400"/>
            <a:ext cx="8229600" cy="78028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62AC"/>
                </a:solidFill>
              </a:rPr>
              <a:t>What we use Jenkins for</a:t>
            </a:r>
            <a:endParaRPr lang="en-US" dirty="0">
              <a:solidFill>
                <a:srgbClr val="0062AC"/>
              </a:solidFill>
            </a:endParaRPr>
          </a:p>
        </p:txBody>
      </p:sp>
      <p:sp>
        <p:nvSpPr>
          <p:cNvPr id="201731" name="Rectangle 3"/>
          <p:cNvSpPr>
            <a:spLocks noGrp="1" noChangeAspect="1" noChangeArrowheads="1"/>
          </p:cNvSpPr>
          <p:nvPr>
            <p:ph idx="1"/>
          </p:nvPr>
        </p:nvSpPr>
        <p:spPr>
          <a:xfrm>
            <a:off x="762000" y="2286000"/>
            <a:ext cx="7772400" cy="3581400"/>
          </a:xfrm>
        </p:spPr>
        <p:txBody>
          <a:bodyPr>
            <a:normAutofit fontScale="92500" lnSpcReduction="10000"/>
          </a:bodyPr>
          <a:lstStyle/>
          <a:p>
            <a:pPr marL="0" indent="0">
              <a:spcBef>
                <a:spcPct val="60000"/>
              </a:spcBef>
              <a:buNone/>
            </a:pPr>
            <a:r>
              <a:rPr lang="en-US" sz="2800" dirty="0" smtClean="0"/>
              <a:t>Ops had been using it for:</a:t>
            </a:r>
            <a:endParaRPr lang="en-US" sz="2800" dirty="0"/>
          </a:p>
          <a:p>
            <a:pPr lvl="1">
              <a:spcBef>
                <a:spcPct val="60000"/>
              </a:spcBef>
            </a:pPr>
            <a:r>
              <a:rPr lang="en-US" sz="3000" dirty="0" smtClean="0"/>
              <a:t>CAS - built &amp; half-deployed</a:t>
            </a:r>
          </a:p>
          <a:p>
            <a:pPr lvl="1">
              <a:spcBef>
                <a:spcPct val="60000"/>
              </a:spcBef>
            </a:pPr>
            <a:r>
              <a:rPr lang="en-US" sz="3000" dirty="0" smtClean="0"/>
              <a:t>Puppet manifest – tested and deployed</a:t>
            </a:r>
          </a:p>
          <a:p>
            <a:pPr lvl="1">
              <a:spcBef>
                <a:spcPct val="60000"/>
              </a:spcBef>
            </a:pPr>
            <a:r>
              <a:rPr lang="en-US" sz="3000" dirty="0" err="1" smtClean="0"/>
              <a:t>Sympa</a:t>
            </a:r>
            <a:r>
              <a:rPr lang="en-US" sz="3000" dirty="0" smtClean="0"/>
              <a:t> Source - built, and,</a:t>
            </a:r>
            <a:r>
              <a:rPr lang="en-US" sz="3000" dirty="0"/>
              <a:t> </a:t>
            </a:r>
            <a:r>
              <a:rPr lang="en-US" sz="3000" dirty="0" smtClean="0"/>
              <a:t>half-deployed</a:t>
            </a:r>
          </a:p>
          <a:p>
            <a:pPr>
              <a:spcBef>
                <a:spcPct val="60000"/>
              </a:spcBef>
            </a:pPr>
            <a:r>
              <a:rPr lang="en-US" sz="2800" dirty="0" err="1" smtClean="0"/>
              <a:t>Devs</a:t>
            </a:r>
            <a:r>
              <a:rPr lang="en-US" sz="2800" dirty="0" smtClean="0"/>
              <a:t> are building 4 Grails Apps</a:t>
            </a:r>
          </a:p>
          <a:p>
            <a:pPr>
              <a:spcBef>
                <a:spcPct val="60000"/>
              </a:spcBef>
            </a:pPr>
            <a:r>
              <a:rPr lang="en-US" sz="2800" dirty="0" smtClean="0"/>
              <a:t>Plan on using it to build &amp; deploy XE Apps</a:t>
            </a:r>
          </a:p>
        </p:txBody>
      </p:sp>
    </p:spTree>
    <p:extLst>
      <p:ext uri="{BB962C8B-B14F-4D97-AF65-F5344CB8AC3E}">
        <p14:creationId xmlns:p14="http://schemas.microsoft.com/office/powerpoint/2010/main" val="262385300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371600"/>
            <a:ext cx="8229600" cy="10668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62AC"/>
                </a:solidFill>
              </a:rPr>
              <a:t>Post Jenkins</a:t>
            </a:r>
            <a:endParaRPr lang="en-US" dirty="0">
              <a:solidFill>
                <a:srgbClr val="0062AC"/>
              </a:solidFill>
            </a:endParaRPr>
          </a:p>
        </p:txBody>
      </p:sp>
      <p:sp>
        <p:nvSpPr>
          <p:cNvPr id="207875" name="Rectangle 3"/>
          <p:cNvSpPr>
            <a:spLocks noGrp="1" noChangeAspect="1" noChangeArrowheads="1"/>
          </p:cNvSpPr>
          <p:nvPr>
            <p:ph idx="1"/>
          </p:nvPr>
        </p:nvSpPr>
        <p:spPr>
          <a:xfrm>
            <a:off x="914400" y="2590800"/>
            <a:ext cx="7772400" cy="3200400"/>
          </a:xfrm>
        </p:spPr>
        <p:txBody>
          <a:bodyPr>
            <a:normAutofit lnSpcReduction="10000"/>
          </a:bodyPr>
          <a:lstStyle/>
          <a:p>
            <a:pPr>
              <a:spcBef>
                <a:spcPct val="60000"/>
              </a:spcBef>
            </a:pPr>
            <a:r>
              <a:rPr lang="en-US" sz="2800" dirty="0" err="1" smtClean="0"/>
              <a:t>Dev</a:t>
            </a:r>
            <a:r>
              <a:rPr lang="en-US" sz="2800" dirty="0" smtClean="0"/>
              <a:t> pushes code to </a:t>
            </a:r>
            <a:r>
              <a:rPr lang="en-US" sz="2800" dirty="0" err="1" smtClean="0"/>
              <a:t>git</a:t>
            </a:r>
            <a:endParaRPr lang="en-US" sz="2800" dirty="0" smtClean="0"/>
          </a:p>
          <a:p>
            <a:pPr>
              <a:spcBef>
                <a:spcPct val="60000"/>
              </a:spcBef>
            </a:pPr>
            <a:r>
              <a:rPr lang="en-US" sz="2800" dirty="0" err="1" smtClean="0"/>
              <a:t>Git</a:t>
            </a:r>
            <a:r>
              <a:rPr lang="en-US" sz="2800" dirty="0" smtClean="0"/>
              <a:t> pings Jenkins it has something for it</a:t>
            </a:r>
          </a:p>
          <a:p>
            <a:pPr>
              <a:spcBef>
                <a:spcPct val="60000"/>
              </a:spcBef>
            </a:pPr>
            <a:r>
              <a:rPr lang="en-US" sz="2800" dirty="0" smtClean="0"/>
              <a:t>Jenkins </a:t>
            </a:r>
            <a:r>
              <a:rPr lang="en-US" sz="2800" dirty="0" err="1" smtClean="0"/>
              <a:t>git’s</a:t>
            </a:r>
            <a:r>
              <a:rPr lang="en-US" sz="2800" dirty="0" smtClean="0"/>
              <a:t> the updated code</a:t>
            </a:r>
          </a:p>
          <a:p>
            <a:pPr>
              <a:spcBef>
                <a:spcPct val="60000"/>
              </a:spcBef>
            </a:pPr>
            <a:r>
              <a:rPr lang="en-US" sz="2800" dirty="0" smtClean="0"/>
              <a:t>Jenkins builds a </a:t>
            </a:r>
            <a:r>
              <a:rPr lang="en-US" sz="2800" dirty="0" err="1" smtClean="0"/>
              <a:t>warfile</a:t>
            </a:r>
            <a:endParaRPr lang="en-US" sz="2800" dirty="0" smtClean="0"/>
          </a:p>
          <a:p>
            <a:pPr>
              <a:spcBef>
                <a:spcPct val="60000"/>
              </a:spcBef>
            </a:pPr>
            <a:r>
              <a:rPr lang="en-US" sz="2800" dirty="0" smtClean="0"/>
              <a:t>Jenkins “deploys” the </a:t>
            </a:r>
            <a:r>
              <a:rPr lang="en-US" sz="2800" dirty="0" err="1" smtClean="0"/>
              <a:t>warfile</a:t>
            </a:r>
            <a:r>
              <a:rPr lang="en-US" sz="2800" dirty="0" smtClean="0"/>
              <a:t> to Tomcat</a:t>
            </a:r>
            <a:endParaRPr lang="en-US" sz="2800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371600"/>
            <a:ext cx="8229600" cy="85648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62AC"/>
                </a:solidFill>
              </a:rPr>
              <a:t>Post-Jenkins Pros</a:t>
            </a:r>
            <a:endParaRPr lang="en-US" dirty="0">
              <a:solidFill>
                <a:srgbClr val="0062AC"/>
              </a:solidFill>
            </a:endParaRPr>
          </a:p>
        </p:txBody>
      </p:sp>
      <p:sp>
        <p:nvSpPr>
          <p:cNvPr id="208899" name="Rectangle 3"/>
          <p:cNvSpPr>
            <a:spLocks noGrp="1" noChangeAspect="1" noChangeArrowheads="1"/>
          </p:cNvSpPr>
          <p:nvPr>
            <p:ph idx="1"/>
          </p:nvPr>
        </p:nvSpPr>
        <p:spPr>
          <a:xfrm>
            <a:off x="914400" y="2438400"/>
            <a:ext cx="7772400" cy="35814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Jenkins server runs the same:</a:t>
            </a:r>
          </a:p>
          <a:p>
            <a:pPr lvl="1"/>
            <a:r>
              <a:rPr lang="en-US" sz="2600" dirty="0" smtClean="0"/>
              <a:t>OS – built on the same image as the Tomcat servers</a:t>
            </a:r>
          </a:p>
          <a:p>
            <a:pPr lvl="1"/>
            <a:r>
              <a:rPr lang="en-US" sz="2600" dirty="0" smtClean="0"/>
              <a:t>Same Java</a:t>
            </a:r>
          </a:p>
          <a:p>
            <a:pPr lvl="1"/>
            <a:r>
              <a:rPr lang="en-US" sz="2600" dirty="0" smtClean="0"/>
              <a:t>Same Tomcat</a:t>
            </a:r>
            <a:endParaRPr lang="en-US" sz="2600" dirty="0"/>
          </a:p>
          <a:p>
            <a:r>
              <a:rPr lang="en-US" sz="2800" dirty="0" err="1" smtClean="0"/>
              <a:t>Warfile</a:t>
            </a:r>
            <a:r>
              <a:rPr lang="en-US" sz="2800" dirty="0" smtClean="0"/>
              <a:t> is built automatically at </a:t>
            </a:r>
            <a:r>
              <a:rPr lang="en-US" sz="2800" dirty="0" err="1" smtClean="0"/>
              <a:t>git</a:t>
            </a:r>
            <a:r>
              <a:rPr lang="en-US" sz="2800" dirty="0" smtClean="0"/>
              <a:t> check-in</a:t>
            </a:r>
          </a:p>
          <a:p>
            <a:r>
              <a:rPr lang="en-US" sz="2800" dirty="0" smtClean="0"/>
              <a:t>Jenkins deploys the correct </a:t>
            </a:r>
            <a:r>
              <a:rPr lang="en-US" sz="2800" dirty="0" err="1" smtClean="0"/>
              <a:t>warfile</a:t>
            </a:r>
            <a:r>
              <a:rPr lang="en-US" sz="2800" dirty="0" smtClean="0"/>
              <a:t> to the correct server</a:t>
            </a:r>
            <a:endParaRPr lang="en-US" sz="2800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371600"/>
            <a:ext cx="8229600" cy="85648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62AC"/>
                </a:solidFill>
              </a:rPr>
              <a:t>Demonstration</a:t>
            </a:r>
            <a:endParaRPr lang="en-US" dirty="0">
              <a:solidFill>
                <a:srgbClr val="0062AC"/>
              </a:solidFill>
            </a:endParaRPr>
          </a:p>
        </p:txBody>
      </p:sp>
      <p:sp>
        <p:nvSpPr>
          <p:cNvPr id="208899" name="Rectangle 3"/>
          <p:cNvSpPr>
            <a:spLocks noGrp="1" noChangeAspect="1" noChangeArrowheads="1"/>
          </p:cNvSpPr>
          <p:nvPr>
            <p:ph idx="1"/>
          </p:nvPr>
        </p:nvSpPr>
        <p:spPr>
          <a:xfrm>
            <a:off x="914400" y="2438400"/>
            <a:ext cx="7772400" cy="35814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Vagrant – tool to create reproducible </a:t>
            </a:r>
            <a:r>
              <a:rPr lang="en-US" sz="2800" dirty="0" err="1" smtClean="0"/>
              <a:t>dev</a:t>
            </a:r>
            <a:r>
              <a:rPr lang="en-US" sz="2800" dirty="0"/>
              <a:t> </a:t>
            </a:r>
            <a:r>
              <a:rPr lang="en-US" sz="2800" dirty="0" smtClean="0"/>
              <a:t>VM’s</a:t>
            </a:r>
          </a:p>
          <a:p>
            <a:pPr lvl="1"/>
            <a:r>
              <a:rPr lang="en-US" sz="2600" dirty="0" smtClean="0"/>
              <a:t>OS – built on the same image as the servers using packer</a:t>
            </a:r>
          </a:p>
          <a:p>
            <a:pPr lvl="1"/>
            <a:r>
              <a:rPr lang="en-US" sz="2600" dirty="0" smtClean="0"/>
              <a:t>Software – installed using the same Puppet manifest</a:t>
            </a:r>
          </a:p>
          <a:p>
            <a:pPr lvl="1"/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90590127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t>9/27/14</a:t>
            </a:fld>
            <a:endParaRPr lang="en-US" dirty="0"/>
          </a:p>
        </p:txBody>
      </p:sp>
      <p:pic>
        <p:nvPicPr>
          <p:cNvPr id="5" name="Picture 4" descr="Screen Shot 2014-09-17 at 12.57.5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0" y="0"/>
            <a:ext cx="717869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0454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t>9/27/14</a:t>
            </a:fld>
            <a:endParaRPr lang="en-US" dirty="0"/>
          </a:p>
        </p:txBody>
      </p:sp>
      <p:pic>
        <p:nvPicPr>
          <p:cNvPr id="3" name="Picture 2" descr="Screen Shot 2014-09-17 at 1.06.23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49300"/>
            <a:ext cx="9144000" cy="588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4363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Text Box 2"/>
          <p:cNvSpPr txBox="1">
            <a:spLocks noGrp="1" noChangeArrowheads="1"/>
          </p:cNvSpPr>
          <p:nvPr>
            <p:ph type="title"/>
          </p:nvPr>
        </p:nvSpPr>
        <p:spPr>
          <a:xfrm>
            <a:off x="304800" y="1219200"/>
            <a:ext cx="8229600" cy="856488"/>
          </a:xfrm>
          <a:noFill/>
          <a:ln/>
        </p:spPr>
        <p:txBody>
          <a:bodyPr anchor="b">
            <a:normAutofit fontScale="90000"/>
          </a:bodyPr>
          <a:lstStyle/>
          <a:p>
            <a:r>
              <a:rPr lang="en-US" dirty="0">
                <a:solidFill>
                  <a:srgbClr val="0062AC"/>
                </a:solidFill>
                <a:latin typeface="Helvetica" pitchFamily="34" charset="0"/>
                <a:cs typeface="Helvetica" pitchFamily="34" charset="0"/>
              </a:rPr>
              <a:t>Session Rules of Etiquette</a:t>
            </a:r>
          </a:p>
        </p:txBody>
      </p:sp>
      <p:sp>
        <p:nvSpPr>
          <p:cNvPr id="249859" name="Text Box 3"/>
          <p:cNvSpPr txBox="1">
            <a:spLocks noGrp="1" noChangeArrowheads="1"/>
          </p:cNvSpPr>
          <p:nvPr>
            <p:ph idx="1"/>
          </p:nvPr>
        </p:nvSpPr>
        <p:spPr>
          <a:xfrm>
            <a:off x="387350" y="1752599"/>
            <a:ext cx="8305800" cy="3978275"/>
          </a:xfrm>
          <a:noFill/>
          <a:ln/>
        </p:spPr>
        <p:txBody>
          <a:bodyPr>
            <a:noAutofit/>
          </a:bodyPr>
          <a:lstStyle/>
          <a:p>
            <a:pPr>
              <a:spcBef>
                <a:spcPct val="60000"/>
              </a:spcBef>
            </a:pPr>
            <a:r>
              <a:rPr lang="en-US" dirty="0"/>
              <a:t>Please </a:t>
            </a:r>
            <a:r>
              <a:rPr lang="en-US" dirty="0" smtClean="0"/>
              <a:t>silence </a:t>
            </a:r>
            <a:r>
              <a:rPr lang="en-US" dirty="0"/>
              <a:t>your cell </a:t>
            </a:r>
            <a:r>
              <a:rPr lang="en-US" dirty="0" smtClean="0"/>
              <a:t>phone/pager</a:t>
            </a:r>
          </a:p>
          <a:p>
            <a:pPr>
              <a:spcBef>
                <a:spcPct val="60000"/>
              </a:spcBef>
            </a:pPr>
            <a:r>
              <a:rPr lang="en-US" dirty="0" smtClean="0"/>
              <a:t>If </a:t>
            </a:r>
            <a:r>
              <a:rPr lang="en-US" dirty="0"/>
              <a:t>you must leave the session early, please do so as discreetly as possible</a:t>
            </a:r>
          </a:p>
          <a:p>
            <a:pPr>
              <a:spcBef>
                <a:spcPct val="60000"/>
              </a:spcBef>
            </a:pPr>
            <a:r>
              <a:rPr lang="en-US" dirty="0"/>
              <a:t>Please avoid side conversation during the </a:t>
            </a:r>
            <a:r>
              <a:rPr lang="en-US" dirty="0" smtClean="0"/>
              <a:t>session</a:t>
            </a:r>
          </a:p>
          <a:p>
            <a:pPr>
              <a:spcBef>
                <a:spcPct val="60000"/>
              </a:spcBef>
            </a:pPr>
            <a:r>
              <a:rPr lang="en-US" dirty="0" smtClean="0"/>
              <a:t>Please, feel free to ask questions at any time</a:t>
            </a:r>
          </a:p>
        </p:txBody>
      </p:sp>
      <p:sp>
        <p:nvSpPr>
          <p:cNvPr id="249860" name="Text Box 4"/>
          <p:cNvSpPr txBox="1">
            <a:spLocks noChangeArrowheads="1"/>
          </p:cNvSpPr>
          <p:nvPr/>
        </p:nvSpPr>
        <p:spPr bwMode="auto">
          <a:xfrm>
            <a:off x="281873" y="4997450"/>
            <a:ext cx="847090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algn="ctr" eaLnBrk="1" hangingPunct="1">
              <a:spcBef>
                <a:spcPct val="50000"/>
              </a:spcBef>
              <a:buSzPct val="70000"/>
              <a:buFont typeface="Wingdings" pitchFamily="2" charset="2"/>
              <a:buNone/>
            </a:pPr>
            <a:r>
              <a:rPr lang="en-US" sz="2600" dirty="0">
                <a:latin typeface="Helvetica" pitchFamily="34" charset="0"/>
              </a:rPr>
              <a:t>Thank you for your cooperation!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t>9/27/14</a:t>
            </a:fld>
            <a:endParaRPr lang="en-US" dirty="0"/>
          </a:p>
        </p:txBody>
      </p:sp>
      <p:pic>
        <p:nvPicPr>
          <p:cNvPr id="2" name="Picture 1" descr="Screen Shot 2014-09-17 at 1.10.0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079" y="914400"/>
            <a:ext cx="9144000" cy="5691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7710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66800"/>
            <a:ext cx="6781800" cy="1600200"/>
          </a:xfrm>
        </p:spPr>
        <p:txBody>
          <a:bodyPr/>
          <a:lstStyle/>
          <a:p>
            <a:pPr algn="ctr"/>
            <a:r>
              <a:rPr lang="en-US" dirty="0" smtClean="0"/>
              <a:t>Demo Time!!!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t>9/27/14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3769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990600"/>
            <a:ext cx="6781800" cy="1219200"/>
          </a:xfrm>
        </p:spPr>
        <p:txBody>
          <a:bodyPr>
            <a:noAutofit/>
          </a:bodyPr>
          <a:lstStyle/>
          <a:p>
            <a:r>
              <a:rPr lang="en-US" sz="4000" dirty="0" smtClean="0"/>
              <a:t>Building and Deploying XE </a:t>
            </a:r>
            <a:r>
              <a:rPr lang="en-US" sz="4000" dirty="0" err="1" smtClean="0"/>
              <a:t>warfile</a:t>
            </a:r>
            <a:r>
              <a:rPr lang="en-US" sz="4000" dirty="0" smtClean="0"/>
              <a:t> the </a:t>
            </a:r>
            <a:r>
              <a:rPr lang="en-US" sz="4000" dirty="0" err="1" smtClean="0"/>
              <a:t>Ellucian</a:t>
            </a:r>
            <a:r>
              <a:rPr lang="en-US" sz="4000" dirty="0" smtClean="0"/>
              <a:t> Way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2209800"/>
            <a:ext cx="7543800" cy="388620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Download the Software – this is for the Student Faculty Grade Entry:</a:t>
            </a:r>
          </a:p>
          <a:p>
            <a:pPr lvl="1"/>
            <a:r>
              <a:rPr lang="en-US" dirty="0" smtClean="0"/>
              <a:t>Go to Website, login</a:t>
            </a:r>
          </a:p>
          <a:p>
            <a:pPr lvl="1"/>
            <a:r>
              <a:rPr lang="en-US" dirty="0" smtClean="0"/>
              <a:t>Click on Download Center</a:t>
            </a:r>
          </a:p>
          <a:p>
            <a:pPr lvl="1"/>
            <a:r>
              <a:rPr lang="en-US" dirty="0" smtClean="0"/>
              <a:t>Click on Banner Student, List versions</a:t>
            </a:r>
          </a:p>
          <a:p>
            <a:pPr lvl="1"/>
            <a:r>
              <a:rPr lang="en-US" dirty="0" smtClean="0"/>
              <a:t>Find the “Patches and Releases” you need</a:t>
            </a:r>
          </a:p>
          <a:p>
            <a:pPr lvl="1"/>
            <a:r>
              <a:rPr lang="en-US" dirty="0" smtClean="0"/>
              <a:t>Click the checkbox next to the “Patch” you need</a:t>
            </a:r>
          </a:p>
          <a:p>
            <a:pPr lvl="1"/>
            <a:r>
              <a:rPr lang="en-US" dirty="0" smtClean="0"/>
              <a:t>Check the “I wish to FTP” box</a:t>
            </a:r>
          </a:p>
          <a:p>
            <a:pPr lvl="1"/>
            <a:r>
              <a:rPr lang="en-US" dirty="0" smtClean="0"/>
              <a:t>Click on “ZIP Selected Files”</a:t>
            </a:r>
          </a:p>
          <a:p>
            <a:pPr lvl="1"/>
            <a:r>
              <a:rPr lang="en-US" dirty="0" smtClean="0"/>
              <a:t>Click on “Move Your Zip File to Our FTP Server”</a:t>
            </a:r>
          </a:p>
          <a:p>
            <a:pPr lvl="1"/>
            <a:r>
              <a:rPr lang="en-US" dirty="0" smtClean="0"/>
              <a:t>Click on the Red “New! Now you can use this link to download your ZIP file”</a:t>
            </a:r>
          </a:p>
          <a:p>
            <a:pPr lvl="2"/>
            <a:r>
              <a:rPr lang="en-US" dirty="0" smtClean="0"/>
              <a:t>Or wait for email from </a:t>
            </a:r>
            <a:r>
              <a:rPr lang="en-US" dirty="0">
                <a:hlinkClick r:id="rId3"/>
              </a:rPr>
              <a:t>howard.frysinger@</a:t>
            </a:r>
            <a:r>
              <a:rPr lang="en-US" dirty="0" smtClean="0">
                <a:hlinkClick r:id="rId3"/>
              </a:rPr>
              <a:t>ellucian.com</a:t>
            </a:r>
            <a:r>
              <a:rPr lang="en-US" dirty="0" smtClean="0"/>
              <a:t>?  </a:t>
            </a:r>
            <a:r>
              <a:rPr lang="en-US" dirty="0" smtClean="0">
                <a:sym typeface="Wingdings"/>
              </a:rPr>
              <a:t></a:t>
            </a:r>
            <a:endParaRPr lang="en-US" dirty="0" smtClean="0"/>
          </a:p>
          <a:p>
            <a:r>
              <a:rPr lang="en-US" dirty="0" smtClean="0"/>
              <a:t>Extract the file you need to start with</a:t>
            </a:r>
          </a:p>
          <a:p>
            <a:pPr lvl="1"/>
            <a:r>
              <a:rPr lang="en-US" dirty="0" smtClean="0"/>
              <a:t>Unzip the file you just downloaded (it contains 2 files, a readme and a </a:t>
            </a:r>
            <a:r>
              <a:rPr lang="en-US" dirty="0" err="1" smtClean="0"/>
              <a:t>tarfile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Untar</a:t>
            </a:r>
            <a:r>
              <a:rPr lang="en-US" dirty="0" smtClean="0"/>
              <a:t> the </a:t>
            </a:r>
            <a:r>
              <a:rPr lang="en-US" dirty="0" err="1" smtClean="0"/>
              <a:t>tarfile</a:t>
            </a:r>
            <a:r>
              <a:rPr lang="en-US" dirty="0" smtClean="0"/>
              <a:t> you just unzipped</a:t>
            </a:r>
          </a:p>
          <a:p>
            <a:pPr lvl="1"/>
            <a:r>
              <a:rPr lang="en-US" dirty="0" smtClean="0"/>
              <a:t>Find the </a:t>
            </a:r>
            <a:r>
              <a:rPr lang="en-US" dirty="0" err="1" smtClean="0"/>
              <a:t>zipfile</a:t>
            </a:r>
            <a:r>
              <a:rPr lang="en-US" dirty="0"/>
              <a:t> </a:t>
            </a:r>
            <a:r>
              <a:rPr lang="en-US" dirty="0" smtClean="0"/>
              <a:t>you just pulled from the </a:t>
            </a:r>
            <a:r>
              <a:rPr lang="en-US" dirty="0" err="1" smtClean="0"/>
              <a:t>tarfile</a:t>
            </a:r>
            <a:r>
              <a:rPr lang="en-US" dirty="0" smtClean="0"/>
              <a:t>, you’ll be unzipping it in a second, it’s most likely in java/</a:t>
            </a:r>
            <a:r>
              <a:rPr lang="en-US" dirty="0"/>
              <a:t>release-StudentFacultyGradeEntry-</a:t>
            </a:r>
            <a:r>
              <a:rPr lang="en-US" dirty="0" smtClean="0"/>
              <a:t>9.2.0.1.zip</a:t>
            </a:r>
          </a:p>
          <a:p>
            <a:pPr lvl="1"/>
            <a:r>
              <a:rPr lang="en-US" dirty="0" smtClean="0"/>
              <a:t>Now you’re ready to start the process, First - have a drink, you’ll thank me later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t>9/27/14</a:t>
            </a:fld>
            <a:endParaRPr lang="en-US" dirty="0"/>
          </a:p>
        </p:txBody>
      </p:sp>
      <p:pic>
        <p:nvPicPr>
          <p:cNvPr id="5" name="Picture 4" descr="nds15005A-2T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0100" y="990600"/>
            <a:ext cx="1828800" cy="1828800"/>
          </a:xfrm>
          <a:prstGeom prst="rect">
            <a:avLst/>
          </a:prstGeom>
        </p:spPr>
      </p:pic>
      <p:pic>
        <p:nvPicPr>
          <p:cNvPr id="6" name="Picture 5" descr="1959954_10152246986316552_1024980535_n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0" y="3886200"/>
            <a:ext cx="1117600" cy="111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1017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90600"/>
            <a:ext cx="75438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Create a temporary directory to work from</a:t>
            </a:r>
          </a:p>
          <a:p>
            <a:pPr lvl="1"/>
            <a:r>
              <a:rPr lang="en-US" dirty="0" err="1"/>
              <a:t>m</a:t>
            </a:r>
            <a:r>
              <a:rPr lang="en-US" dirty="0" err="1" smtClean="0"/>
              <a:t>kdir</a:t>
            </a:r>
            <a:r>
              <a:rPr lang="en-US" dirty="0" smtClean="0"/>
              <a:t> </a:t>
            </a:r>
            <a:r>
              <a:rPr lang="en-US" dirty="0"/>
              <a:t>$HOME/ban9temp</a:t>
            </a:r>
            <a:endParaRPr lang="en-US" dirty="0" smtClean="0"/>
          </a:p>
          <a:p>
            <a:pPr lvl="1"/>
            <a:r>
              <a:rPr lang="en-US" dirty="0" smtClean="0"/>
              <a:t>cd </a:t>
            </a:r>
            <a:r>
              <a:rPr lang="en-US" dirty="0"/>
              <a:t>$HOME/</a:t>
            </a:r>
            <a:r>
              <a:rPr lang="en-US" dirty="0" smtClean="0"/>
              <a:t>ban9temp</a:t>
            </a:r>
          </a:p>
          <a:p>
            <a:pPr lvl="1"/>
            <a:r>
              <a:rPr lang="en-US" dirty="0" smtClean="0"/>
              <a:t>unzip where-ever/release</a:t>
            </a:r>
            <a:r>
              <a:rPr lang="en-US" dirty="0"/>
              <a:t>-StudentFacultyGradeEntry-9.2.0.1.</a:t>
            </a:r>
            <a:r>
              <a:rPr lang="en-US" dirty="0" smtClean="0"/>
              <a:t>zip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d installer</a:t>
            </a:r>
          </a:p>
          <a:p>
            <a:pPr lvl="1"/>
            <a:r>
              <a:rPr lang="en-US" dirty="0" err="1"/>
              <a:t>c</a:t>
            </a:r>
            <a:r>
              <a:rPr lang="en-US" dirty="0" err="1" smtClean="0"/>
              <a:t>hmod</a:t>
            </a:r>
            <a:r>
              <a:rPr lang="en-US" dirty="0" smtClean="0"/>
              <a:t> +x ant</a:t>
            </a:r>
          </a:p>
          <a:p>
            <a:pPr lvl="1"/>
            <a:r>
              <a:rPr lang="en-US" dirty="0" smtClean="0"/>
              <a:t>./ant</a:t>
            </a:r>
          </a:p>
          <a:p>
            <a:pPr lvl="1"/>
            <a:r>
              <a:rPr lang="en-US" dirty="0"/>
              <a:t>b</a:t>
            </a:r>
            <a:r>
              <a:rPr lang="en-US" dirty="0" smtClean="0"/>
              <a:t>in/install home</a:t>
            </a:r>
          </a:p>
          <a:p>
            <a:pPr lvl="2"/>
            <a:r>
              <a:rPr lang="en-US" b="1" dirty="0" smtClean="0"/>
              <a:t>Prompted</a:t>
            </a:r>
            <a:r>
              <a:rPr lang="en-US" dirty="0" smtClean="0"/>
              <a:t> for full path of module home &amp; shared configuration directory, we’ll use /home/</a:t>
            </a:r>
            <a:r>
              <a:rPr lang="en-US" dirty="0" err="1" smtClean="0"/>
              <a:t>xeuser</a:t>
            </a:r>
            <a:r>
              <a:rPr lang="en-US" dirty="0" smtClean="0"/>
              <a:t>/</a:t>
            </a:r>
            <a:r>
              <a:rPr lang="en-US" dirty="0" err="1" smtClean="0"/>
              <a:t>banner_test_homes</a:t>
            </a:r>
            <a:endParaRPr lang="en-US" dirty="0" smtClean="0"/>
          </a:p>
          <a:p>
            <a:pPr lvl="1"/>
            <a:r>
              <a:rPr lang="en-US" dirty="0" smtClean="0"/>
              <a:t>Go and make all your local modifications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t>9/27/14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4362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685800"/>
            <a:ext cx="7543800" cy="5486400"/>
          </a:xfrm>
        </p:spPr>
        <p:txBody>
          <a:bodyPr/>
          <a:lstStyle/>
          <a:p>
            <a:r>
              <a:rPr lang="en-US" dirty="0" smtClean="0"/>
              <a:t>Regenerate the WAR file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d /home/</a:t>
            </a:r>
            <a:r>
              <a:rPr lang="en-US" dirty="0" err="1" smtClean="0"/>
              <a:t>xeuser</a:t>
            </a:r>
            <a:r>
              <a:rPr lang="en-US" dirty="0" smtClean="0"/>
              <a:t>/</a:t>
            </a:r>
            <a:r>
              <a:rPr lang="en-US" dirty="0" err="1" smtClean="0"/>
              <a:t>banner_test_homes</a:t>
            </a:r>
            <a:r>
              <a:rPr lang="en-US" dirty="0" smtClean="0"/>
              <a:t>/current/installer</a:t>
            </a:r>
          </a:p>
          <a:p>
            <a:pPr lvl="1"/>
            <a:r>
              <a:rPr lang="en-US" dirty="0" smtClean="0"/>
              <a:t>./ant</a:t>
            </a:r>
          </a:p>
          <a:p>
            <a:pPr lvl="1"/>
            <a:r>
              <a:rPr lang="en-US" dirty="0"/>
              <a:t>b</a:t>
            </a:r>
            <a:r>
              <a:rPr lang="en-US" dirty="0" smtClean="0"/>
              <a:t>in/</a:t>
            </a:r>
            <a:r>
              <a:rPr lang="en-US" dirty="0" err="1" smtClean="0"/>
              <a:t>systool</a:t>
            </a:r>
            <a:r>
              <a:rPr lang="en-US" dirty="0" smtClean="0"/>
              <a:t> war</a:t>
            </a:r>
          </a:p>
          <a:p>
            <a:pPr lvl="1"/>
            <a:r>
              <a:rPr lang="en-US" dirty="0" err="1" smtClean="0"/>
              <a:t>Warfile</a:t>
            </a:r>
            <a:r>
              <a:rPr lang="en-US" dirty="0" smtClean="0"/>
              <a:t> is in </a:t>
            </a:r>
            <a:r>
              <a:rPr lang="en-US" dirty="0"/>
              <a:t>/home/</a:t>
            </a:r>
            <a:r>
              <a:rPr lang="en-US" dirty="0" err="1"/>
              <a:t>xeuser</a:t>
            </a:r>
            <a:r>
              <a:rPr lang="en-US" dirty="0"/>
              <a:t>/</a:t>
            </a:r>
            <a:r>
              <a:rPr lang="en-US" dirty="0" err="1"/>
              <a:t>banner_test_homes</a:t>
            </a:r>
            <a:r>
              <a:rPr lang="en-US" dirty="0"/>
              <a:t>/</a:t>
            </a:r>
            <a:r>
              <a:rPr lang="en-US" dirty="0" smtClean="0"/>
              <a:t>current/</a:t>
            </a:r>
            <a:r>
              <a:rPr lang="en-US" dirty="0" err="1" smtClean="0"/>
              <a:t>dist</a:t>
            </a:r>
            <a:endParaRPr lang="en-US" dirty="0" smtClean="0"/>
          </a:p>
          <a:p>
            <a:pPr lvl="1"/>
            <a:r>
              <a:rPr lang="en-US" dirty="0" smtClean="0"/>
              <a:t>Manually </a:t>
            </a:r>
            <a:r>
              <a:rPr lang="en-US" dirty="0"/>
              <a:t>d</a:t>
            </a:r>
            <a:r>
              <a:rPr lang="en-US" dirty="0" smtClean="0"/>
              <a:t>eploy it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t>9/27/14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0712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447800"/>
            <a:ext cx="8229600" cy="932688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62AC"/>
                </a:solidFill>
              </a:rPr>
              <a:t>References</a:t>
            </a:r>
            <a:endParaRPr lang="en-US" dirty="0">
              <a:solidFill>
                <a:srgbClr val="0062AC"/>
              </a:solidFill>
            </a:endParaRPr>
          </a:p>
        </p:txBody>
      </p:sp>
      <p:sp>
        <p:nvSpPr>
          <p:cNvPr id="234499" name="Rectangle 3"/>
          <p:cNvSpPr>
            <a:spLocks noGrp="1" noChangeAspect="1" noChangeArrowheads="1"/>
          </p:cNvSpPr>
          <p:nvPr>
            <p:ph idx="1"/>
          </p:nvPr>
        </p:nvSpPr>
        <p:spPr>
          <a:xfrm>
            <a:off x="762000" y="2438400"/>
            <a:ext cx="7543800" cy="3276600"/>
          </a:xfrm>
        </p:spPr>
        <p:txBody>
          <a:bodyPr>
            <a:normAutofit fontScale="85000" lnSpcReduction="20000"/>
          </a:bodyPr>
          <a:lstStyle/>
          <a:p>
            <a:pPr>
              <a:spcBef>
                <a:spcPct val="60000"/>
              </a:spcBef>
            </a:pPr>
            <a:r>
              <a:rPr lang="en-US" sz="2800" dirty="0"/>
              <a:t>https://github.com/crpeck/mabug-</a:t>
            </a:r>
            <a:r>
              <a:rPr lang="en-US" sz="2800" dirty="0" smtClean="0"/>
              <a:t>2014</a:t>
            </a:r>
          </a:p>
          <a:p>
            <a:pPr>
              <a:spcBef>
                <a:spcPct val="60000"/>
              </a:spcBef>
            </a:pPr>
            <a:r>
              <a:rPr lang="en-US" sz="2800" dirty="0" smtClean="0"/>
              <a:t>https</a:t>
            </a:r>
            <a:r>
              <a:rPr lang="en-US" sz="2800" dirty="0"/>
              <a:t>://</a:t>
            </a:r>
            <a:r>
              <a:rPr lang="en-US" sz="2800" dirty="0" err="1"/>
              <a:t>github.com</a:t>
            </a:r>
            <a:r>
              <a:rPr lang="en-US" sz="2800" dirty="0"/>
              <a:t>/</a:t>
            </a:r>
            <a:r>
              <a:rPr lang="en-US" sz="2800" dirty="0" err="1"/>
              <a:t>crpeck</a:t>
            </a:r>
            <a:r>
              <a:rPr lang="en-US" sz="2800" dirty="0"/>
              <a:t>/vagrant-</a:t>
            </a:r>
            <a:r>
              <a:rPr lang="en-US" sz="2800" dirty="0" err="1"/>
              <a:t>mabug</a:t>
            </a:r>
            <a:endParaRPr lang="en-US" sz="2800" dirty="0"/>
          </a:p>
          <a:p>
            <a:pPr>
              <a:spcBef>
                <a:spcPct val="60000"/>
              </a:spcBef>
            </a:pPr>
            <a:r>
              <a:rPr lang="en-US" sz="2600" dirty="0"/>
              <a:t>https://</a:t>
            </a:r>
            <a:r>
              <a:rPr lang="en-US" sz="2600" dirty="0" err="1"/>
              <a:t>jenkins-</a:t>
            </a:r>
            <a:r>
              <a:rPr lang="en-US" sz="2600" dirty="0" err="1" smtClean="0"/>
              <a:t>ci.org</a:t>
            </a:r>
            <a:endParaRPr lang="en-US" sz="2600" dirty="0" smtClean="0"/>
          </a:p>
          <a:p>
            <a:pPr>
              <a:spcBef>
                <a:spcPct val="60000"/>
              </a:spcBef>
            </a:pPr>
            <a:r>
              <a:rPr lang="en-US" sz="2600" dirty="0"/>
              <a:t>http://</a:t>
            </a:r>
            <a:r>
              <a:rPr lang="en-US" sz="2600" dirty="0" err="1"/>
              <a:t>git-</a:t>
            </a:r>
            <a:r>
              <a:rPr lang="en-US" sz="2600" dirty="0" err="1" smtClean="0"/>
              <a:t>scm.com</a:t>
            </a:r>
            <a:endParaRPr lang="en-US" sz="2600" dirty="0"/>
          </a:p>
          <a:p>
            <a:pPr>
              <a:spcBef>
                <a:spcPct val="60000"/>
              </a:spcBef>
            </a:pPr>
            <a:r>
              <a:rPr lang="en-US" sz="2600" dirty="0"/>
              <a:t>https://</a:t>
            </a:r>
            <a:r>
              <a:rPr lang="en-US" sz="2600" dirty="0" err="1" smtClean="0"/>
              <a:t>www.vagrantup.com</a:t>
            </a:r>
            <a:endParaRPr lang="en-US" sz="2600" dirty="0"/>
          </a:p>
          <a:p>
            <a:pPr>
              <a:spcBef>
                <a:spcPct val="60000"/>
              </a:spcBef>
            </a:pPr>
            <a:r>
              <a:rPr lang="en-US" sz="2600" dirty="0"/>
              <a:t>https://</a:t>
            </a:r>
            <a:r>
              <a:rPr lang="en-US" sz="2600" dirty="0" err="1" smtClean="0"/>
              <a:t>www.virtualbox.org</a:t>
            </a:r>
            <a:endParaRPr lang="en-US" sz="2600" dirty="0" smtClean="0"/>
          </a:p>
          <a:p>
            <a:pPr>
              <a:spcBef>
                <a:spcPct val="60000"/>
              </a:spcBef>
            </a:pPr>
            <a:r>
              <a:rPr lang="en-US" sz="2600" dirty="0" smtClean="0"/>
              <a:t>http://</a:t>
            </a:r>
            <a:r>
              <a:rPr lang="en-US" sz="2600" dirty="0" err="1" smtClean="0"/>
              <a:t>puppetlabs.com</a:t>
            </a:r>
            <a:endParaRPr lang="en-US" sz="2600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676400"/>
            <a:ext cx="8229600" cy="70408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62AC"/>
                </a:solidFill>
              </a:rPr>
              <a:t>Questions &amp; Answers</a:t>
            </a:r>
            <a:endParaRPr lang="en-US" dirty="0">
              <a:solidFill>
                <a:srgbClr val="0062AC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371600"/>
            <a:ext cx="7543800" cy="4572000"/>
          </a:xfrm>
        </p:spPr>
        <p:txBody>
          <a:bodyPr>
            <a:normAutofit/>
          </a:bodyPr>
          <a:lstStyle/>
          <a:p>
            <a:r>
              <a:rPr lang="en-US" dirty="0"/>
              <a:t>U.S. Digital Services Playbook </a:t>
            </a:r>
            <a:r>
              <a:rPr lang="en-US" dirty="0">
                <a:hlinkClick r:id="rId2"/>
              </a:rPr>
              <a:t>https://playbook.cio.gov/</a:t>
            </a:r>
            <a:r>
              <a:rPr lang="en-US" dirty="0"/>
              <a:t> </a:t>
            </a:r>
          </a:p>
          <a:p>
            <a:r>
              <a:rPr lang="en-US" dirty="0" err="1"/>
              <a:t>DevOps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http://devops.com</a:t>
            </a:r>
            <a:r>
              <a:rPr lang="en-US" dirty="0"/>
              <a:t> </a:t>
            </a:r>
          </a:p>
          <a:p>
            <a:r>
              <a:rPr lang="en-US" dirty="0" err="1"/>
              <a:t>FlowCon</a:t>
            </a:r>
            <a:r>
              <a:rPr lang="en-US" dirty="0"/>
              <a:t> Conference http://</a:t>
            </a:r>
            <a:r>
              <a:rPr lang="en-US" dirty="0">
                <a:hlinkClick r:id="rId4"/>
              </a:rPr>
              <a:t>http://flowcon.org/</a:t>
            </a:r>
            <a:r>
              <a:rPr lang="en-US" dirty="0"/>
              <a:t> </a:t>
            </a:r>
          </a:p>
          <a:p>
            <a:r>
              <a:rPr lang="en-US" dirty="0"/>
              <a:t>O'Reilly Conference </a:t>
            </a:r>
            <a:r>
              <a:rPr lang="en-US" dirty="0">
                <a:hlinkClick r:id="rId5"/>
              </a:rPr>
              <a:t>http://velocityconf.com/</a:t>
            </a:r>
            <a:r>
              <a:rPr lang="en-US" dirty="0"/>
              <a:t> </a:t>
            </a:r>
          </a:p>
          <a:p>
            <a:r>
              <a:rPr lang="en-US" dirty="0"/>
              <a:t>IT Revolution Press </a:t>
            </a:r>
            <a:r>
              <a:rPr lang="en-US" dirty="0">
                <a:hlinkClick r:id="rId6"/>
              </a:rPr>
              <a:t>http://itrevolution.com/</a:t>
            </a:r>
            <a:r>
              <a:rPr lang="en-US" dirty="0"/>
              <a:t> </a:t>
            </a:r>
          </a:p>
          <a:p>
            <a:r>
              <a:rPr lang="en-US" dirty="0"/>
              <a:t>The Phoenix Project: A Novel About IT, </a:t>
            </a:r>
            <a:r>
              <a:rPr lang="en-US" dirty="0" err="1"/>
              <a:t>DevOps</a:t>
            </a:r>
            <a:r>
              <a:rPr lang="en-US" dirty="0"/>
              <a:t>, and Helping Your Business Win, Gene Kim, Kevin Behr, George </a:t>
            </a:r>
            <a:r>
              <a:rPr lang="en-US" dirty="0" err="1"/>
              <a:t>Spafford</a:t>
            </a:r>
            <a:endParaRPr lang="en-US" dirty="0"/>
          </a:p>
          <a:p>
            <a:r>
              <a:rPr lang="en-US" dirty="0"/>
              <a:t>Continuous Delivery: Reliable Software Releases through Build, Test, and Deployment Automation, </a:t>
            </a:r>
            <a:r>
              <a:rPr lang="en-US" dirty="0" err="1"/>
              <a:t>Jez</a:t>
            </a:r>
            <a:r>
              <a:rPr lang="en-US" dirty="0"/>
              <a:t> Humble and David Farley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t>9/27/14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9611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3" name="Rectangle 3"/>
          <p:cNvSpPr>
            <a:spLocks noGrp="1" noChangeAspect="1" noChangeArrowheads="1"/>
          </p:cNvSpPr>
          <p:nvPr>
            <p:ph idx="1"/>
          </p:nvPr>
        </p:nvSpPr>
        <p:spPr>
          <a:xfrm>
            <a:off x="457200" y="1219200"/>
            <a:ext cx="8305800" cy="4648200"/>
          </a:xfrm>
        </p:spPr>
        <p:txBody>
          <a:bodyPr>
            <a:noAutofit/>
          </a:bodyPr>
          <a:lstStyle/>
          <a:p>
            <a:pPr marL="0" indent="0" algn="ctr">
              <a:lnSpc>
                <a:spcPct val="90000"/>
              </a:lnSpc>
              <a:buFontTx/>
              <a:buNone/>
            </a:pPr>
            <a:endParaRPr lang="en-US" sz="2800" dirty="0" smtClean="0"/>
          </a:p>
          <a:p>
            <a:pPr marL="0" indent="0" algn="ctr">
              <a:lnSpc>
                <a:spcPct val="90000"/>
              </a:lnSpc>
              <a:buFontTx/>
              <a:buNone/>
            </a:pPr>
            <a:r>
              <a:rPr lang="en-US" sz="4000" dirty="0">
                <a:solidFill>
                  <a:srgbClr val="0062AC"/>
                </a:solidFill>
              </a:rPr>
              <a:t>Thank </a:t>
            </a:r>
            <a:r>
              <a:rPr lang="en-US" sz="4000" dirty="0" smtClean="0">
                <a:solidFill>
                  <a:srgbClr val="0062AC"/>
                </a:solidFill>
              </a:rPr>
              <a:t>You for Attending!</a:t>
            </a:r>
            <a:endParaRPr lang="en-US" sz="4000" dirty="0"/>
          </a:p>
          <a:p>
            <a:pPr marL="0" indent="0" algn="ctr">
              <a:lnSpc>
                <a:spcPct val="90000"/>
              </a:lnSpc>
              <a:buFontTx/>
              <a:buNone/>
            </a:pPr>
            <a:endParaRPr lang="en-US" sz="2800" dirty="0" smtClean="0"/>
          </a:p>
          <a:p>
            <a:pPr marL="0" indent="0" algn="ctr">
              <a:lnSpc>
                <a:spcPct val="90000"/>
              </a:lnSpc>
              <a:buFontTx/>
              <a:buNone/>
            </a:pPr>
            <a:r>
              <a:rPr lang="en-US" sz="2800" dirty="0" smtClean="0"/>
              <a:t>Chris Peck</a:t>
            </a:r>
            <a:endParaRPr lang="en-US" sz="2800" dirty="0"/>
          </a:p>
          <a:p>
            <a:pPr marL="0" indent="0" algn="ctr">
              <a:lnSpc>
                <a:spcPct val="90000"/>
              </a:lnSpc>
              <a:buFontTx/>
              <a:buNone/>
            </a:pPr>
            <a:r>
              <a:rPr lang="en-US" sz="2800" dirty="0" err="1" smtClean="0"/>
              <a:t>crpeck@wm.edu</a:t>
            </a:r>
            <a:endParaRPr lang="en-US" sz="2800" dirty="0" smtClean="0"/>
          </a:p>
          <a:p>
            <a:pPr marL="0" indent="0" algn="ctr">
              <a:lnSpc>
                <a:spcPct val="90000"/>
              </a:lnSpc>
              <a:buFontTx/>
              <a:buNone/>
            </a:pPr>
            <a:r>
              <a:rPr lang="en-US" sz="2800" dirty="0" smtClean="0"/>
              <a:t>@</a:t>
            </a:r>
            <a:r>
              <a:rPr lang="en-US" sz="2800" dirty="0" err="1" smtClean="0"/>
              <a:t>crpeck</a:t>
            </a:r>
            <a:endParaRPr lang="en-US" sz="2800" dirty="0"/>
          </a:p>
          <a:p>
            <a:pPr marL="0" indent="0" algn="ctr">
              <a:buNone/>
              <a:defRPr/>
            </a:pPr>
            <a:endParaRPr lang="en-CA" sz="2800" b="1" dirty="0" smtClean="0"/>
          </a:p>
          <a:p>
            <a:pPr marL="0" indent="0" algn="ctr">
              <a:buNone/>
              <a:defRPr/>
            </a:pPr>
            <a:r>
              <a:rPr lang="en-CA" sz="2800" b="1" dirty="0" smtClean="0"/>
              <a:t>Stick around for </a:t>
            </a:r>
            <a:r>
              <a:rPr lang="en-CA" sz="2800" b="1" dirty="0" err="1" smtClean="0"/>
              <a:t>DevOps</a:t>
            </a:r>
            <a:r>
              <a:rPr lang="en-CA" sz="2800" b="1" dirty="0" smtClean="0"/>
              <a:t> in a Banner World!</a:t>
            </a:r>
          </a:p>
          <a:p>
            <a:pPr marL="0" indent="0" algn="ctr">
              <a:buNone/>
              <a:defRPr/>
            </a:pPr>
            <a:r>
              <a:rPr lang="en-CA" sz="2800" b="1" dirty="0" smtClean="0"/>
              <a:t>Please </a:t>
            </a:r>
            <a:r>
              <a:rPr lang="en-CA" sz="2800" b="1" dirty="0"/>
              <a:t>complete the </a:t>
            </a:r>
            <a:r>
              <a:rPr lang="en-CA" sz="2800" b="1" dirty="0" smtClean="0"/>
              <a:t>session evaluation for</a:t>
            </a:r>
            <a:endParaRPr lang="en-CA" sz="2800" b="1" dirty="0"/>
          </a:p>
          <a:p>
            <a:pPr marL="0" indent="0" algn="ctr">
              <a:buNone/>
              <a:defRPr/>
            </a:pPr>
            <a:r>
              <a:rPr lang="en-CA" b="1" dirty="0" smtClean="0">
                <a:solidFill>
                  <a:srgbClr val="C00000"/>
                </a:solidFill>
              </a:rPr>
              <a:t>Automated Build and Deployment of Tomcat Apps</a:t>
            </a:r>
            <a:endParaRPr lang="en-CA" b="1" dirty="0">
              <a:solidFill>
                <a:srgbClr val="C00000"/>
              </a:solidFill>
            </a:endParaRPr>
          </a:p>
          <a:p>
            <a:pPr marL="0" indent="0" algn="ctr">
              <a:buNone/>
              <a:defRPr/>
            </a:pPr>
            <a:r>
              <a:rPr lang="en-CA" b="1" dirty="0">
                <a:solidFill>
                  <a:srgbClr val="C00000"/>
                </a:solidFill>
              </a:rPr>
              <a:t>Session ID#: </a:t>
            </a:r>
            <a:r>
              <a:rPr lang="en-CA" b="1" dirty="0" smtClean="0">
                <a:solidFill>
                  <a:srgbClr val="C00000"/>
                </a:solidFill>
              </a:rPr>
              <a:t>8743</a:t>
            </a:r>
            <a:endParaRPr lang="en-CA" b="1" dirty="0">
              <a:solidFill>
                <a:srgbClr val="C00000"/>
              </a:solidFill>
            </a:endParaRPr>
          </a:p>
          <a:p>
            <a:pPr marL="0" indent="0" algn="ctr">
              <a:lnSpc>
                <a:spcPct val="90000"/>
              </a:lnSpc>
              <a:buFontTx/>
              <a:buNone/>
            </a:pPr>
            <a:endParaRPr lang="en-US" sz="28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371600"/>
            <a:ext cx="8229600" cy="780288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62AC"/>
                </a:solidFill>
              </a:rPr>
              <a:t>Introduction</a:t>
            </a:r>
          </a:p>
        </p:txBody>
      </p:sp>
      <p:sp>
        <p:nvSpPr>
          <p:cNvPr id="49155" name="Rectangle 3"/>
          <p:cNvSpPr>
            <a:spLocks noGrp="1" noChangeAspect="1" noChangeArrowheads="1"/>
          </p:cNvSpPr>
          <p:nvPr>
            <p:ph idx="1"/>
          </p:nvPr>
        </p:nvSpPr>
        <p:spPr>
          <a:xfrm>
            <a:off x="685800" y="2438400"/>
            <a:ext cx="7772400" cy="32004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/>
              <a:t>This presentation will describe our journey to an automated process for building and deploying Apps to a Tomcat server. We plan to use this process for XE Apps.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The focus will be on using a variety of open-source “</a:t>
            </a:r>
            <a:r>
              <a:rPr lang="en-US" sz="2800" dirty="0" err="1" smtClean="0"/>
              <a:t>DevOps</a:t>
            </a:r>
            <a:r>
              <a:rPr lang="en-US" sz="2800" dirty="0" smtClean="0"/>
              <a:t>” tools.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A live demo – what could go wrong???</a:t>
            </a:r>
            <a:endParaRPr lang="en-US" sz="2800" dirty="0"/>
          </a:p>
          <a:p>
            <a:pPr marL="0" indent="0">
              <a:lnSpc>
                <a:spcPct val="90000"/>
              </a:lnSpc>
              <a:buNone/>
            </a:pPr>
            <a:endParaRPr lang="en-US" sz="2800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371600"/>
            <a:ext cx="8229600" cy="78028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62AC"/>
                </a:solidFill>
              </a:rPr>
              <a:t>Introductions</a:t>
            </a:r>
            <a:endParaRPr lang="en-US" dirty="0">
              <a:solidFill>
                <a:srgbClr val="0062AC"/>
              </a:solidFill>
            </a:endParaRPr>
          </a:p>
        </p:txBody>
      </p:sp>
      <p:sp>
        <p:nvSpPr>
          <p:cNvPr id="49155" name="Rectangle 3"/>
          <p:cNvSpPr>
            <a:spLocks noGrp="1" noChangeAspect="1" noChangeArrowheads="1"/>
          </p:cNvSpPr>
          <p:nvPr>
            <p:ph idx="1"/>
          </p:nvPr>
        </p:nvSpPr>
        <p:spPr>
          <a:xfrm>
            <a:off x="685800" y="2209800"/>
            <a:ext cx="7772400" cy="38862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/>
              <a:t>About me</a:t>
            </a:r>
          </a:p>
          <a:p>
            <a:pPr lvl="1">
              <a:lnSpc>
                <a:spcPct val="90000"/>
              </a:lnSpc>
            </a:pPr>
            <a:r>
              <a:rPr lang="en-US" sz="2600" dirty="0" smtClean="0"/>
              <a:t>*nix </a:t>
            </a:r>
            <a:r>
              <a:rPr lang="en-US" sz="2600" dirty="0" err="1" smtClean="0"/>
              <a:t>sysadmin</a:t>
            </a:r>
            <a:r>
              <a:rPr lang="en-US" sz="2600" dirty="0" smtClean="0"/>
              <a:t> at William and Mary since 1998</a:t>
            </a:r>
          </a:p>
          <a:p>
            <a:pPr lvl="1">
              <a:lnSpc>
                <a:spcPct val="90000"/>
              </a:lnSpc>
            </a:pPr>
            <a:r>
              <a:rPr lang="en-US" sz="2600" dirty="0" smtClean="0"/>
              <a:t>Not a Developer</a:t>
            </a:r>
          </a:p>
          <a:p>
            <a:pPr lvl="1">
              <a:lnSpc>
                <a:spcPct val="90000"/>
              </a:lnSpc>
            </a:pPr>
            <a:r>
              <a:rPr lang="en-US" sz="2600" dirty="0"/>
              <a:t>U</a:t>
            </a:r>
            <a:r>
              <a:rPr lang="en-US" sz="2600" dirty="0" smtClean="0"/>
              <a:t>sed to “hand-craft” all our servers &amp; applications, everything was a “snowflake”</a:t>
            </a:r>
          </a:p>
          <a:p>
            <a:pPr lvl="1">
              <a:lnSpc>
                <a:spcPct val="90000"/>
              </a:lnSpc>
            </a:pPr>
            <a:r>
              <a:rPr lang="en-US" sz="2600" dirty="0" smtClean="0"/>
              <a:t>Now we automate and define by code almost everything, we make snowballs out of snowflakes</a:t>
            </a:r>
          </a:p>
        </p:txBody>
      </p:sp>
    </p:spTree>
    <p:extLst>
      <p:ext uri="{BB962C8B-B14F-4D97-AF65-F5344CB8AC3E}">
        <p14:creationId xmlns:p14="http://schemas.microsoft.com/office/powerpoint/2010/main" val="13145070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19200"/>
            <a:ext cx="8229600" cy="780288"/>
          </a:xfrm>
        </p:spPr>
        <p:txBody>
          <a:bodyPr>
            <a:normAutofit fontScale="90000"/>
          </a:bodyPr>
          <a:lstStyle/>
          <a:p>
            <a:r>
              <a:rPr lang="en-US" sz="4400" dirty="0" smtClean="0">
                <a:solidFill>
                  <a:srgbClr val="0062AC"/>
                </a:solidFill>
              </a:rPr>
              <a:t>Learning Outcomes of this session:</a:t>
            </a:r>
            <a:endParaRPr lang="en-US" sz="4400" dirty="0">
              <a:solidFill>
                <a:srgbClr val="0062AC"/>
              </a:solidFill>
            </a:endParaRPr>
          </a:p>
        </p:txBody>
      </p:sp>
      <p:sp>
        <p:nvSpPr>
          <p:cNvPr id="50179" name="Rectangle 3"/>
          <p:cNvSpPr>
            <a:spLocks noGrp="1" noChangeAspect="1" noChangeArrowheads="1"/>
          </p:cNvSpPr>
          <p:nvPr>
            <p:ph idx="1"/>
          </p:nvPr>
        </p:nvSpPr>
        <p:spPr>
          <a:xfrm>
            <a:off x="685800" y="2133600"/>
            <a:ext cx="7543800" cy="2438400"/>
          </a:xfrm>
        </p:spPr>
        <p:txBody>
          <a:bodyPr>
            <a:normAutofit lnSpcReduction="10000"/>
          </a:bodyPr>
          <a:lstStyle/>
          <a:p>
            <a:pPr>
              <a:spcBef>
                <a:spcPct val="60000"/>
              </a:spcBef>
            </a:pPr>
            <a:endParaRPr lang="en-US" sz="2800" dirty="0" smtClean="0"/>
          </a:p>
          <a:p>
            <a:pPr>
              <a:spcBef>
                <a:spcPct val="60000"/>
              </a:spcBef>
            </a:pPr>
            <a:r>
              <a:rPr lang="en-US" sz="2800" dirty="0" smtClean="0"/>
              <a:t>Discuss various “</a:t>
            </a:r>
            <a:r>
              <a:rPr lang="en-US" sz="2800" dirty="0" err="1" smtClean="0"/>
              <a:t>DevOps</a:t>
            </a:r>
            <a:r>
              <a:rPr lang="en-US" sz="2800" dirty="0" smtClean="0"/>
              <a:t>” tools available</a:t>
            </a:r>
          </a:p>
          <a:p>
            <a:pPr>
              <a:spcBef>
                <a:spcPct val="60000"/>
              </a:spcBef>
            </a:pPr>
            <a:r>
              <a:rPr lang="en-US" sz="2800" dirty="0" smtClean="0"/>
              <a:t>Discuss what can be done with them</a:t>
            </a:r>
          </a:p>
          <a:p>
            <a:pPr>
              <a:spcBef>
                <a:spcPct val="60000"/>
              </a:spcBef>
            </a:pPr>
            <a:r>
              <a:rPr lang="en-US" sz="2800" dirty="0" smtClean="0"/>
              <a:t>Learn where to get them, they’re all open-source</a:t>
            </a:r>
            <a:endParaRPr lang="en-US" sz="2800" dirty="0"/>
          </a:p>
          <a:p>
            <a:pPr marL="0" indent="0">
              <a:spcBef>
                <a:spcPct val="60000"/>
              </a:spcBef>
              <a:buNone/>
            </a:pPr>
            <a:endParaRPr lang="en-US" sz="2000" dirty="0"/>
          </a:p>
          <a:p>
            <a:pPr>
              <a:spcBef>
                <a:spcPct val="60000"/>
              </a:spcBef>
            </a:pPr>
            <a:endParaRPr lang="en-US" sz="2000" dirty="0"/>
          </a:p>
          <a:p>
            <a:pPr>
              <a:spcBef>
                <a:spcPct val="60000"/>
              </a:spcBef>
            </a:pPr>
            <a:endParaRPr lang="en-US" sz="2000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19200"/>
            <a:ext cx="8229600" cy="780288"/>
          </a:xfrm>
        </p:spPr>
        <p:txBody>
          <a:bodyPr>
            <a:normAutofit/>
          </a:bodyPr>
          <a:lstStyle/>
          <a:p>
            <a:r>
              <a:rPr lang="en-US" sz="4400" dirty="0" smtClean="0">
                <a:solidFill>
                  <a:srgbClr val="0062AC"/>
                </a:solidFill>
              </a:rPr>
              <a:t>Agenda:</a:t>
            </a:r>
            <a:endParaRPr lang="en-US" sz="4400" dirty="0">
              <a:solidFill>
                <a:srgbClr val="0062AC"/>
              </a:solidFill>
            </a:endParaRPr>
          </a:p>
        </p:txBody>
      </p:sp>
      <p:sp>
        <p:nvSpPr>
          <p:cNvPr id="50179" name="Rectangle 3"/>
          <p:cNvSpPr>
            <a:spLocks noGrp="1" noChangeAspect="1" noChangeArrowheads="1"/>
          </p:cNvSpPr>
          <p:nvPr>
            <p:ph idx="1"/>
          </p:nvPr>
        </p:nvSpPr>
        <p:spPr>
          <a:xfrm>
            <a:off x="685800" y="2133600"/>
            <a:ext cx="7543800" cy="3810000"/>
          </a:xfrm>
        </p:spPr>
        <p:txBody>
          <a:bodyPr>
            <a:normAutofit/>
          </a:bodyPr>
          <a:lstStyle/>
          <a:p>
            <a:pPr>
              <a:spcBef>
                <a:spcPct val="60000"/>
              </a:spcBef>
            </a:pPr>
            <a:endParaRPr lang="en-US" sz="2800" dirty="0" smtClean="0"/>
          </a:p>
          <a:p>
            <a:r>
              <a:rPr lang="en-US" sz="2800" dirty="0" smtClean="0">
                <a:solidFill>
                  <a:srgbClr val="595959"/>
                </a:solidFill>
                <a:latin typeface="Arial" charset="0"/>
              </a:rPr>
              <a:t>Pre-Jenkins – how we used to do this</a:t>
            </a:r>
            <a:endParaRPr lang="en-US" sz="2800" dirty="0">
              <a:solidFill>
                <a:srgbClr val="595959"/>
              </a:solidFill>
              <a:latin typeface="Arial" charset="0"/>
            </a:endParaRPr>
          </a:p>
          <a:p>
            <a:r>
              <a:rPr lang="en-US" sz="2800" dirty="0" smtClean="0">
                <a:solidFill>
                  <a:srgbClr val="595959"/>
                </a:solidFill>
                <a:latin typeface="Arial" charset="0"/>
              </a:rPr>
              <a:t>Post-Jenkins – automation is sweet</a:t>
            </a:r>
          </a:p>
          <a:p>
            <a:r>
              <a:rPr lang="en-US" sz="2800" dirty="0" smtClean="0">
                <a:solidFill>
                  <a:srgbClr val="595959"/>
                </a:solidFill>
                <a:latin typeface="Arial" charset="0"/>
              </a:rPr>
              <a:t>Live Demo</a:t>
            </a:r>
          </a:p>
          <a:p>
            <a:r>
              <a:rPr lang="en-US" sz="2800" dirty="0" smtClean="0">
                <a:solidFill>
                  <a:srgbClr val="595959"/>
                </a:solidFill>
                <a:latin typeface="Arial" charset="0"/>
              </a:rPr>
              <a:t>Discuss the tools &amp; how to get them</a:t>
            </a:r>
          </a:p>
          <a:p>
            <a:r>
              <a:rPr lang="en-US" sz="2800" dirty="0" smtClean="0">
                <a:solidFill>
                  <a:srgbClr val="595959"/>
                </a:solidFill>
                <a:latin typeface="Arial" charset="0"/>
              </a:rPr>
              <a:t>Q&amp;A</a:t>
            </a:r>
            <a:endParaRPr lang="en-US" sz="2800" dirty="0">
              <a:solidFill>
                <a:srgbClr val="595959"/>
              </a:solidFill>
              <a:latin typeface="Arial" charset="0"/>
            </a:endParaRPr>
          </a:p>
          <a:p>
            <a:pPr marL="0" indent="0">
              <a:spcBef>
                <a:spcPct val="60000"/>
              </a:spcBef>
              <a:buNone/>
            </a:pPr>
            <a:endParaRPr lang="en-US" sz="2000" dirty="0"/>
          </a:p>
          <a:p>
            <a:pPr>
              <a:spcBef>
                <a:spcPct val="60000"/>
              </a:spcBef>
            </a:pPr>
            <a:endParaRPr lang="en-US" sz="2000" dirty="0"/>
          </a:p>
          <a:p>
            <a:pPr>
              <a:spcBef>
                <a:spcPct val="60000"/>
              </a:spcBef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2151270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95400"/>
            <a:ext cx="8229600" cy="78028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62AC"/>
                </a:solidFill>
              </a:rPr>
              <a:t>Pre-Jenkins</a:t>
            </a:r>
            <a:endParaRPr lang="en-US" dirty="0">
              <a:solidFill>
                <a:srgbClr val="0062AC"/>
              </a:solidFill>
            </a:endParaRPr>
          </a:p>
        </p:txBody>
      </p:sp>
      <p:sp>
        <p:nvSpPr>
          <p:cNvPr id="201731" name="Rectangle 3"/>
          <p:cNvSpPr>
            <a:spLocks noGrp="1" noChangeAspect="1" noChangeArrowheads="1"/>
          </p:cNvSpPr>
          <p:nvPr>
            <p:ph idx="1"/>
          </p:nvPr>
        </p:nvSpPr>
        <p:spPr>
          <a:xfrm>
            <a:off x="762000" y="2286000"/>
            <a:ext cx="7772400" cy="2895600"/>
          </a:xfrm>
        </p:spPr>
        <p:txBody>
          <a:bodyPr>
            <a:normAutofit/>
          </a:bodyPr>
          <a:lstStyle/>
          <a:p>
            <a:pPr>
              <a:spcBef>
                <a:spcPct val="60000"/>
              </a:spcBef>
            </a:pPr>
            <a:r>
              <a:rPr lang="en-US" sz="2800" dirty="0" smtClean="0"/>
              <a:t>Grails </a:t>
            </a:r>
            <a:r>
              <a:rPr lang="en-US" sz="2800" dirty="0" err="1" smtClean="0"/>
              <a:t>warfile</a:t>
            </a:r>
            <a:r>
              <a:rPr lang="en-US" sz="2800" dirty="0" smtClean="0"/>
              <a:t> built on </a:t>
            </a:r>
            <a:r>
              <a:rPr lang="en-US" sz="2800" dirty="0" err="1" smtClean="0"/>
              <a:t>Devs</a:t>
            </a:r>
            <a:r>
              <a:rPr lang="en-US" sz="2800" dirty="0" smtClean="0"/>
              <a:t> desktop</a:t>
            </a:r>
            <a:endParaRPr lang="en-US" sz="2800" dirty="0"/>
          </a:p>
          <a:p>
            <a:pPr>
              <a:spcBef>
                <a:spcPct val="60000"/>
              </a:spcBef>
            </a:pPr>
            <a:r>
              <a:rPr lang="en-US" sz="2800" dirty="0" err="1" smtClean="0"/>
              <a:t>Warfile</a:t>
            </a:r>
            <a:r>
              <a:rPr lang="en-US" sz="2800" dirty="0" smtClean="0"/>
              <a:t> uploaded to a Shared Net Drive</a:t>
            </a:r>
            <a:endParaRPr lang="en-US" sz="3200" dirty="0"/>
          </a:p>
          <a:p>
            <a:pPr>
              <a:spcBef>
                <a:spcPct val="60000"/>
              </a:spcBef>
            </a:pPr>
            <a:r>
              <a:rPr lang="en-US" sz="2800" dirty="0" err="1" smtClean="0"/>
              <a:t>Devs</a:t>
            </a:r>
            <a:r>
              <a:rPr lang="en-US" sz="2800" dirty="0" smtClean="0"/>
              <a:t> then ping Ops to deploy</a:t>
            </a:r>
          </a:p>
          <a:p>
            <a:pPr>
              <a:spcBef>
                <a:spcPct val="60000"/>
              </a:spcBef>
            </a:pPr>
            <a:r>
              <a:rPr lang="en-US" sz="2800" dirty="0" smtClean="0"/>
              <a:t>Ops copy </a:t>
            </a:r>
            <a:r>
              <a:rPr lang="en-US" sz="2800" dirty="0" err="1" smtClean="0"/>
              <a:t>warfile</a:t>
            </a:r>
            <a:r>
              <a:rPr lang="en-US" sz="2800" dirty="0" smtClean="0"/>
              <a:t> to server, then deploy it</a:t>
            </a:r>
            <a:endParaRPr lang="en-US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914400" y="5410200"/>
            <a:ext cx="739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Note: We’re actually called Unix Engineering, but, I’ll be referring to our team as “Ops”.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95400"/>
            <a:ext cx="8229600" cy="78028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62AC"/>
                </a:solidFill>
              </a:rPr>
              <a:t>Pre-Jenkins Issues</a:t>
            </a:r>
            <a:endParaRPr lang="en-US" dirty="0">
              <a:solidFill>
                <a:srgbClr val="0062AC"/>
              </a:solidFill>
            </a:endParaRPr>
          </a:p>
        </p:txBody>
      </p:sp>
      <p:sp>
        <p:nvSpPr>
          <p:cNvPr id="201731" name="Rectangle 3"/>
          <p:cNvSpPr>
            <a:spLocks noGrp="1" noChangeAspect="1" noChangeArrowheads="1"/>
          </p:cNvSpPr>
          <p:nvPr>
            <p:ph idx="1"/>
          </p:nvPr>
        </p:nvSpPr>
        <p:spPr>
          <a:xfrm>
            <a:off x="762000" y="2286000"/>
            <a:ext cx="7772400" cy="3581400"/>
          </a:xfrm>
        </p:spPr>
        <p:txBody>
          <a:bodyPr>
            <a:normAutofit lnSpcReduction="10000"/>
          </a:bodyPr>
          <a:lstStyle/>
          <a:p>
            <a:pPr>
              <a:spcBef>
                <a:spcPct val="60000"/>
              </a:spcBef>
            </a:pPr>
            <a:r>
              <a:rPr lang="en-US" sz="2800" dirty="0" smtClean="0"/>
              <a:t>Grails </a:t>
            </a:r>
            <a:r>
              <a:rPr lang="en-US" sz="2800" dirty="0" err="1" smtClean="0"/>
              <a:t>warfile</a:t>
            </a:r>
            <a:r>
              <a:rPr lang="en-US" sz="2800" dirty="0" smtClean="0"/>
              <a:t> built on </a:t>
            </a:r>
            <a:r>
              <a:rPr lang="en-US" sz="2800" dirty="0" err="1" smtClean="0"/>
              <a:t>Devs</a:t>
            </a:r>
            <a:r>
              <a:rPr lang="en-US" sz="2800" dirty="0" smtClean="0"/>
              <a:t> desktop</a:t>
            </a:r>
            <a:endParaRPr lang="en-US" sz="2800" dirty="0"/>
          </a:p>
          <a:p>
            <a:pPr lvl="1">
              <a:spcBef>
                <a:spcPct val="60000"/>
              </a:spcBef>
            </a:pPr>
            <a:r>
              <a:rPr lang="en-US" sz="3000" dirty="0" smtClean="0"/>
              <a:t>Java on their desktop</a:t>
            </a:r>
          </a:p>
          <a:p>
            <a:pPr lvl="1">
              <a:spcBef>
                <a:spcPct val="60000"/>
              </a:spcBef>
            </a:pPr>
            <a:r>
              <a:rPr lang="en-US" sz="3000" dirty="0" smtClean="0"/>
              <a:t>Grails on their Desktop</a:t>
            </a:r>
            <a:endParaRPr lang="en-US" sz="3000" dirty="0"/>
          </a:p>
          <a:p>
            <a:pPr lvl="1">
              <a:spcBef>
                <a:spcPct val="60000"/>
              </a:spcBef>
            </a:pPr>
            <a:r>
              <a:rPr lang="en-US" sz="2600" dirty="0" smtClean="0"/>
              <a:t>Build &amp; Testing done on a Windows Desktop usually</a:t>
            </a:r>
          </a:p>
          <a:p>
            <a:pPr lvl="1">
              <a:spcBef>
                <a:spcPct val="60000"/>
              </a:spcBef>
            </a:pPr>
            <a:r>
              <a:rPr lang="en-US" sz="2600" dirty="0" smtClean="0"/>
              <a:t>Classic “but it ran ok on my Desktop” scenario</a:t>
            </a:r>
          </a:p>
          <a:p>
            <a:pPr marL="0" indent="0">
              <a:spcBef>
                <a:spcPct val="60000"/>
              </a:spcBef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7853172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t>9/27/14</a:t>
            </a:fld>
            <a:endParaRPr lang="en-US" dirty="0"/>
          </a:p>
        </p:txBody>
      </p:sp>
      <p:pic>
        <p:nvPicPr>
          <p:cNvPr id="7" name="Picture 6" descr="54784357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066800"/>
            <a:ext cx="6784992" cy="5075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9360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10711</TotalTime>
  <Words>1171</Words>
  <Application>Microsoft Macintosh PowerPoint</Application>
  <PresentationFormat>On-screen Show (4:3)</PresentationFormat>
  <Paragraphs>172</Paragraphs>
  <Slides>28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NewsPrint</vt:lpstr>
      <vt:lpstr>Automated Build and Deployment of Tomcat Apps</vt:lpstr>
      <vt:lpstr>Session Rules of Etiquette</vt:lpstr>
      <vt:lpstr>Introduction</vt:lpstr>
      <vt:lpstr>Introductions</vt:lpstr>
      <vt:lpstr>Learning Outcomes of this session:</vt:lpstr>
      <vt:lpstr>Agenda:</vt:lpstr>
      <vt:lpstr>Pre-Jenkins</vt:lpstr>
      <vt:lpstr>Pre-Jenkins Issues</vt:lpstr>
      <vt:lpstr>PowerPoint Presentation</vt:lpstr>
      <vt:lpstr>Pre-Jenkins Issues</vt:lpstr>
      <vt:lpstr>PowerPoint Presentation</vt:lpstr>
      <vt:lpstr>What is Jenkins?</vt:lpstr>
      <vt:lpstr>PowerPoint Presentation</vt:lpstr>
      <vt:lpstr>What we use Jenkins for</vt:lpstr>
      <vt:lpstr>Post Jenkins</vt:lpstr>
      <vt:lpstr>Post-Jenkins Pros</vt:lpstr>
      <vt:lpstr>Demonstration</vt:lpstr>
      <vt:lpstr>PowerPoint Presentation</vt:lpstr>
      <vt:lpstr>PowerPoint Presentation</vt:lpstr>
      <vt:lpstr>PowerPoint Presentation</vt:lpstr>
      <vt:lpstr>Demo Time!!!</vt:lpstr>
      <vt:lpstr>Building and Deploying XE warfile the Ellucian Way</vt:lpstr>
      <vt:lpstr>PowerPoint Presentation</vt:lpstr>
      <vt:lpstr>PowerPoint Presentation</vt:lpstr>
      <vt:lpstr>References</vt:lpstr>
      <vt:lpstr>Questions &amp; Answers</vt:lpstr>
      <vt:lpstr>PowerPoint Presentation</vt:lpstr>
      <vt:lpstr>PowerPoint Presentation</vt:lpstr>
    </vt:vector>
  </TitlesOfParts>
  <Company>Utah Valley State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 Title</dc:title>
  <dc:creator>UVSC</dc:creator>
  <cp:lastModifiedBy>Chris Peck</cp:lastModifiedBy>
  <cp:revision>133</cp:revision>
  <dcterms:created xsi:type="dcterms:W3CDTF">2009-06-09T19:35:08Z</dcterms:created>
  <dcterms:modified xsi:type="dcterms:W3CDTF">2014-09-27T18:47:38Z</dcterms:modified>
</cp:coreProperties>
</file>