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Dosis Light"/>
      <p:regular r:id="rId38"/>
      <p:bold r:id="rId39"/>
    </p:embeddedFont>
    <p:embeddedFont>
      <p:font typeface="Dosis"/>
      <p:regular r:id="rId40"/>
      <p:bold r:id="rId41"/>
    </p:embeddedFont>
    <p:embeddedFont>
      <p:font typeface="Titillium Web"/>
      <p:regular r:id="rId42"/>
      <p:bold r:id="rId43"/>
      <p:italic r:id="rId44"/>
      <p:boldItalic r:id="rId45"/>
    </p:embeddedFont>
    <p:embeddedFont>
      <p:font typeface="Titillium Web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osis-regular.fntdata"/><Relationship Id="rId42" Type="http://schemas.openxmlformats.org/officeDocument/2006/relationships/font" Target="fonts/TitilliumWeb-regular.fntdata"/><Relationship Id="rId41" Type="http://schemas.openxmlformats.org/officeDocument/2006/relationships/font" Target="fonts/Dosis-bold.fntdata"/><Relationship Id="rId44" Type="http://schemas.openxmlformats.org/officeDocument/2006/relationships/font" Target="fonts/TitilliumWeb-italic.fntdata"/><Relationship Id="rId43" Type="http://schemas.openxmlformats.org/officeDocument/2006/relationships/font" Target="fonts/TitilliumWeb-bold.fntdata"/><Relationship Id="rId46" Type="http://schemas.openxmlformats.org/officeDocument/2006/relationships/font" Target="fonts/TitilliumWebLight-regular.fntdata"/><Relationship Id="rId45" Type="http://schemas.openxmlformats.org/officeDocument/2006/relationships/font" Target="fonts/TitilliumWeb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TitilliumWebLight-italic.fntdata"/><Relationship Id="rId47" Type="http://schemas.openxmlformats.org/officeDocument/2006/relationships/font" Target="fonts/TitilliumWebLight-bold.fntdata"/><Relationship Id="rId49" Type="http://schemas.openxmlformats.org/officeDocument/2006/relationships/font" Target="fonts/TitilliumWeb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DosisLight-bold.fntdata"/><Relationship Id="rId38" Type="http://schemas.openxmlformats.org/officeDocument/2006/relationships/font" Target="fonts/DosisLight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gf15229e71c_1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7" name="Google Shape;3907;gf15229e71c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gf15229e71c_1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Google Shape;3914;gf15229e71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9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gf15229e71c_1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1" name="Google Shape;3921;gf15229e71c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6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gf15229e71c_1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8" name="Google Shape;3928;gf15229e71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gf15229e71c_1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6" name="Google Shape;3936;gf15229e71c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gf15229e71c_1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4" name="Google Shape;3944;gf15229e71c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0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Google Shape;3951;gf15229e71c_1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2" name="Google Shape;3952;gf15229e71c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gf15229e71c_1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0" name="Google Shape;3960;gf15229e71c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6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gf15229e71c_1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8" name="Google Shape;3968;gf15229e71c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gf15229e71c_1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6" name="Google Shape;3976;gf15229e71c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cf0c86f21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cf0c86f2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gf15229e71c_1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3" name="Google Shape;3983;gf15229e71c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8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Google Shape;3989;gf15229e71c_1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0" name="Google Shape;3990;gf15229e71c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5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f15229e71c_1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f15229e71c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3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Google Shape;4004;gf15229e71c_1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5" name="Google Shape;4005;gf15229e71c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0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f15229e71c_1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f15229e71c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7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gf15229e71c_1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9" name="Google Shape;4019;gf15229e71c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5" name="Shape 4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6" name="Google Shape;4026;gf15229e71c_1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7" name="Google Shape;4027;gf15229e71c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3" name="Shape 4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" name="Google Shape;4034;gf15229e71c_1_2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5" name="Google Shape;4035;gf15229e71c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2" name="Google Shape;4042;gf15229e71c_1_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3" name="Google Shape;4043;gf15229e71c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9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f15229e71c_1_2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f15229e71c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gf15229e71c_1_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Google Shape;3845;gf15229e71c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7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f15229e71c_1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f15229e71c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5" name="Shape 4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" name="Google Shape;4066;gf15229e71c_1_2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7" name="Google Shape;4067;gf15229e71c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3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gf15229e71c_1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5" name="Google Shape;4075;gf15229e71c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gf15229e71c_1_2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3" name="Google Shape;4083;gf15229e71c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f15229e71c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f15229e7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gf15229e71c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gf15229e71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f15229e71c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f15229e71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gf15229e71c_1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3" name="Google Shape;3883;gf15229e71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9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Google Shape;3890;gf15229e71c_1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1" name="Google Shape;3891;gf15229e71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f15229e71c_1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f15229e71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64209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UD1 - Características de los lenguajes de marcas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3EBD5"/>
                </a:solidFill>
              </a:rPr>
              <a:t>Lenguajes de Marcas y Sistemas de Gestión de la Información</a:t>
            </a:r>
            <a:endParaRPr sz="1500"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87A1"/>
                </a:solidFill>
              </a:rPr>
              <a:t>Clara Cirac Nerín</a:t>
            </a:r>
            <a:endParaRPr sz="1500">
              <a:solidFill>
                <a:srgbClr val="0B87A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2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</a:t>
            </a:r>
            <a:r>
              <a:rPr lang="en"/>
              <a:t>Características comunes</a:t>
            </a:r>
            <a:endParaRPr/>
          </a:p>
        </p:txBody>
      </p:sp>
      <p:sp>
        <p:nvSpPr>
          <p:cNvPr id="3910" name="Google Shape;3910;p22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Texto plano sin formato</a:t>
            </a:r>
            <a:r>
              <a:rPr lang="en"/>
              <a:t> (plain text), solo caracteres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Distintos encoding: ASCII, ISO-8859-1, UTF-8,…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Estándares para representar caracteres en todos los idiomas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1" name="Google Shape;3911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5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p23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Características comunes</a:t>
            </a:r>
            <a:endParaRPr/>
          </a:p>
        </p:txBody>
      </p:sp>
      <p:sp>
        <p:nvSpPr>
          <p:cNvPr id="3917" name="Google Shape;3917;p23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Interoperabilidad</a:t>
            </a:r>
            <a:r>
              <a:rPr lang="en"/>
              <a:t>: El texto plano se considera formato universal.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Independientes de la plataforma, sistema operativo o programa.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8" name="Google Shape;3918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2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4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Características comunes</a:t>
            </a:r>
            <a:endParaRPr/>
          </a:p>
        </p:txBody>
      </p:sp>
      <p:sp>
        <p:nvSpPr>
          <p:cNvPr id="3924" name="Google Shape;3924;p24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Flexibles y fáciles de crear</a:t>
            </a:r>
            <a:r>
              <a:rPr lang="en"/>
              <a:t>:</a:t>
            </a:r>
            <a:r>
              <a:rPr lang="en"/>
              <a:t> Solo es necesario un editor de texto para crearlos y guardarlos con la extensión deseada.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5" name="Google Shape;3925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p25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	Ámbitos de aplicación</a:t>
            </a:r>
            <a:endParaRPr/>
          </a:p>
        </p:txBody>
      </p:sp>
      <p:sp>
        <p:nvSpPr>
          <p:cNvPr id="3931" name="Google Shape;3931;p25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Web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2" name="Google Shape;3932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3" name="Google Shape;39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50" y="1791900"/>
            <a:ext cx="5979798" cy="273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p26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	Ámbitos de aplicación</a:t>
            </a:r>
            <a:endParaRPr/>
          </a:p>
        </p:txBody>
      </p:sp>
      <p:sp>
        <p:nvSpPr>
          <p:cNvPr id="3939" name="Google Shape;3939;p26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Ficheros de configuración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0" name="Google Shape;3940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1" name="Google Shape;3941;p26"/>
          <p:cNvPicPr preferRelativeResize="0"/>
          <p:nvPr/>
        </p:nvPicPr>
        <p:blipFill rotWithShape="1">
          <a:blip r:embed="rId3">
            <a:alphaModFix/>
          </a:blip>
          <a:srcRect b="21882" l="0" r="0" t="5537"/>
          <a:stretch/>
        </p:blipFill>
        <p:spPr>
          <a:xfrm>
            <a:off x="1306225" y="1768475"/>
            <a:ext cx="5785951" cy="28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p27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	Ámbitos de aplicación</a:t>
            </a:r>
            <a:endParaRPr/>
          </a:p>
        </p:txBody>
      </p:sp>
      <p:sp>
        <p:nvSpPr>
          <p:cNvPr id="3947" name="Google Shape;3947;p27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Ficheros de configuración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8" name="Google Shape;3948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9" name="Google Shape;3949;p27"/>
          <p:cNvPicPr preferRelativeResize="0"/>
          <p:nvPr/>
        </p:nvPicPr>
        <p:blipFill rotWithShape="1">
          <a:blip r:embed="rId3">
            <a:alphaModFix/>
          </a:blip>
          <a:srcRect b="0" l="8892" r="0" t="0"/>
          <a:stretch/>
        </p:blipFill>
        <p:spPr>
          <a:xfrm>
            <a:off x="1313975" y="1734675"/>
            <a:ext cx="5143475" cy="2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p28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	Ámbitos de aplicación</a:t>
            </a:r>
            <a:endParaRPr/>
          </a:p>
        </p:txBody>
      </p:sp>
      <p:sp>
        <p:nvSpPr>
          <p:cNvPr id="3955" name="Google Shape;3955;p28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Peticiones/respuestas de servicios web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6" name="Google Shape;3956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7" name="Google Shape;3957;p28"/>
          <p:cNvPicPr preferRelativeResize="0"/>
          <p:nvPr/>
        </p:nvPicPr>
        <p:blipFill rotWithShape="1">
          <a:blip r:embed="rId3">
            <a:alphaModFix/>
          </a:blip>
          <a:srcRect b="3357" l="0" r="0" t="11427"/>
          <a:stretch/>
        </p:blipFill>
        <p:spPr>
          <a:xfrm>
            <a:off x="1028675" y="1702975"/>
            <a:ext cx="5183551" cy="322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p29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	Ámbitos de aplicación</a:t>
            </a:r>
            <a:endParaRPr/>
          </a:p>
        </p:txBody>
      </p:sp>
      <p:sp>
        <p:nvSpPr>
          <p:cNvPr id="3963" name="Google Shape;3963;p29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Bases de datos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4" name="Google Shape;3964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5" name="Google Shape;39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725" y="1888850"/>
            <a:ext cx="5387826" cy="25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9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p30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	XML: estructura y sintaxis</a:t>
            </a:r>
            <a:endParaRPr/>
          </a:p>
        </p:txBody>
      </p:sp>
      <p:sp>
        <p:nvSpPr>
          <p:cNvPr id="3971" name="Google Shape;3971;p30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lang="en"/>
              <a:t>Intercambio de información estructurada entre diferentes plataformas.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2" name="Google Shape;3972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3" name="Google Shape;3973;p30"/>
          <p:cNvPicPr preferRelativeResize="0"/>
          <p:nvPr/>
        </p:nvPicPr>
        <p:blipFill rotWithShape="1">
          <a:blip r:embed="rId3">
            <a:alphaModFix/>
          </a:blip>
          <a:srcRect b="0" l="695" r="0" t="0"/>
          <a:stretch/>
        </p:blipFill>
        <p:spPr>
          <a:xfrm>
            <a:off x="967175" y="2169775"/>
            <a:ext cx="6684174" cy="23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7" name="Shape 3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8" name="Google Shape;3978;p31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	Herramientas de edición</a:t>
            </a:r>
            <a:endParaRPr/>
          </a:p>
        </p:txBody>
      </p:sp>
      <p:sp>
        <p:nvSpPr>
          <p:cNvPr id="3979" name="Google Shape;3979;p31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Gedit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Vi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Nano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Notepad++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IDE (IntelliJ IDEA, Visual Studio Code, Eclipse…)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0" name="Google Shape;3980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Introducción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Clasificación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Características comunes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Ámbitos de aplicación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XML: estructura y sintaxis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Herramientas de edición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Elaboración de documentos XML bien formados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Utilización de espacios de nombres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Ejercicios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2" name="Google Shape;3842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4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p32"/>
          <p:cNvSpPr txBox="1"/>
          <p:nvPr>
            <p:ph type="title"/>
          </p:nvPr>
        </p:nvSpPr>
        <p:spPr>
          <a:xfrm>
            <a:off x="718300" y="663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	Elaboración de documentos XML bien formados</a:t>
            </a:r>
            <a:endParaRPr/>
          </a:p>
        </p:txBody>
      </p:sp>
      <p:sp>
        <p:nvSpPr>
          <p:cNvPr id="3986" name="Google Shape;3986;p32"/>
          <p:cNvSpPr txBox="1"/>
          <p:nvPr>
            <p:ph idx="1" type="body"/>
          </p:nvPr>
        </p:nvSpPr>
        <p:spPr>
          <a:xfrm>
            <a:off x="761450" y="1677050"/>
            <a:ext cx="6761100" cy="25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W3C</a:t>
            </a:r>
            <a:r>
              <a:rPr lang="en"/>
              <a:t> (World Wide Web Consortium):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onsorcio internacional creado en 1994 para generar recomendaciones y estándares relacionados con la red informática mundial World Wide Web (www)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7" name="Google Shape;3987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Google Shape;3992;p33"/>
          <p:cNvSpPr txBox="1"/>
          <p:nvPr>
            <p:ph type="title"/>
          </p:nvPr>
        </p:nvSpPr>
        <p:spPr>
          <a:xfrm>
            <a:off x="718300" y="663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	Elaboración de documentos XML bien formados</a:t>
            </a:r>
            <a:endParaRPr/>
          </a:p>
        </p:txBody>
      </p:sp>
      <p:sp>
        <p:nvSpPr>
          <p:cNvPr id="3993" name="Google Shape;3993;p33"/>
          <p:cNvSpPr txBox="1"/>
          <p:nvPr>
            <p:ph idx="1" type="body"/>
          </p:nvPr>
        </p:nvSpPr>
        <p:spPr>
          <a:xfrm>
            <a:off x="761450" y="1524650"/>
            <a:ext cx="6761100" cy="25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Empezar por una instrucción (prólogo) donde se indique la versión.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Estructura jerárquica con un único elemento raíz (primero en abrir, último en cerrar).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Etiquetas anidadas correctamente, cerrándose en orden inverso al que abren. Los elementos no vacíos tendrán etiquetas de apertura y cierre.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En los atributos los valores tienen que estar entre comillas (dobles o simples)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No podrá haber dos atributos con el mismo nombre en el mismo elemento.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4" name="Google Shape;3994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8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4"/>
          <p:cNvSpPr txBox="1"/>
          <p:nvPr>
            <p:ph type="title"/>
          </p:nvPr>
        </p:nvSpPr>
        <p:spPr>
          <a:xfrm>
            <a:off x="718300" y="663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	Elaboración de documentos XML bien formados</a:t>
            </a:r>
            <a:endParaRPr/>
          </a:p>
        </p:txBody>
      </p:sp>
      <p:sp>
        <p:nvSpPr>
          <p:cNvPr id="4000" name="Google Shape;4000;p34"/>
          <p:cNvSpPr txBox="1"/>
          <p:nvPr>
            <p:ph idx="1" type="body"/>
          </p:nvPr>
        </p:nvSpPr>
        <p:spPr>
          <a:xfrm>
            <a:off x="761450" y="1524650"/>
            <a:ext cx="6761100" cy="25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Nombres de etiquetas y atributos sensibles a mayúsculas y minúsculas.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Los nombres de etiquetas y atributos deben seguir una nomenclatura concreta como no comenzar por números ni utilizar caracteres especiales reservados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1" name="Google Shape;4001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2" name="Google Shape;40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125" y="2890800"/>
            <a:ext cx="4164650" cy="19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6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35"/>
          <p:cNvSpPr txBox="1"/>
          <p:nvPr>
            <p:ph type="title"/>
          </p:nvPr>
        </p:nvSpPr>
        <p:spPr>
          <a:xfrm>
            <a:off x="718300" y="663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	Elaboración de documentos XML bien formados</a:t>
            </a:r>
            <a:endParaRPr/>
          </a:p>
        </p:txBody>
      </p:sp>
      <p:sp>
        <p:nvSpPr>
          <p:cNvPr id="4008" name="Google Shape;4008;p35"/>
          <p:cNvSpPr txBox="1"/>
          <p:nvPr>
            <p:ph idx="1" type="body"/>
          </p:nvPr>
        </p:nvSpPr>
        <p:spPr>
          <a:xfrm>
            <a:off x="761450" y="1524650"/>
            <a:ext cx="6761100" cy="25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Los n</a:t>
            </a:r>
            <a:r>
              <a:rPr lang="en" sz="1600"/>
              <a:t>ombres de etiquetas y atributos son sensibles a mayúsculas y minúsculas.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Los nombres de etiquetas y atributos deben seguir una nomenclatura concreta como no comenzar por números ni utilizar caracteres especiales reservados.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Los nombres de etiquetas y atributos deben comenzar por letras o guión bajo, seguido de guiones, puntos, números u otras letras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Los comentarios no deben ir dentro de las etiquetas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9" name="Google Shape;4009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3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6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	Utilización de espacios de nombres</a:t>
            </a:r>
            <a:endParaRPr/>
          </a:p>
        </p:txBody>
      </p:sp>
      <p:sp>
        <p:nvSpPr>
          <p:cNvPr id="4015" name="Google Shape;4015;p36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Se usan para distinguir etiquetas que se denominan igual al emplear varios documentos XML, evitando así la ambigüedad.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Se declara de la siguiente manera: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87A1"/>
                </a:solidFill>
              </a:rPr>
              <a:t>&lt;elemento xmlns:prefijo=”URI”&gt;</a:t>
            </a:r>
            <a:endParaRPr>
              <a:solidFill>
                <a:srgbClr val="0B87A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B87A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Se usa de la siguiente manera: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&lt;prefijo:etiqueta&gt;&lt;/</a:t>
            </a:r>
            <a:r>
              <a:rPr lang="en">
                <a:solidFill>
                  <a:schemeClr val="dk2"/>
                </a:solidFill>
              </a:rPr>
              <a:t>prefijo:etiqueta&gt;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4016" name="Google Shape;4016;p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0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1" name="Google Shape;4021;p37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	Utilización de espacios de nombres</a:t>
            </a:r>
            <a:endParaRPr/>
          </a:p>
        </p:txBody>
      </p:sp>
      <p:sp>
        <p:nvSpPr>
          <p:cNvPr id="4022" name="Google Shape;4022;p3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3" name="Google Shape;40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01" y="1215775"/>
            <a:ext cx="4116525" cy="3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4" name="Google Shape;40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826" y="1914338"/>
            <a:ext cx="4004374" cy="2228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8" name="Shape 4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9" name="Google Shape;4029;p38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. 	Ejercicios</a:t>
            </a:r>
            <a:endParaRPr/>
          </a:p>
        </p:txBody>
      </p:sp>
      <p:sp>
        <p:nvSpPr>
          <p:cNvPr id="4030" name="Google Shape;4030;p3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1" name="Google Shape;4031;p38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¿Es un XML bien formado?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2" name="Google Shape;4032;p38"/>
          <p:cNvPicPr preferRelativeResize="0"/>
          <p:nvPr/>
        </p:nvPicPr>
        <p:blipFill rotWithShape="1">
          <a:blip r:embed="rId3">
            <a:alphaModFix/>
          </a:blip>
          <a:srcRect b="0" l="1254" r="0" t="0"/>
          <a:stretch/>
        </p:blipFill>
        <p:spPr>
          <a:xfrm>
            <a:off x="1339900" y="1950950"/>
            <a:ext cx="38091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6" name="Shape 4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7" name="Google Shape;4037;p39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	Ejercicios</a:t>
            </a:r>
            <a:endParaRPr/>
          </a:p>
        </p:txBody>
      </p:sp>
      <p:sp>
        <p:nvSpPr>
          <p:cNvPr id="4038" name="Google Shape;4038;p3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9" name="Google Shape;4039;p39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¿Es un XML bien formado?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0" name="Google Shape;40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613" y="1716688"/>
            <a:ext cx="49625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4" name="Shape 4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Google Shape;4045;p40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	Ejercicios</a:t>
            </a:r>
            <a:endParaRPr/>
          </a:p>
        </p:txBody>
      </p:sp>
      <p:sp>
        <p:nvSpPr>
          <p:cNvPr id="4046" name="Google Shape;4046;p4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7" name="Google Shape;4047;p40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¿Es un XML bien formado?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8" name="Google Shape;40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38" y="1794338"/>
            <a:ext cx="48863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2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41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	Ejercicios</a:t>
            </a:r>
            <a:endParaRPr/>
          </a:p>
        </p:txBody>
      </p:sp>
      <p:sp>
        <p:nvSpPr>
          <p:cNvPr id="4054" name="Google Shape;4054;p4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5" name="Google Shape;4055;p41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¿Es un XML bien formado?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6" name="Google Shape;40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63" y="1741588"/>
            <a:ext cx="48101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15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Introducción</a:t>
            </a:r>
            <a:endParaRPr/>
          </a:p>
        </p:txBody>
      </p:sp>
      <p:sp>
        <p:nvSpPr>
          <p:cNvPr id="3848" name="Google Shape;3848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9" name="Google Shape;3849;p15"/>
          <p:cNvSpPr/>
          <p:nvPr/>
        </p:nvSpPr>
        <p:spPr>
          <a:xfrm>
            <a:off x="2671150" y="2135200"/>
            <a:ext cx="2265000" cy="12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87A1"/>
                </a:solidFill>
              </a:rPr>
              <a:t>Características de los lenguajes de marcas</a:t>
            </a:r>
            <a:endParaRPr>
              <a:solidFill>
                <a:srgbClr val="0B87A1"/>
              </a:solidFill>
            </a:endParaRPr>
          </a:p>
        </p:txBody>
      </p:sp>
      <p:sp>
        <p:nvSpPr>
          <p:cNvPr id="3850" name="Google Shape;3850;p15"/>
          <p:cNvSpPr/>
          <p:nvPr/>
        </p:nvSpPr>
        <p:spPr>
          <a:xfrm>
            <a:off x="711100" y="2489625"/>
            <a:ext cx="1530000" cy="40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Clasificación y características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51" name="Google Shape;3851;p15"/>
          <p:cNvSpPr/>
          <p:nvPr/>
        </p:nvSpPr>
        <p:spPr>
          <a:xfrm>
            <a:off x="2752900" y="1396188"/>
            <a:ext cx="2101500" cy="40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Ámbitos de aplicación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52" name="Google Shape;3852;p15"/>
          <p:cNvSpPr/>
          <p:nvPr/>
        </p:nvSpPr>
        <p:spPr>
          <a:xfrm>
            <a:off x="2594950" y="3796175"/>
            <a:ext cx="2334000" cy="40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XML: estructura y sintaxis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53" name="Google Shape;3853;p15"/>
          <p:cNvSpPr/>
          <p:nvPr/>
        </p:nvSpPr>
        <p:spPr>
          <a:xfrm>
            <a:off x="5244025" y="2537200"/>
            <a:ext cx="2172900" cy="40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Herramientas de edición</a:t>
            </a:r>
            <a:endParaRPr>
              <a:solidFill>
                <a:srgbClr val="80BFB7"/>
              </a:solidFill>
            </a:endParaRPr>
          </a:p>
        </p:txBody>
      </p:sp>
      <p:cxnSp>
        <p:nvCxnSpPr>
          <p:cNvPr id="3854" name="Google Shape;3854;p15"/>
          <p:cNvCxnSpPr>
            <a:stCxn id="3851" idx="2"/>
            <a:endCxn id="3849" idx="0"/>
          </p:cNvCxnSpPr>
          <p:nvPr/>
        </p:nvCxnSpPr>
        <p:spPr>
          <a:xfrm>
            <a:off x="3803650" y="1802388"/>
            <a:ext cx="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5" name="Google Shape;3855;p15"/>
          <p:cNvCxnSpPr>
            <a:stCxn id="3849" idx="3"/>
            <a:endCxn id="3853" idx="1"/>
          </p:cNvCxnSpPr>
          <p:nvPr/>
        </p:nvCxnSpPr>
        <p:spPr>
          <a:xfrm>
            <a:off x="4936150" y="2740300"/>
            <a:ext cx="3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6" name="Google Shape;3856;p15"/>
          <p:cNvCxnSpPr>
            <a:stCxn id="3849" idx="2"/>
            <a:endCxn id="3852" idx="0"/>
          </p:cNvCxnSpPr>
          <p:nvPr/>
        </p:nvCxnSpPr>
        <p:spPr>
          <a:xfrm flipH="1">
            <a:off x="3761950" y="3345400"/>
            <a:ext cx="417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7" name="Google Shape;3857;p15"/>
          <p:cNvCxnSpPr>
            <a:stCxn id="3849" idx="1"/>
            <a:endCxn id="3850" idx="3"/>
          </p:cNvCxnSpPr>
          <p:nvPr/>
        </p:nvCxnSpPr>
        <p:spPr>
          <a:xfrm rot="10800000">
            <a:off x="2241250" y="2692600"/>
            <a:ext cx="429900" cy="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0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1" name="Google Shape;4061;p42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	Ejercicios</a:t>
            </a:r>
            <a:endParaRPr/>
          </a:p>
        </p:txBody>
      </p:sp>
      <p:sp>
        <p:nvSpPr>
          <p:cNvPr id="4062" name="Google Shape;4062;p4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3" name="Google Shape;4063;p42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¿Es un XML bien formado?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4" name="Google Shape;40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563" y="1737700"/>
            <a:ext cx="44481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8" name="Shape 4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Google Shape;4069;p43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	Ejercicios</a:t>
            </a:r>
            <a:endParaRPr/>
          </a:p>
        </p:txBody>
      </p:sp>
      <p:sp>
        <p:nvSpPr>
          <p:cNvPr id="4070" name="Google Shape;4070;p4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1" name="Google Shape;4071;p43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¿Es un XML bien formado?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2" name="Google Shape;40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188" y="1746163"/>
            <a:ext cx="50387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6" name="Shape 4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Google Shape;4077;p44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	Ejercicios</a:t>
            </a:r>
            <a:endParaRPr/>
          </a:p>
        </p:txBody>
      </p:sp>
      <p:sp>
        <p:nvSpPr>
          <p:cNvPr id="4078" name="Google Shape;4078;p4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9" name="Google Shape;4079;p44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¿Es un XML bien formado?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0" name="Google Shape;40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738" y="1748125"/>
            <a:ext cx="48291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4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p45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	Ejercicios</a:t>
            </a:r>
            <a:endParaRPr/>
          </a:p>
        </p:txBody>
      </p:sp>
      <p:sp>
        <p:nvSpPr>
          <p:cNvPr id="4086" name="Google Shape;4086;p4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7" name="Google Shape;4087;p45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¿Es un XML bien formado?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8" name="Google Shape;40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50" y="1680000"/>
            <a:ext cx="4670375" cy="32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16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Introducción</a:t>
            </a:r>
            <a:endParaRPr/>
          </a:p>
        </p:txBody>
      </p:sp>
      <p:sp>
        <p:nvSpPr>
          <p:cNvPr id="3863" name="Google Shape;3863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4" name="Google Shape;38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25" y="1168625"/>
            <a:ext cx="6378225" cy="29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5" name="Google Shape;3865;p16"/>
          <p:cNvSpPr txBox="1"/>
          <p:nvPr>
            <p:ph idx="1" type="body"/>
          </p:nvPr>
        </p:nvSpPr>
        <p:spPr>
          <a:xfrm>
            <a:off x="778825" y="411802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Lenguajes de marcas internamente</a:t>
            </a:r>
            <a:endParaRPr sz="2400">
              <a:solidFill>
                <a:srgbClr val="0B87A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7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Introducción</a:t>
            </a:r>
            <a:endParaRPr/>
          </a:p>
        </p:txBody>
      </p:sp>
      <p:sp>
        <p:nvSpPr>
          <p:cNvPr id="3871" name="Google Shape;3871;p17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Ejemplos de etiquetas de marcas con valor: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XML</a:t>
            </a:r>
            <a:r>
              <a:rPr lang="en"/>
              <a:t> (extensible markup language):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&lt;nombre&gt;</a:t>
            </a:r>
            <a:r>
              <a:rPr lang="en">
                <a:solidFill>
                  <a:srgbClr val="0B87A1"/>
                </a:solidFill>
              </a:rPr>
              <a:t>Clara</a:t>
            </a:r>
            <a:r>
              <a:rPr lang="en"/>
              <a:t>&lt;/nombre&gt;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HTML</a:t>
            </a:r>
            <a:r>
              <a:rPr lang="en"/>
              <a:t> (hypertext markup language):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&lt;h1&gt;</a:t>
            </a:r>
            <a:r>
              <a:rPr lang="en">
                <a:solidFill>
                  <a:srgbClr val="0B87A1"/>
                </a:solidFill>
              </a:rPr>
              <a:t>Hola mundo</a:t>
            </a:r>
            <a:r>
              <a:rPr lang="en"/>
              <a:t>&lt;/h1&gt;</a:t>
            </a:r>
            <a:endParaRPr/>
          </a:p>
        </p:txBody>
      </p:sp>
      <p:sp>
        <p:nvSpPr>
          <p:cNvPr id="3872" name="Google Shape;3872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8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Introducción</a:t>
            </a:r>
            <a:endParaRPr/>
          </a:p>
        </p:txBody>
      </p:sp>
      <p:sp>
        <p:nvSpPr>
          <p:cNvPr id="3878" name="Google Shape;3878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9" name="Google Shape;38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31" y="1139575"/>
            <a:ext cx="4657725" cy="1876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880" name="Google Shape;38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325" y="3224425"/>
            <a:ext cx="4230550" cy="176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p19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Clasificación</a:t>
            </a:r>
            <a:endParaRPr/>
          </a:p>
        </p:txBody>
      </p:sp>
      <p:sp>
        <p:nvSpPr>
          <p:cNvPr id="3886" name="Google Shape;3886;p19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De Procedimiento</a:t>
            </a:r>
            <a:r>
              <a:rPr lang="en"/>
              <a:t>: u</a:t>
            </a:r>
            <a:r>
              <a:rPr lang="en"/>
              <a:t>tilizado para definir la presentación texto (título centrado, reducir tamaño de letras, texto en cursiva…) Etiquetas de marcado visibles al usuario.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Ejemplos: TeX, Nroff, LaTex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7" name="Google Shape;3887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8" name="Google Shape;38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700" y="3426450"/>
            <a:ext cx="34290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p20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</a:t>
            </a:r>
            <a:r>
              <a:rPr lang="en"/>
              <a:t>Clasificación</a:t>
            </a:r>
            <a:endParaRPr/>
          </a:p>
        </p:txBody>
      </p:sp>
      <p:sp>
        <p:nvSpPr>
          <p:cNvPr id="3894" name="Google Shape;3894;p20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De Presentación</a:t>
            </a:r>
            <a:r>
              <a:rPr lang="en"/>
              <a:t>: </a:t>
            </a:r>
            <a:r>
              <a:rPr lang="en"/>
              <a:t>utilizado para definir el formato del texto. Etiquetas de marcado no visibles al usuario.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Ejemplos: RTF (Rich Text Format ) Microsoft Word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5" name="Google Shape;3895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96" name="Google Shape;38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646" y="3194921"/>
            <a:ext cx="4510900" cy="16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1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</a:t>
            </a:r>
            <a:r>
              <a:rPr lang="en"/>
              <a:t>Clasificación</a:t>
            </a:r>
            <a:endParaRPr/>
          </a:p>
        </p:txBody>
      </p:sp>
      <p:sp>
        <p:nvSpPr>
          <p:cNvPr id="3902" name="Google Shape;3902;p21"/>
          <p:cNvSpPr txBox="1"/>
          <p:nvPr>
            <p:ph idx="1" type="body"/>
          </p:nvPr>
        </p:nvSpPr>
        <p:spPr>
          <a:xfrm>
            <a:off x="761450" y="1081500"/>
            <a:ext cx="67611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Descriptivos o semánticos</a:t>
            </a:r>
            <a:r>
              <a:rPr lang="en"/>
              <a:t>: usa etiquetas sin especificar la manera de representarlas ni el orden. Las marcas dan información sobre su estructura y una descripción de su contenido.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Ejemplos: SGML (Standard Generalized Markup Language), XML, HTML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3" name="Google Shape;3903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4" name="Google Shape;3904;p21"/>
          <p:cNvPicPr preferRelativeResize="0"/>
          <p:nvPr/>
        </p:nvPicPr>
        <p:blipFill rotWithShape="1">
          <a:blip r:embed="rId3">
            <a:alphaModFix/>
          </a:blip>
          <a:srcRect b="0" l="1565" r="0" t="2562"/>
          <a:stretch/>
        </p:blipFill>
        <p:spPr>
          <a:xfrm>
            <a:off x="4097500" y="3354075"/>
            <a:ext cx="3480375" cy="16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