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4" r:id="rId2"/>
    <p:sldId id="331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46" r:id="rId12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53"/>
  </p:normalViewPr>
  <p:slideViewPr>
    <p:cSldViewPr>
      <p:cViewPr varScale="1">
        <p:scale>
          <a:sx n="92" d="100"/>
          <a:sy n="92" d="100"/>
        </p:scale>
        <p:origin x="1349" y="29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E4888-9BAD-3F4F-A23B-65AE73B71741}" type="datetimeFigureOut">
              <a:rPr lang="es-PE" smtClean="0"/>
              <a:t>10/05/2025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2FB02-1531-D348-A1A1-100A335E62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681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DEA3A8D-530E-FB2D-E9AC-7B114989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F7137849-B5B9-8CC5-5CD5-90F4A7D181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B3D74F68-B1C3-5F77-FC47-7A0CF9E1B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712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39631C0-FA70-CFE4-EA79-D113126E9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DE2D25AB-B072-EE81-9388-598BD1EA17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ED12242C-D251-D97D-3372-7969200700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33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4328AEA-E23E-C8D7-BA95-806B39EB1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289CA88C-FF05-C1CE-3CA9-BFD2FE5A1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568B0A2F-8801-2761-D356-111760EC6B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4351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55F797C-1803-C39F-D254-FC17D16E1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AAB97A75-6023-E999-BA60-0A0389BBF4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440EEF88-00BB-A12C-6A58-C08801ECCF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99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1F9B7AD-6306-47CF-F745-D638E6C2C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BC3D46A2-D197-6AA3-CA2B-A44217B6AA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7104BE75-58D8-BE08-E216-AB045A8FC3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159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54A5DB1-8ADF-314E-5C97-43530AC8A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565C6BA6-A835-B010-ABD6-F629B4D373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1829DDBD-BC87-767F-ECB0-56651BA809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09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01CFEF2-AE25-D109-2CFB-4EF6795A7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A526E889-9ACD-76A1-A5D9-067EDD3AB9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898A83EE-5C42-E3BC-17EE-C1387A0BED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31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9858E77-95B1-D03B-59D0-34855945A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CEECDC1D-8A5A-4725-B016-21FDDF8844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15F30D7A-6178-2EE8-E6E5-F64C447ACD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7598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9EA20E2-64AB-2642-A4B1-7D540A2AB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6214E6F1-0BE8-DD2D-0012-2B6DC3AF1D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10051D05-9237-013E-832A-AD2BFF4E3C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008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0D46F52-1DD7-26BD-C0A4-7A182743E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3F11B531-5F45-4469-9123-96C9BEE5CD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40AF97EF-AEAB-3612-A4D1-21544154A9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81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7429" y="831596"/>
            <a:ext cx="70891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9A9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760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299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>
    <p:pull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E652FA2-BD39-4C4E-8440-00C23C0C29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Google Shape;110;g28e7d797b76_0_0">
            <a:extLst>
              <a:ext uri="{FF2B5EF4-FFF2-40B4-BE49-F238E27FC236}">
                <a16:creationId xmlns:a16="http://schemas.microsoft.com/office/drawing/2014/main" id="{BEF84629-F1BC-4259-AA92-B743492309C1}"/>
              </a:ext>
            </a:extLst>
          </p:cNvPr>
          <p:cNvSpPr/>
          <p:nvPr/>
        </p:nvSpPr>
        <p:spPr>
          <a:xfrm>
            <a:off x="20319" y="1468740"/>
            <a:ext cx="9123681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3600" b="1" i="0" u="none" strike="noStrike" cap="none" noProof="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DESARROLLO DE SOFTWARE</a:t>
            </a:r>
          </a:p>
        </p:txBody>
      </p:sp>
      <p:sp>
        <p:nvSpPr>
          <p:cNvPr id="10" name="Google Shape;110;g28e7d797b76_0_0">
            <a:extLst>
              <a:ext uri="{FF2B5EF4-FFF2-40B4-BE49-F238E27FC236}">
                <a16:creationId xmlns:a16="http://schemas.microsoft.com/office/drawing/2014/main" id="{DD25E23C-2093-4972-9A37-7B0F29FC6503}"/>
              </a:ext>
            </a:extLst>
          </p:cNvPr>
          <p:cNvSpPr/>
          <p:nvPr/>
        </p:nvSpPr>
        <p:spPr>
          <a:xfrm>
            <a:off x="457200" y="2554173"/>
            <a:ext cx="8229600" cy="132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200" b="1" noProof="0" dirty="0">
                <a:solidFill>
                  <a:srgbClr val="C00000"/>
                </a:solidFill>
                <a:latin typeface="+mj-lt"/>
                <a:ea typeface="Century Gothic"/>
                <a:cs typeface="Century Gothic"/>
                <a:sym typeface="Century Gothic"/>
              </a:rPr>
              <a:t>CMMI - SAFETY: Detalle del dominio CMMI-SAF</a:t>
            </a:r>
            <a:endParaRPr lang="es-PE" sz="2400" i="0" u="none" strike="noStrike" cap="none" noProof="0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ABA876-D05D-0740-C842-B019FF68860E}"/>
              </a:ext>
            </a:extLst>
          </p:cNvPr>
          <p:cNvSpPr txBox="1"/>
          <p:nvPr/>
        </p:nvSpPr>
        <p:spPr>
          <a:xfrm>
            <a:off x="3703713" y="4095750"/>
            <a:ext cx="17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noProof="0" dirty="0"/>
              <a:t>Carlos R. P. Tovar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A172936D-BE2D-824B-B3DF-B7F0922F5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59801FEC-187C-6B76-4282-11705C3947B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0B9F227-B248-1E72-043B-30BAF822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Discusión final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290A9F3-C29A-87E5-E2B3-27C627DA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2215991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¿Qué tan preparada está tu organización o entorno educativo/laboral frente a riesgos de seguridad?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¿Cuáles de estas prácticas podrías implementar de inmediato?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Reflexiona sobre los beneficios de integrar la seguridad como eje transversal en todos los procesos.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29B66C88-18B0-25E3-1DAD-5C9711B9230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3ABD47AD-D2CA-C438-6B0A-954FC6E5A1FE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921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01243198-07A4-E65A-0A11-D0F74B8B3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83C8A206-4C4E-CFE9-A52D-33CAC378EF4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8" name="Imagen 7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FB266081-5CB2-E581-3E8B-F33F85CAE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5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562D85B5-D2FD-1BEA-EF58-7A7D61892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0C42A698-A3CA-ECFB-F9D3-EDB5A8738F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CD981E6-05F0-EEA3-6087-F370EB95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Logro de la </a:t>
            </a:r>
            <a:r>
              <a:rPr lang="es-PE" b="1" dirty="0">
                <a:solidFill>
                  <a:srgbClr val="C00000"/>
                </a:solidFill>
                <a:cs typeface="Arial" panose="020B0604020202020204" pitchFamily="34" charset="0"/>
              </a:rPr>
              <a:t>Sesión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A2B1E90-D1DF-6BB5-0D6C-8A3E44196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4" y="990950"/>
            <a:ext cx="8384649" cy="738664"/>
          </a:xfrm>
        </p:spPr>
        <p:txBody>
          <a:bodyPr/>
          <a:lstStyle/>
          <a:p>
            <a:pPr algn="l"/>
            <a:r>
              <a:rPr lang="es-ES" sz="2400" kern="0" dirty="0">
                <a:solidFill>
                  <a:sysClr val="windowText" lastClr="000000"/>
                </a:solidFill>
              </a:rPr>
              <a:t>Al</a:t>
            </a:r>
            <a:r>
              <a:rPr lang="es-ES" sz="2400" dirty="0">
                <a:solidFill>
                  <a:sysClr val="windowText" lastClr="000000"/>
                </a:solidFill>
              </a:rPr>
              <a:t> finalizar la sesión el estudiante conoce las prácticas y áreas del proceso de Safety del modelo CMMI.</a:t>
            </a:r>
            <a:endParaRPr lang="es-ES" sz="2400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1CDDD322-54B4-C991-D792-361E4489EF8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EDD12E69-0EDB-A26C-547F-3CEB15E9782C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  <p:pic>
        <p:nvPicPr>
          <p:cNvPr id="14" name="Marcador de contenido 13" descr="Icono">
            <a:extLst>
              <a:ext uri="{FF2B5EF4-FFF2-40B4-BE49-F238E27FC236}">
                <a16:creationId xmlns:a16="http://schemas.microsoft.com/office/drawing/2014/main" id="{C8A315C3-F3CF-0F09-D451-1BE444D3468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13820"/>
            <a:ext cx="2976077" cy="29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BC15D8AA-F98E-0167-3FF5-51F87B8EB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8EF03B91-A08A-DCD5-D2A3-44B1CE9D0B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AB0896D-64DD-1947-B5C8-1A30105B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¿Qué es el dominio CMMI-SAF?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7B748D7-B1C3-FDD3-9503-40964104A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295465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CMMI-SAF (Safety) es uno de los dominios de CMMI que aborda la necesidad de integrar la seguridad en todos los niveles de los procesos organizacionales.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Incluye prácticas para prevenir, detectar y mitigar riesgos de seguridad que puedan afectar la organización, los productos y los usuarios.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Tiene aplicación especial en sectores altamente regulados o con requisitos críticos de seguridad.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6DA6597B-50CA-D299-9C25-A11A3A8E92E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E8104988-C8FD-378C-24DC-FC3DA12690C7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813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C60792CF-4636-5865-EFD3-1FC2C5558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31EFD7C4-2F79-E3AA-D9FF-7A8F899CD7D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45D5F5D-39AD-53EB-3C18-8CB053CB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Propósito del dominio CMMI-SAF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B8CDAB3-7313-F1D6-EB97-4EB58611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258532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Promover una cultura organizacional centrada en la seguridad.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Sistematizar la identificación y evaluación de riesgos.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Asegurar que las decisiones operativas consideren el impacto en la seguridad.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Establecer mecanismos de mejora continua orientados a la prevención de fallos.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DBA39B4A-AACE-007D-9ED8-ABDE3DD34A9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2298F2B8-C349-28EA-241C-C2C83D70342F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282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AF90AA7D-AAAE-0705-E6F9-DF3CCD125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027DC668-040C-6972-66D1-FF8A65FD396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7E99A34-7CAE-B577-94DC-6EBA0AF2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Elementos clave de CMMI-SAF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F017B44-8538-1B7B-19FE-DB5AE60E1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184665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Análisis de riesgos integrados al ciclo de vida del producto o servicio.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Implementación de controles y barreras de seguridad.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Capacitación y concientización constante del personal.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Monitoreo y auditorías permanentes para detectar brechas.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8BC02539-1EAA-9E6E-F4CF-C09D1B422E1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ED2B765A-3995-569B-ECD9-0E2568FE80C9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354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0675B61D-CCB7-AC69-4F87-913656869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BE282106-3657-074C-4103-3C3F9A0FFF6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90D8136-1946-A843-B026-974006F2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Categorías de prácticas CMMI-SAF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C925A55-EA46-A858-FEB4-6F2FD556A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2954655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s-ES" sz="2400" kern="0" dirty="0">
                <a:solidFill>
                  <a:sysClr val="windowText" lastClr="000000"/>
                </a:solidFill>
              </a:rPr>
              <a:t>Evaluación de peligros potenciales: Identificación sistemática de amenazas en cada fase de operación.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400" kern="0" dirty="0">
                <a:solidFill>
                  <a:sysClr val="windowText" lastClr="000000"/>
                </a:solidFill>
              </a:rPr>
              <a:t>Diseño de soluciones seguras: Desarrollo de sistemas y procesos con redundancia y protección.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400" kern="0" dirty="0">
                <a:solidFill>
                  <a:sysClr val="windowText" lastClr="000000"/>
                </a:solidFill>
              </a:rPr>
              <a:t>Control operacional: Procedimientos detallados para la ejecución segura de tareas.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ES" sz="2400" kern="0" dirty="0">
                <a:solidFill>
                  <a:sysClr val="windowText" lastClr="000000"/>
                </a:solidFill>
              </a:rPr>
              <a:t>Retroalimentación y mejora: Mecanismos para capturar errores y transformarlos en oportunidades de mejora.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C68482ED-4E94-1F1E-0000-42B21C1BC91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F27F0ECB-8F48-B654-87F2-F5C198A35F20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7286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7622B1B0-D876-A001-461D-C41F68215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BBB228E2-B2C7-5F39-E9E5-34746A8D42D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C75CD9E-53FA-B4BF-6EF8-9F37BCF4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Mejora de la seguridad operacional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6DDF14B-BEC4-9F01-A14D-30B10D058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147732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Integración de seguridad en los </a:t>
            </a:r>
            <a:r>
              <a:rPr lang="es-ES" sz="2400" kern="0" dirty="0" err="1">
                <a:solidFill>
                  <a:sysClr val="windowText" lastClr="000000"/>
                </a:solidFill>
              </a:rPr>
              <a:t>KPIs</a:t>
            </a:r>
            <a:r>
              <a:rPr lang="es-ES" sz="2400" kern="0" dirty="0">
                <a:solidFill>
                  <a:sysClr val="windowText" lastClr="000000"/>
                </a:solidFill>
              </a:rPr>
              <a:t> operativos.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Automatización de alertas ante condiciones anómalas.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Protocolos de respuesta rápida ante incidentes.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Evaluaciones de competencia específicas en seguridad.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BEEDC685-B356-CC1A-F950-2FAFAEEE714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6688287F-2445-6253-6ADB-CD67AACE2689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774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A8810F50-4B30-80AE-DB2D-140972742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B26EFFA3-BC63-9422-6D42-0D8B370C0C7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AB24201-2C2C-5AAB-8321-4457DE58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Mejora de la seguridad en procesos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17F87FA-1506-0C68-DB36-EFE425BD3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2215991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Revisión periódica de procesos con foco en puntos críticos.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Eliminación de actividades propensas a errores humanos.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Incorporación de tecnologías de respaldo o verificación.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Alineamiento con estándares internacionales de seguridad.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514A9702-27B9-44CD-3F20-908C36F62AB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30495F4B-029C-E0CB-3310-0A8D8377CA7D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798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0D955DB4-5575-AF3F-9DBB-B47C619AE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4ECFF799-17E9-4053-C2C1-259A6F97357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99D07F26-B871-3845-7850-DF3B6AD6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738664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Evidencias esperadas en una organización con CMMI-SAF maduro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2A8E9B2-5ADF-BDED-C473-B27D3A256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2215991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Planes de seguridad documentados y en uso activo.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Historial de incidentes y acciones correctivas bien gestionado.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Personal entrenado y actualizado.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kern="0" dirty="0">
                <a:solidFill>
                  <a:sysClr val="windowText" lastClr="000000"/>
                </a:solidFill>
              </a:rPr>
              <a:t>Comportamientos organizacionales alineados con la seguridad como valor principal.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8C5FF86C-5110-0858-6F44-333B3CB8E36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15A2B9CB-49D5-5FAD-F0D4-EB534D3020C0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674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</TotalTime>
  <Words>418</Words>
  <Application>Microsoft Office PowerPoint</Application>
  <PresentationFormat>Presentación en pantalla (16:9)</PresentationFormat>
  <Paragraphs>43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Arial MT</vt:lpstr>
      <vt:lpstr>Calibri</vt:lpstr>
      <vt:lpstr>Office Theme</vt:lpstr>
      <vt:lpstr>Presentación de PowerPoint</vt:lpstr>
      <vt:lpstr>Logro de la Sesión</vt:lpstr>
      <vt:lpstr>¿Qué es el dominio CMMI-SAF?</vt:lpstr>
      <vt:lpstr>Propósito del dominio CMMI-SAF</vt:lpstr>
      <vt:lpstr>Elementos clave de CMMI-SAF</vt:lpstr>
      <vt:lpstr>Categorías de prácticas CMMI-SAF</vt:lpstr>
      <vt:lpstr>Mejora de la seguridad operacional</vt:lpstr>
      <vt:lpstr>Mejora de la seguridad en procesos</vt:lpstr>
      <vt:lpstr>Evidencias esperadas en una organización con CMMI-SAF maduro</vt:lpstr>
      <vt:lpstr>Discusión final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CRIPTOGRAFÍA</dc:title>
  <dc:creator>Usuario</dc:creator>
  <cp:lastModifiedBy>Carlos Reynaldo Portocarrero Tovar</cp:lastModifiedBy>
  <cp:revision>36</cp:revision>
  <dcterms:created xsi:type="dcterms:W3CDTF">2023-08-16T21:38:04Z</dcterms:created>
  <dcterms:modified xsi:type="dcterms:W3CDTF">2025-05-10T17:38:33Z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LastSaved">
    <vt:filetime>2023-08-16T00:00:00Z</vt:filetime>
  </property>
</Properties>
</file>