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4" r:id="rId1"/>
  </p:sldMasterIdLst>
  <p:notesMasterIdLst>
    <p:notesMasterId r:id="rId27"/>
  </p:notesMasterIdLst>
  <p:sldIdLst>
    <p:sldId id="284" r:id="rId2"/>
    <p:sldId id="296" r:id="rId3"/>
    <p:sldId id="297" r:id="rId4"/>
    <p:sldId id="298" r:id="rId5"/>
    <p:sldId id="299" r:id="rId6"/>
    <p:sldId id="302" r:id="rId7"/>
    <p:sldId id="303" r:id="rId8"/>
    <p:sldId id="304" r:id="rId9"/>
    <p:sldId id="306" r:id="rId10"/>
    <p:sldId id="308" r:id="rId11"/>
    <p:sldId id="309" r:id="rId12"/>
    <p:sldId id="301" r:id="rId13"/>
    <p:sldId id="310" r:id="rId14"/>
    <p:sldId id="311" r:id="rId15"/>
    <p:sldId id="312" r:id="rId16"/>
    <p:sldId id="313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58" r:id="rId25"/>
    <p:sldId id="267" r:id="rId26"/>
  </p:sldIdLst>
  <p:sldSz cx="9144000" cy="5143500" type="screen16x9"/>
  <p:notesSz cx="9144000" cy="51435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378" y="3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2F558A-34B8-45F2-AAFC-52A14CF5746C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s-PE"/>
        </a:p>
      </dgm:t>
    </dgm:pt>
    <dgm:pt modelId="{FB06D7F1-597D-4179-976B-AD08589C99E3}">
      <dgm:prSet/>
      <dgm:spPr/>
      <dgm:t>
        <a:bodyPr/>
        <a:lstStyle/>
        <a:p>
          <a:r>
            <a:rPr lang="es-ES" dirty="0"/>
            <a:t>Sistema de distribución de elementos en una sola dimensión.</a:t>
          </a:r>
          <a:endParaRPr lang="es-PE" dirty="0"/>
        </a:p>
      </dgm:t>
    </dgm:pt>
    <dgm:pt modelId="{B0AD900A-2418-4862-82F9-B215AEA60956}" type="parTrans" cxnId="{E5C97FDA-2E4F-4443-8E05-AFA8A5F0AF73}">
      <dgm:prSet/>
      <dgm:spPr/>
      <dgm:t>
        <a:bodyPr/>
        <a:lstStyle/>
        <a:p>
          <a:endParaRPr lang="es-PE"/>
        </a:p>
      </dgm:t>
    </dgm:pt>
    <dgm:pt modelId="{959DDBD1-8525-4E49-AA50-BB7561257BCB}" type="sibTrans" cxnId="{E5C97FDA-2E4F-4443-8E05-AFA8A5F0AF73}">
      <dgm:prSet/>
      <dgm:spPr/>
      <dgm:t>
        <a:bodyPr/>
        <a:lstStyle/>
        <a:p>
          <a:endParaRPr lang="es-PE"/>
        </a:p>
      </dgm:t>
    </dgm:pt>
    <dgm:pt modelId="{FF0CBED9-B3E9-4649-9A50-DBECDBD48B75}">
      <dgm:prSet/>
      <dgm:spPr/>
      <dgm:t>
        <a:bodyPr/>
        <a:lstStyle/>
        <a:p>
          <a:r>
            <a:rPr lang="es-ES"/>
            <a:t>Permite alinear, distribuir y redimensionar elementos fácilmente.</a:t>
          </a:r>
          <a:endParaRPr lang="es-PE"/>
        </a:p>
      </dgm:t>
    </dgm:pt>
    <dgm:pt modelId="{10A01484-0CE3-4F97-86FE-D7A4017C307C}" type="parTrans" cxnId="{A8D10C56-DEFF-43D7-B760-92450545194B}">
      <dgm:prSet/>
      <dgm:spPr/>
      <dgm:t>
        <a:bodyPr/>
        <a:lstStyle/>
        <a:p>
          <a:endParaRPr lang="es-PE"/>
        </a:p>
      </dgm:t>
    </dgm:pt>
    <dgm:pt modelId="{2D391E44-436E-4EA2-A281-314B23B35E0D}" type="sibTrans" cxnId="{A8D10C56-DEFF-43D7-B760-92450545194B}">
      <dgm:prSet/>
      <dgm:spPr/>
      <dgm:t>
        <a:bodyPr/>
        <a:lstStyle/>
        <a:p>
          <a:endParaRPr lang="es-PE"/>
        </a:p>
      </dgm:t>
    </dgm:pt>
    <dgm:pt modelId="{E88AF44C-6661-4017-87ED-1A8401B9ED9F}">
      <dgm:prSet/>
      <dgm:spPr/>
      <dgm:t>
        <a:bodyPr/>
        <a:lstStyle/>
        <a:p>
          <a:r>
            <a:rPr lang="es-ES"/>
            <a:t>Introducido en CSS3.</a:t>
          </a:r>
          <a:endParaRPr lang="es-PE"/>
        </a:p>
      </dgm:t>
    </dgm:pt>
    <dgm:pt modelId="{79D6692D-7AAF-4D07-9762-F59492945491}" type="parTrans" cxnId="{7BE3CBFF-C7A4-4712-9A31-327F8252B3E5}">
      <dgm:prSet/>
      <dgm:spPr/>
      <dgm:t>
        <a:bodyPr/>
        <a:lstStyle/>
        <a:p>
          <a:endParaRPr lang="es-PE"/>
        </a:p>
      </dgm:t>
    </dgm:pt>
    <dgm:pt modelId="{340D3D40-E1EF-45DD-9DA3-9B676164002B}" type="sibTrans" cxnId="{7BE3CBFF-C7A4-4712-9A31-327F8252B3E5}">
      <dgm:prSet/>
      <dgm:spPr/>
      <dgm:t>
        <a:bodyPr/>
        <a:lstStyle/>
        <a:p>
          <a:endParaRPr lang="es-PE"/>
        </a:p>
      </dgm:t>
    </dgm:pt>
    <dgm:pt modelId="{78A74FF0-46CC-46DC-868D-4F6AE3014F43}" type="pres">
      <dgm:prSet presAssocID="{B52F558A-34B8-45F2-AAFC-52A14CF5746C}" presName="vert0" presStyleCnt="0">
        <dgm:presLayoutVars>
          <dgm:dir/>
          <dgm:animOne val="branch"/>
          <dgm:animLvl val="lvl"/>
        </dgm:presLayoutVars>
      </dgm:prSet>
      <dgm:spPr/>
    </dgm:pt>
    <dgm:pt modelId="{82A0F160-A614-4488-9AAF-8D5D2839982B}" type="pres">
      <dgm:prSet presAssocID="{FB06D7F1-597D-4179-976B-AD08589C99E3}" presName="thickLine" presStyleLbl="alignNode1" presStyleIdx="0" presStyleCnt="3"/>
      <dgm:spPr/>
    </dgm:pt>
    <dgm:pt modelId="{988F8CCC-B44D-4B6C-95B4-F78C6E1E1164}" type="pres">
      <dgm:prSet presAssocID="{FB06D7F1-597D-4179-976B-AD08589C99E3}" presName="horz1" presStyleCnt="0"/>
      <dgm:spPr/>
    </dgm:pt>
    <dgm:pt modelId="{8FA91E34-F685-4D5C-935D-06B04CD567A3}" type="pres">
      <dgm:prSet presAssocID="{FB06D7F1-597D-4179-976B-AD08589C99E3}" presName="tx1" presStyleLbl="revTx" presStyleIdx="0" presStyleCnt="3"/>
      <dgm:spPr/>
    </dgm:pt>
    <dgm:pt modelId="{6A2B3711-442D-4105-A76E-E49E7E85913A}" type="pres">
      <dgm:prSet presAssocID="{FB06D7F1-597D-4179-976B-AD08589C99E3}" presName="vert1" presStyleCnt="0"/>
      <dgm:spPr/>
    </dgm:pt>
    <dgm:pt modelId="{70C38A66-4EB6-47FF-A18C-3AF7C78F5618}" type="pres">
      <dgm:prSet presAssocID="{FF0CBED9-B3E9-4649-9A50-DBECDBD48B75}" presName="thickLine" presStyleLbl="alignNode1" presStyleIdx="1" presStyleCnt="3"/>
      <dgm:spPr/>
    </dgm:pt>
    <dgm:pt modelId="{CA83AB1A-858E-4272-8D8F-8849C58DFAE5}" type="pres">
      <dgm:prSet presAssocID="{FF0CBED9-B3E9-4649-9A50-DBECDBD48B75}" presName="horz1" presStyleCnt="0"/>
      <dgm:spPr/>
    </dgm:pt>
    <dgm:pt modelId="{1E577BE7-B119-445B-9C4F-8DE8A3CFC527}" type="pres">
      <dgm:prSet presAssocID="{FF0CBED9-B3E9-4649-9A50-DBECDBD48B75}" presName="tx1" presStyleLbl="revTx" presStyleIdx="1" presStyleCnt="3"/>
      <dgm:spPr/>
    </dgm:pt>
    <dgm:pt modelId="{EFDE9F69-0975-445E-8D60-0E6E529BEE2C}" type="pres">
      <dgm:prSet presAssocID="{FF0CBED9-B3E9-4649-9A50-DBECDBD48B75}" presName="vert1" presStyleCnt="0"/>
      <dgm:spPr/>
    </dgm:pt>
    <dgm:pt modelId="{CD9518F1-07F5-453A-A7C8-877717A24CFE}" type="pres">
      <dgm:prSet presAssocID="{E88AF44C-6661-4017-87ED-1A8401B9ED9F}" presName="thickLine" presStyleLbl="alignNode1" presStyleIdx="2" presStyleCnt="3"/>
      <dgm:spPr/>
    </dgm:pt>
    <dgm:pt modelId="{BBC277AC-F693-4279-B296-D8FAEFC38380}" type="pres">
      <dgm:prSet presAssocID="{E88AF44C-6661-4017-87ED-1A8401B9ED9F}" presName="horz1" presStyleCnt="0"/>
      <dgm:spPr/>
    </dgm:pt>
    <dgm:pt modelId="{7E5A667E-5F4E-46C0-A312-36D915E094C0}" type="pres">
      <dgm:prSet presAssocID="{E88AF44C-6661-4017-87ED-1A8401B9ED9F}" presName="tx1" presStyleLbl="revTx" presStyleIdx="2" presStyleCnt="3"/>
      <dgm:spPr/>
    </dgm:pt>
    <dgm:pt modelId="{6786753B-451C-45F3-AF90-D31C407F41C3}" type="pres">
      <dgm:prSet presAssocID="{E88AF44C-6661-4017-87ED-1A8401B9ED9F}" presName="vert1" presStyleCnt="0"/>
      <dgm:spPr/>
    </dgm:pt>
  </dgm:ptLst>
  <dgm:cxnLst>
    <dgm:cxn modelId="{155FF019-2651-441F-B719-8376C5A0452A}" type="presOf" srcId="{E88AF44C-6661-4017-87ED-1A8401B9ED9F}" destId="{7E5A667E-5F4E-46C0-A312-36D915E094C0}" srcOrd="0" destOrd="0" presId="urn:microsoft.com/office/officeart/2008/layout/LinedList"/>
    <dgm:cxn modelId="{ED818331-BCAC-416E-9802-D7F78C3B65FD}" type="presOf" srcId="{FF0CBED9-B3E9-4649-9A50-DBECDBD48B75}" destId="{1E577BE7-B119-445B-9C4F-8DE8A3CFC527}" srcOrd="0" destOrd="0" presId="urn:microsoft.com/office/officeart/2008/layout/LinedList"/>
    <dgm:cxn modelId="{EE4A346D-3D67-40F3-A0C2-6D2A175757A7}" type="presOf" srcId="{B52F558A-34B8-45F2-AAFC-52A14CF5746C}" destId="{78A74FF0-46CC-46DC-868D-4F6AE3014F43}" srcOrd="0" destOrd="0" presId="urn:microsoft.com/office/officeart/2008/layout/LinedList"/>
    <dgm:cxn modelId="{A8D10C56-DEFF-43D7-B760-92450545194B}" srcId="{B52F558A-34B8-45F2-AAFC-52A14CF5746C}" destId="{FF0CBED9-B3E9-4649-9A50-DBECDBD48B75}" srcOrd="1" destOrd="0" parTransId="{10A01484-0CE3-4F97-86FE-D7A4017C307C}" sibTransId="{2D391E44-436E-4EA2-A281-314B23B35E0D}"/>
    <dgm:cxn modelId="{E5C97FDA-2E4F-4443-8E05-AFA8A5F0AF73}" srcId="{B52F558A-34B8-45F2-AAFC-52A14CF5746C}" destId="{FB06D7F1-597D-4179-976B-AD08589C99E3}" srcOrd="0" destOrd="0" parTransId="{B0AD900A-2418-4862-82F9-B215AEA60956}" sibTransId="{959DDBD1-8525-4E49-AA50-BB7561257BCB}"/>
    <dgm:cxn modelId="{003223FA-DD8C-4BD3-A93D-1233453EFC7A}" type="presOf" srcId="{FB06D7F1-597D-4179-976B-AD08589C99E3}" destId="{8FA91E34-F685-4D5C-935D-06B04CD567A3}" srcOrd="0" destOrd="0" presId="urn:microsoft.com/office/officeart/2008/layout/LinedList"/>
    <dgm:cxn modelId="{7BE3CBFF-C7A4-4712-9A31-327F8252B3E5}" srcId="{B52F558A-34B8-45F2-AAFC-52A14CF5746C}" destId="{E88AF44C-6661-4017-87ED-1A8401B9ED9F}" srcOrd="2" destOrd="0" parTransId="{79D6692D-7AAF-4D07-9762-F59492945491}" sibTransId="{340D3D40-E1EF-45DD-9DA3-9B676164002B}"/>
    <dgm:cxn modelId="{75253E84-0B5D-4D8A-B33F-D88C858AFC86}" type="presParOf" srcId="{78A74FF0-46CC-46DC-868D-4F6AE3014F43}" destId="{82A0F160-A614-4488-9AAF-8D5D2839982B}" srcOrd="0" destOrd="0" presId="urn:microsoft.com/office/officeart/2008/layout/LinedList"/>
    <dgm:cxn modelId="{99DE545A-5341-4B14-A289-EFE94C1FBBC7}" type="presParOf" srcId="{78A74FF0-46CC-46DC-868D-4F6AE3014F43}" destId="{988F8CCC-B44D-4B6C-95B4-F78C6E1E1164}" srcOrd="1" destOrd="0" presId="urn:microsoft.com/office/officeart/2008/layout/LinedList"/>
    <dgm:cxn modelId="{19ADED02-32E8-45FF-992F-58042E2FE624}" type="presParOf" srcId="{988F8CCC-B44D-4B6C-95B4-F78C6E1E1164}" destId="{8FA91E34-F685-4D5C-935D-06B04CD567A3}" srcOrd="0" destOrd="0" presId="urn:microsoft.com/office/officeart/2008/layout/LinedList"/>
    <dgm:cxn modelId="{DF1B3ED7-1ACB-4465-A467-195944DFC924}" type="presParOf" srcId="{988F8CCC-B44D-4B6C-95B4-F78C6E1E1164}" destId="{6A2B3711-442D-4105-A76E-E49E7E85913A}" srcOrd="1" destOrd="0" presId="urn:microsoft.com/office/officeart/2008/layout/LinedList"/>
    <dgm:cxn modelId="{619E7F5B-78D8-4BCC-8497-D39EB760E32C}" type="presParOf" srcId="{78A74FF0-46CC-46DC-868D-4F6AE3014F43}" destId="{70C38A66-4EB6-47FF-A18C-3AF7C78F5618}" srcOrd="2" destOrd="0" presId="urn:microsoft.com/office/officeart/2008/layout/LinedList"/>
    <dgm:cxn modelId="{D0FD1E0E-0498-415A-9FF5-9DE4A805A260}" type="presParOf" srcId="{78A74FF0-46CC-46DC-868D-4F6AE3014F43}" destId="{CA83AB1A-858E-4272-8D8F-8849C58DFAE5}" srcOrd="3" destOrd="0" presId="urn:microsoft.com/office/officeart/2008/layout/LinedList"/>
    <dgm:cxn modelId="{5CD30E4C-05D5-4D49-A344-9491B5AA44DB}" type="presParOf" srcId="{CA83AB1A-858E-4272-8D8F-8849C58DFAE5}" destId="{1E577BE7-B119-445B-9C4F-8DE8A3CFC527}" srcOrd="0" destOrd="0" presId="urn:microsoft.com/office/officeart/2008/layout/LinedList"/>
    <dgm:cxn modelId="{F971F097-BE17-4801-86E0-33F07380105C}" type="presParOf" srcId="{CA83AB1A-858E-4272-8D8F-8849C58DFAE5}" destId="{EFDE9F69-0975-445E-8D60-0E6E529BEE2C}" srcOrd="1" destOrd="0" presId="urn:microsoft.com/office/officeart/2008/layout/LinedList"/>
    <dgm:cxn modelId="{3B515834-6BA8-4320-94A3-8C95542DD08B}" type="presParOf" srcId="{78A74FF0-46CC-46DC-868D-4F6AE3014F43}" destId="{CD9518F1-07F5-453A-A7C8-877717A24CFE}" srcOrd="4" destOrd="0" presId="urn:microsoft.com/office/officeart/2008/layout/LinedList"/>
    <dgm:cxn modelId="{1CAED792-B68F-4438-975A-0428281678CA}" type="presParOf" srcId="{78A74FF0-46CC-46DC-868D-4F6AE3014F43}" destId="{BBC277AC-F693-4279-B296-D8FAEFC38380}" srcOrd="5" destOrd="0" presId="urn:microsoft.com/office/officeart/2008/layout/LinedList"/>
    <dgm:cxn modelId="{FA82D3DA-4C67-4FD1-AFF7-6CA378B1A1D7}" type="presParOf" srcId="{BBC277AC-F693-4279-B296-D8FAEFC38380}" destId="{7E5A667E-5F4E-46C0-A312-36D915E094C0}" srcOrd="0" destOrd="0" presId="urn:microsoft.com/office/officeart/2008/layout/LinedList"/>
    <dgm:cxn modelId="{3E979D98-080B-40C8-8C59-EBD17FE7CF4D}" type="presParOf" srcId="{BBC277AC-F693-4279-B296-D8FAEFC38380}" destId="{6786753B-451C-45F3-AF90-D31C407F41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0F160-A614-4488-9AAF-8D5D2839982B}">
      <dsp:nvSpPr>
        <dsp:cNvPr id="0" name=""/>
        <dsp:cNvSpPr/>
      </dsp:nvSpPr>
      <dsp:spPr>
        <a:xfrm>
          <a:off x="0" y="1593"/>
          <a:ext cx="78867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A91E34-F685-4D5C-935D-06B04CD567A3}">
      <dsp:nvSpPr>
        <dsp:cNvPr id="0" name=""/>
        <dsp:cNvSpPr/>
      </dsp:nvSpPr>
      <dsp:spPr>
        <a:xfrm>
          <a:off x="0" y="1593"/>
          <a:ext cx="7886700" cy="108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 dirty="0"/>
            <a:t>Sistema de distribución de elementos en una sola dimensión.</a:t>
          </a:r>
          <a:endParaRPr lang="es-PE" sz="3000" kern="1200" dirty="0"/>
        </a:p>
      </dsp:txBody>
      <dsp:txXfrm>
        <a:off x="0" y="1593"/>
        <a:ext cx="7886700" cy="1086772"/>
      </dsp:txXfrm>
    </dsp:sp>
    <dsp:sp modelId="{70C38A66-4EB6-47FF-A18C-3AF7C78F5618}">
      <dsp:nvSpPr>
        <dsp:cNvPr id="0" name=""/>
        <dsp:cNvSpPr/>
      </dsp:nvSpPr>
      <dsp:spPr>
        <a:xfrm>
          <a:off x="0" y="1088365"/>
          <a:ext cx="78867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577BE7-B119-445B-9C4F-8DE8A3CFC527}">
      <dsp:nvSpPr>
        <dsp:cNvPr id="0" name=""/>
        <dsp:cNvSpPr/>
      </dsp:nvSpPr>
      <dsp:spPr>
        <a:xfrm>
          <a:off x="0" y="1088365"/>
          <a:ext cx="7886700" cy="108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Permite alinear, distribuir y redimensionar elementos fácilmente.</a:t>
          </a:r>
          <a:endParaRPr lang="es-PE" sz="3000" kern="1200"/>
        </a:p>
      </dsp:txBody>
      <dsp:txXfrm>
        <a:off x="0" y="1088365"/>
        <a:ext cx="7886700" cy="1086772"/>
      </dsp:txXfrm>
    </dsp:sp>
    <dsp:sp modelId="{CD9518F1-07F5-453A-A7C8-877717A24CFE}">
      <dsp:nvSpPr>
        <dsp:cNvPr id="0" name=""/>
        <dsp:cNvSpPr/>
      </dsp:nvSpPr>
      <dsp:spPr>
        <a:xfrm>
          <a:off x="0" y="2175138"/>
          <a:ext cx="78867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5A667E-5F4E-46C0-A312-36D915E094C0}">
      <dsp:nvSpPr>
        <dsp:cNvPr id="0" name=""/>
        <dsp:cNvSpPr/>
      </dsp:nvSpPr>
      <dsp:spPr>
        <a:xfrm>
          <a:off x="0" y="2175138"/>
          <a:ext cx="7886700" cy="1086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kern="1200"/>
            <a:t>Introducido en CSS3.</a:t>
          </a:r>
          <a:endParaRPr lang="es-PE" sz="3000" kern="1200"/>
        </a:p>
      </dsp:txBody>
      <dsp:txXfrm>
        <a:off x="0" y="2175138"/>
        <a:ext cx="7886700" cy="1086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8C53B-4052-420D-B263-1956105356E2}" type="datetimeFigureOut">
              <a:rPr lang="es-PE" smtClean="0"/>
              <a:t>5/08/2025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E057F-F3E2-49A1-8FBE-A9B44D17ED1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1418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5782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A5E41-1CDF-E4D9-02EA-6803DAF9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7884B7-5050-89E7-8278-8BC8D299D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5F5891C-70B7-2C35-E8C1-D5E77C98EF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6EA5D-883A-D01E-BDE9-A68159668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13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6B220-EC3D-6EA6-BF58-0736632A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3ECA553-1AE3-69CF-D544-E119C3A267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3F7F804-3D73-E761-68FC-29535AE7F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F4D45B-0B64-3D5B-77F8-0FA7F23DA9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103830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C867-D09F-A295-D852-F5B50CD23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C6C2984-195A-0E71-9158-C99074F06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4414BE6-7A82-753A-F8C6-D47F44360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A03E88-F357-43C6-E176-5E6DFFDA18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2668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DBD1E-0FA2-0BA1-6A32-652AEE26F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76B6C82-7458-7F9F-1A18-4C69E78A8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B9C3086-3869-C124-35CF-7E54FFBAF1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1857B8-9A6F-1A87-F413-20995C522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336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5D8E9-808B-49D9-FBFE-E58851A4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ECE03A8-7BD3-05E5-4CB7-449277A3B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658835-9C9E-1312-B5B6-A85E8F6E3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B1C09F-F686-A191-A356-6B20207F8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0570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B1284-D3C2-FAF2-24F6-A1F86A6B6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B431FDD-025D-55BE-8068-E960719052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15B6C7-6AB7-CE5F-B248-8265E6DB45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B63DB3-C9B1-692B-212D-2A0DC825B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11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6715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AFCF8-2C9A-326A-69E9-7B58D61A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6AE302-6941-33C8-E267-8F1168A83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4530D1-C80F-C83F-5140-1BD200F7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018B81-3AAC-4B3A-7887-12FE4B12F4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E057F-F3E2-49A1-8FBE-A9B44D17ED16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8779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909952-9143-463B-3A7F-BA8A83F2B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02C60-E14B-A9E9-D042-F436558EAC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75D073-EAD5-9744-83FF-DECA48EB3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527652-08E1-E31D-C987-59AE5EF5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FC2986-0EED-CC64-1571-A690CD832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4847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BBBE6F-7912-9461-DE2E-AF7F922F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0E050B-957C-4FB7-FC8A-917A7705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13E3AB-94CE-F197-7BDE-132B10BE8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67AD5B-7E65-842B-3116-7BAEEAA5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60863-E473-2FE0-BF6E-405B593B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404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24B8FD9-0DA8-9751-8988-38EC113CA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7EB791F-4BB4-0315-1393-C0A0E5964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A0239C-ADE9-9CD9-1095-EF2B57ED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7D95FB-E9FD-1EA2-CCD2-9CD85F71D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50DC7F-1724-C062-80BF-12CA62656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767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EEEEE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806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BA496-696A-AB56-942A-7CCF0A8C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DC5CED-9F68-D66F-7838-F8978C193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744DA-C93A-CC3B-7C44-3BD071233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7E36AD-2945-AC9B-DE68-991E4D828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C8A4A-E323-2C6A-C5BC-2D0D7E49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79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5E3AB-27E6-9EBB-E175-E07881F19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51F364-5FCB-91FD-09C2-C536F73EE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464C4F-74C8-0928-A18A-8E6818285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70CA70-9BFC-BED4-09C7-DC2D7B75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BE99B-DAEE-3374-2E88-5A63E033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3236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E50B0-38C3-C7DC-E575-91FC31762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FB49F8-6B4F-87FF-778A-6DDE1AA7A8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6E5B19E-AD0F-5740-8ED0-E630B26E6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25CFF3-4BE5-5317-EE79-5140E5152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D358AD-A9D3-FFC3-E414-156CA615D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766498-B4FF-0D1B-76FD-E1478D0F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11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46456-225E-1A72-163A-06539B5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A754CB-FBC2-5A52-74C4-25257876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25FE3F6-BD5C-0E0A-785A-B37AE36ED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4B154FD-3186-88A0-7156-25AA869FE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0CD2ABA-DA01-93F0-C938-D98E508ED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46D900-2BEE-F556-A79A-BBFC1F91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2C03EF-46CB-923D-C61C-78BD06E45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A95591C-5D4E-93F5-8905-B7CCC66A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307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35AFF-566A-C0E6-C73A-AF251F051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94F17C-B78D-A23D-3B6F-5CED7F7B7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37F7E11-00CE-D1E8-9DEB-0844FBFBE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DAA429E-E9DD-5CDE-E362-7CC4AE6BE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250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3F71189-5D08-88CB-5A17-3B8ACED6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A2E46E-FE60-9899-3020-4BE5E3B39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BB714E-580A-705C-8427-9F2ACBB3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73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690F22-1CF2-5CFD-D101-C24C3F9C1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538AFC-89C3-89A1-3AF9-3D35AC53C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E2837AA-71C0-F9DC-6E44-A9A7C89D7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8AB06E-2D30-86A9-CE4C-A70F407C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E50B90A-C647-16C5-06B4-18F4C9777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4BD5C-09C3-B9A3-EC42-1C712C8C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67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2E56D9-DD0A-083C-6672-6EFB94D5E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F2B819-D8AF-6D0F-9D1B-3F7A826CA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9FBA27-FF63-280D-EA88-A561487E2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FC7E8-AB20-349E-E522-DC4807A6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945FF-058C-2D01-14B8-AF737F42A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AEBB84-BA44-BD53-9006-17145B1F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2779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93D39F4-7CDF-F342-546F-3AED5EA92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3AB090-5862-6BB9-5D9E-E1A430CBC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C00D2B-08C8-7181-4522-02AFB1EE7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0A66FA-AE2B-6D10-A976-D8A4D22CB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9A6138-5EA0-002C-66D0-D64CF2E66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0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34.jpg"/><Relationship Id="rId4" Type="http://schemas.openxmlformats.org/officeDocument/2006/relationships/image" Target="../media/image3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png"/><Relationship Id="rId4" Type="http://schemas.openxmlformats.org/officeDocument/2006/relationships/image" Target="../media/image3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earnlayout.com/flexbox.html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css-tricks.com/snippets/css/a-guide-to-flexbo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lexboxgrid.com/" TargetMode="External"/><Relationship Id="rId5" Type="http://schemas.openxmlformats.org/officeDocument/2006/relationships/hyperlink" Target="https://www.w3schools.com/css/css3_flexbox.asp" TargetMode="External"/><Relationship Id="rId4" Type="http://schemas.openxmlformats.org/officeDocument/2006/relationships/hyperlink" Target="https://scotch.io/tutorials/a-visual-guide-to-css3-flexbox-properti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EE652FA2-BD39-4C4E-8440-00C23C0C29E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BEF84629-F1BC-4259-AA92-B743492309C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D25E23C-2093-4972-9A37-7B0F29FC6503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s-ES" sz="3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lang="es-ES" sz="2400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676527D-F760-819D-AC14-B775186506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HOJAS DE ESTILO EN CASCADA AVANZADO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E15EBC40-50A3-3C1C-31DE-750BE16513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b="1" dirty="0"/>
              <a:t>Semana 2: </a:t>
            </a:r>
            <a:r>
              <a:rPr lang="es-PE" dirty="0"/>
              <a:t>Flexbox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</a:t>
            </a:r>
          </a:p>
          <a:p>
            <a:endParaRPr lang="es-P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A5E5E-B6C9-4C6C-E623-07F5E540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7096871-8A8B-6999-5D95-B445C3BBA1D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65406756-D1AC-8A34-54E6-5B5CAABDD18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EEE1C3DF-3731-D555-11CF-B52D2A690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err="1">
                <a:solidFill>
                  <a:srgbClr val="C00000"/>
                </a:solidFill>
              </a:rPr>
              <a:t>flex-direction</a:t>
            </a:r>
            <a:r>
              <a:rPr lang="es-ES" dirty="0">
                <a:solidFill>
                  <a:srgbClr val="C00000"/>
                </a:solidFill>
              </a:rPr>
              <a:t> : </a:t>
            </a:r>
            <a:r>
              <a:rPr lang="es-ES" dirty="0" err="1">
                <a:solidFill>
                  <a:srgbClr val="C00000"/>
                </a:solidFill>
              </a:rPr>
              <a:t>row</a:t>
            </a:r>
            <a:r>
              <a:rPr lang="es-ES" dirty="0">
                <a:solidFill>
                  <a:srgbClr val="C00000"/>
                </a:solidFill>
              </a:rPr>
              <a:t>-reverse</a:t>
            </a: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FF0D0F7D-C58B-6B09-ECD8-A927466133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0E9F16-49D3-CD1D-CF34-DD48F862D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14242"/>
            <a:ext cx="7981950" cy="330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8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80B09-09F9-451F-53C1-E211E5825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827B36A5-786E-A9C5-BE73-D6CE8FDA662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09F56E47-BC69-1D5A-A1BA-97CA88BBB0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2C1A06D4-7A12-B3A3-EF7E-892A6149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Contenedores </a:t>
            </a:r>
            <a:r>
              <a:rPr lang="es-ES" dirty="0" err="1">
                <a:solidFill>
                  <a:srgbClr val="C00000"/>
                </a:solidFill>
              </a:rPr>
              <a:t>flex</a:t>
            </a:r>
            <a:r>
              <a:rPr lang="es-ES" dirty="0">
                <a:solidFill>
                  <a:srgbClr val="C00000"/>
                </a:solidFill>
              </a:rPr>
              <a:t> </a:t>
            </a:r>
            <a:r>
              <a:rPr lang="es-ES" dirty="0" err="1">
                <a:solidFill>
                  <a:srgbClr val="C00000"/>
                </a:solidFill>
              </a:rPr>
              <a:t>Multi-línea</a:t>
            </a:r>
            <a:r>
              <a:rPr lang="es-ES" dirty="0">
                <a:solidFill>
                  <a:srgbClr val="C00000"/>
                </a:solidFill>
              </a:rPr>
              <a:t> con </a:t>
            </a:r>
            <a:r>
              <a:rPr lang="es-ES" dirty="0" err="1">
                <a:solidFill>
                  <a:srgbClr val="C00000"/>
                </a:solidFill>
              </a:rPr>
              <a:t>flex-wrap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5FC98716-2372-70A4-4A68-4276CC231B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EADA8AB-42C6-7C2F-4471-E4B87C5901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318" y="1047750"/>
            <a:ext cx="794136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733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52466D-CDAE-7515-E0D1-9766EF161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A1AB195C-76D3-5C2C-CD74-1EB00E85D4B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33495700-B3C1-5358-D691-D764F0F4B0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7AAB3042-5CAA-5536-8C65-423F1FEB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Propiedades aplicadas a los ítems </a:t>
            </a:r>
            <a:r>
              <a:rPr lang="es-ES" dirty="0" err="1">
                <a:solidFill>
                  <a:srgbClr val="C00000"/>
                </a:solidFill>
              </a:rPr>
              <a:t>flex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93FD660-625F-8320-0316-0256F9BCD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flex-grow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/>
              <a:t>expansión del elemento.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flex-shrink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/>
              <a:t>reducción del tamaño.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-basis: </a:t>
            </a:r>
            <a:r>
              <a:rPr lang="es-PE" dirty="0"/>
              <a:t>tamaño base.</a:t>
            </a:r>
          </a:p>
          <a:p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PE" dirty="0"/>
              <a:t>forma abreviada de las tres anteriores.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DCEC486-2167-A08D-C330-D0F58C84F1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2219" y="2985669"/>
            <a:ext cx="5019562" cy="2055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68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3ECD3-CF03-263F-1408-9866286F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Flex :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2654E29E-DEBC-5148-24B7-BD59933181B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3D1C8B-ED19-F6CD-A803-B21BC4EA2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475957"/>
            <a:ext cx="6201640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52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08556-4AA6-3D62-D916-ABB077133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9573-70F4-CEA6-5BD9-A7F20A24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>
                <a:solidFill>
                  <a:srgbClr val="C00000"/>
                </a:solidFill>
              </a:rPr>
              <a:t>align</a:t>
            </a:r>
            <a:r>
              <a:rPr lang="es-PE" dirty="0">
                <a:solidFill>
                  <a:srgbClr val="C00000"/>
                </a:solidFill>
              </a:rPr>
              <a:t>-ítems : (</a:t>
            </a:r>
            <a:r>
              <a:rPr lang="es-PE" dirty="0" err="1">
                <a:solidFill>
                  <a:srgbClr val="C00000"/>
                </a:solidFill>
              </a:rPr>
              <a:t>stretch</a:t>
            </a:r>
            <a:r>
              <a:rPr lang="es-PE" dirty="0">
                <a:solidFill>
                  <a:srgbClr val="C00000"/>
                </a:solidFill>
              </a:rPr>
              <a:t>, </a:t>
            </a:r>
            <a:r>
              <a:rPr lang="es-PE" dirty="0" err="1">
                <a:solidFill>
                  <a:srgbClr val="C00000"/>
                </a:solidFill>
              </a:rPr>
              <a:t>flex-start</a:t>
            </a:r>
            <a:r>
              <a:rPr lang="es-PE" dirty="0">
                <a:solidFill>
                  <a:srgbClr val="C00000"/>
                </a:solidFill>
              </a:rPr>
              <a:t>, </a:t>
            </a:r>
            <a:r>
              <a:rPr lang="es-PE" dirty="0" err="1">
                <a:solidFill>
                  <a:srgbClr val="C00000"/>
                </a:solidFill>
              </a:rPr>
              <a:t>flex-end</a:t>
            </a:r>
            <a:r>
              <a:rPr lang="es-PE" dirty="0">
                <a:solidFill>
                  <a:srgbClr val="C00000"/>
                </a:solidFill>
              </a:rPr>
              <a:t>, center)</a:t>
            </a: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29D157B-76EC-4037-6DE6-CF6111A37A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3F4E4AA-B61F-AE8D-201C-8EEB51D46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929" y="1047750"/>
            <a:ext cx="5220142" cy="354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731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D2ACA-5452-3AE7-1F76-53136CF0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340F7-F793-6CD8-5731-B00EC944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>
                <a:solidFill>
                  <a:srgbClr val="C00000"/>
                </a:solidFill>
              </a:rPr>
              <a:t>justify-content</a:t>
            </a:r>
            <a:r>
              <a:rPr lang="es-PE" dirty="0">
                <a:solidFill>
                  <a:srgbClr val="C00000"/>
                </a:solidFill>
              </a:rPr>
              <a:t> : ( </a:t>
            </a:r>
            <a:r>
              <a:rPr lang="es-PE" dirty="0" err="1">
                <a:solidFill>
                  <a:srgbClr val="C00000"/>
                </a:solidFill>
              </a:rPr>
              <a:t>space-evenly</a:t>
            </a:r>
            <a:r>
              <a:rPr lang="es-PE" dirty="0">
                <a:solidFill>
                  <a:srgbClr val="C00000"/>
                </a:solidFill>
              </a:rPr>
              <a:t> , </a:t>
            </a:r>
            <a:r>
              <a:rPr lang="en-US" dirty="0">
                <a:solidFill>
                  <a:srgbClr val="C00000"/>
                </a:solidFill>
              </a:rPr>
              <a:t>flex-start, flex-end, center, space-around ,space-between 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5E8B44E5-327C-CEB3-8478-B8052C1C60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C424583-0744-9372-D58B-8FDC17C08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2" y="1344216"/>
            <a:ext cx="7862496" cy="32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44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7C8AD-3546-87AA-D5A3-10C3C30D4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06DA6-C868-C05E-D62A-83A41776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 err="1">
                <a:solidFill>
                  <a:srgbClr val="C00000"/>
                </a:solidFill>
              </a:rPr>
              <a:t>justify-content</a:t>
            </a:r>
            <a:r>
              <a:rPr lang="es-PE" dirty="0">
                <a:solidFill>
                  <a:srgbClr val="C00000"/>
                </a:solidFill>
              </a:rPr>
              <a:t> : ( </a:t>
            </a:r>
            <a:r>
              <a:rPr lang="es-PE" dirty="0" err="1">
                <a:solidFill>
                  <a:srgbClr val="C00000"/>
                </a:solidFill>
              </a:rPr>
              <a:t>space-evenly</a:t>
            </a:r>
            <a:r>
              <a:rPr lang="es-PE" dirty="0">
                <a:solidFill>
                  <a:srgbClr val="C00000"/>
                </a:solidFill>
              </a:rPr>
              <a:t> , </a:t>
            </a:r>
            <a:r>
              <a:rPr lang="en-US" dirty="0">
                <a:solidFill>
                  <a:srgbClr val="C00000"/>
                </a:solidFill>
              </a:rPr>
              <a:t>flex-start, flex-end, center, space-around ,space-between )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984F7CB8-A165-CF22-0E5D-0B2C21EE416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B87F7EF-9AFB-150F-4001-461910AD4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52" y="1344216"/>
            <a:ext cx="7862496" cy="328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50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5021C1EE-9128-948F-2C63-22008603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</a:t>
            </a:r>
            <a:r>
              <a:rPr lang="es-ES" spc="-75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Concepto</a:t>
            </a:r>
            <a:r>
              <a:rPr lang="es-ES" spc="-70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del</a:t>
            </a:r>
            <a:r>
              <a:rPr lang="es-ES" spc="-75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Modelo</a:t>
            </a:r>
            <a:r>
              <a:rPr lang="es-ES" spc="-70" dirty="0">
                <a:solidFill>
                  <a:srgbClr val="C00000"/>
                </a:solidFill>
              </a:rPr>
              <a:t> </a:t>
            </a:r>
            <a:r>
              <a:rPr lang="es-ES" dirty="0">
                <a:solidFill>
                  <a:srgbClr val="C00000"/>
                </a:solidFill>
              </a:rPr>
              <a:t>de</a:t>
            </a:r>
            <a:r>
              <a:rPr lang="es-ES" spc="-75" dirty="0">
                <a:solidFill>
                  <a:srgbClr val="C00000"/>
                </a:solidFill>
              </a:rPr>
              <a:t> </a:t>
            </a:r>
            <a:r>
              <a:rPr lang="es-ES" spc="-20" dirty="0">
                <a:solidFill>
                  <a:srgbClr val="C00000"/>
                </a:solidFill>
              </a:rPr>
              <a:t>Caja</a:t>
            </a:r>
            <a:endParaRPr lang="es-PE" dirty="0"/>
          </a:p>
        </p:txBody>
      </p:sp>
      <p:graphicFrame>
        <p:nvGraphicFramePr>
          <p:cNvPr id="7" name="object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3503155"/>
              </p:ext>
            </p:extLst>
          </p:nvPr>
        </p:nvGraphicFramePr>
        <p:xfrm>
          <a:off x="628650" y="1370013"/>
          <a:ext cx="7886700" cy="314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43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display: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inline-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grow: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&lt;number&gt;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direction: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row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4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column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flex-shrink: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&lt;number&gt;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wrap:</a:t>
                      </a:r>
                      <a:r>
                        <a:rPr sz="14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wrap</a:t>
                      </a:r>
                      <a:r>
                        <a:rPr sz="1300" spc="-2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2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nowrap</a:t>
                      </a:r>
                      <a:r>
                        <a:rPr sz="1300" spc="-3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2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wrapreverse</a:t>
                      </a:r>
                      <a:endParaRPr sz="13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flex: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&lt;integer&gt;</a:t>
                      </a:r>
                      <a:endParaRPr sz="14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79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flex-basis: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&lt;lenght&gt;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order:</a:t>
                      </a: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&lt;integer&gt;</a:t>
                      </a:r>
                      <a:endParaRPr sz="1400" dirty="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justify-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content: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start |</a:t>
                      </a:r>
                      <a:r>
                        <a:rPr sz="1200" spc="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end |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center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105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align-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self:</a:t>
                      </a:r>
                      <a:r>
                        <a:rPr sz="14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3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13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1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center</a:t>
                      </a:r>
                      <a:endParaRPr sz="13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align-items:</a:t>
                      </a:r>
                      <a:r>
                        <a:rPr sz="1400" spc="-2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start</a:t>
                      </a:r>
                      <a:r>
                        <a:rPr sz="13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end</a:t>
                      </a:r>
                      <a:r>
                        <a:rPr sz="1300" spc="-2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|</a:t>
                      </a:r>
                      <a:r>
                        <a:rPr sz="1300" spc="-2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center</a:t>
                      </a:r>
                      <a:endParaRPr sz="13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4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align-</a:t>
                      </a:r>
                      <a:r>
                        <a:rPr sz="14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content:</a:t>
                      </a:r>
                      <a:r>
                        <a:rPr sz="14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start |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flex-</a:t>
                      </a:r>
                      <a:r>
                        <a:rPr sz="120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end |</a:t>
                      </a:r>
                      <a:r>
                        <a:rPr sz="1200" spc="-5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chemeClr val="tx1"/>
                          </a:solidFill>
                          <a:latin typeface="Arial MT"/>
                          <a:cs typeface="Arial MT"/>
                        </a:rPr>
                        <a:t>center</a:t>
                      </a:r>
                      <a:endParaRPr sz="1200">
                        <a:solidFill>
                          <a:schemeClr val="tx1"/>
                        </a:solidFill>
                        <a:latin typeface="Arial MT"/>
                        <a:cs typeface="Arial MT"/>
                      </a:endParaRPr>
                    </a:p>
                  </a:txBody>
                  <a:tcPr marL="0" marR="0" marT="787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" name="object 2">
            <a:extLst>
              <a:ext uri="{FF2B5EF4-FFF2-40B4-BE49-F238E27FC236}">
                <a16:creationId xmlns:a16="http://schemas.microsoft.com/office/drawing/2014/main" id="{3A93788E-4EA9-45F8-824A-E94F848097E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0700" y="1378400"/>
            <a:ext cx="3400723" cy="1791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85700" y="1182749"/>
            <a:ext cx="3022299" cy="102642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5699" y="2361950"/>
            <a:ext cx="3022304" cy="1154949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11D66C4E-46AC-4FA6-B0C3-31D5E53B37E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2F2C7C7B-C26A-33EC-5D40-C29E4914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  <p:sp>
        <p:nvSpPr>
          <p:cNvPr id="9" name="Título 10">
            <a:extLst>
              <a:ext uri="{FF2B5EF4-FFF2-40B4-BE49-F238E27FC236}">
                <a16:creationId xmlns:a16="http://schemas.microsoft.com/office/drawing/2014/main" id="{F71F81A4-F733-D725-C8E5-E6D55ED76760}"/>
              </a:ext>
            </a:extLst>
          </p:cNvPr>
          <p:cNvSpPr txBox="1">
            <a:spLocks/>
          </p:cNvSpPr>
          <p:nvPr/>
        </p:nvSpPr>
        <p:spPr>
          <a:xfrm>
            <a:off x="781050" y="4262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012" y="1182749"/>
            <a:ext cx="3183739" cy="16689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5582" y="1182749"/>
            <a:ext cx="3561028" cy="1668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6025" y="3016724"/>
            <a:ext cx="3183726" cy="16654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65575" y="3079062"/>
            <a:ext cx="3561023" cy="1540747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E2143DD0-5E00-4160-88EC-2D223976511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9DBA9FFF-6E5A-EE3E-3D81-A97582E3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A1721-1453-A4ED-5B6E-75E2BE75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41A982B7-467E-4F30-0311-E8743109A9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3D014353-C81E-7F32-9FF7-3697AE52FF5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6D071645-89DC-7D94-5EC1-0B1F93BEC107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04CC653A-FFDA-A069-902F-4492C2390AAE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s-ES" sz="3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lang="es-ES" sz="2400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FBBACEAF-B5CC-90D0-C703-3AA9C8CA6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Objetivo de la sesión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12" name="Subtítulo 11">
            <a:extLst>
              <a:ext uri="{FF2B5EF4-FFF2-40B4-BE49-F238E27FC236}">
                <a16:creationId xmlns:a16="http://schemas.microsoft.com/office/drawing/2014/main" id="{4F5345E3-15E4-2A33-DCC1-78016BC32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Comprender el funcionamiento del modelo de caja flexible (Flexbox). Aplicar las propiedades de Flexbox para organizar y alinear elementos en el diseño web. Identificar las ventajas de su uso frente a otros métodos de maquetación.</a:t>
            </a:r>
          </a:p>
          <a:p>
            <a:endParaRPr lang="es-PE" dirty="0"/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DD50E653-6F37-BCC7-03E3-67348B773B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156" y="2828834"/>
            <a:ext cx="2109333" cy="2101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8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0350" y="1726950"/>
            <a:ext cx="3279214" cy="168958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4399" y="1726950"/>
            <a:ext cx="3279225" cy="1674342"/>
          </a:xfrm>
          <a:prstGeom prst="rect">
            <a:avLst/>
          </a:prstGeom>
        </p:spPr>
      </p:pic>
      <p:pic>
        <p:nvPicPr>
          <p:cNvPr id="6" name="object 2">
            <a:extLst>
              <a:ext uri="{FF2B5EF4-FFF2-40B4-BE49-F238E27FC236}">
                <a16:creationId xmlns:a16="http://schemas.microsoft.com/office/drawing/2014/main" id="{696749A2-A1EC-4E0E-A258-A8E9C210EE2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F963BBF0-FDD4-8BBD-586B-C1AAB042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3075" y="1338299"/>
            <a:ext cx="3226670" cy="16743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9948" y="1338297"/>
            <a:ext cx="3540954" cy="17444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9950" y="3269432"/>
            <a:ext cx="3540949" cy="911317"/>
          </a:xfrm>
          <a:prstGeom prst="rect">
            <a:avLst/>
          </a:prstGeom>
        </p:spPr>
      </p:pic>
      <p:pic>
        <p:nvPicPr>
          <p:cNvPr id="7" name="object 2">
            <a:extLst>
              <a:ext uri="{FF2B5EF4-FFF2-40B4-BE49-F238E27FC236}">
                <a16:creationId xmlns:a16="http://schemas.microsoft.com/office/drawing/2014/main" id="{0C663166-C5A7-442D-B97F-19B3C9E8D0A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9" name="Título 7">
            <a:extLst>
              <a:ext uri="{FF2B5EF4-FFF2-40B4-BE49-F238E27FC236}">
                <a16:creationId xmlns:a16="http://schemas.microsoft.com/office/drawing/2014/main" id="{65C113EE-6C04-C33A-30B8-02CD1F4E9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00" y="1186800"/>
            <a:ext cx="3381551" cy="174944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9847" y="1186797"/>
            <a:ext cx="3381550" cy="17559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4300" y="3105324"/>
            <a:ext cx="3381547" cy="176381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89850" y="3105324"/>
            <a:ext cx="1887240" cy="1770324"/>
          </a:xfrm>
          <a:prstGeom prst="rect">
            <a:avLst/>
          </a:prstGeom>
        </p:spPr>
      </p:pic>
      <p:pic>
        <p:nvPicPr>
          <p:cNvPr id="8" name="object 2">
            <a:extLst>
              <a:ext uri="{FF2B5EF4-FFF2-40B4-BE49-F238E27FC236}">
                <a16:creationId xmlns:a16="http://schemas.microsoft.com/office/drawing/2014/main" id="{1865F1CD-BD5C-45FF-9E5A-CA9B24F3C7F8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91E64E27-B545-7CAD-D041-B9E769262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850" y="3157599"/>
            <a:ext cx="3620349" cy="139087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7800" y="1017724"/>
            <a:ext cx="7350125" cy="3531235"/>
            <a:chOff x="357800" y="1017724"/>
            <a:chExt cx="7350125" cy="35312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00" y="1017724"/>
              <a:ext cx="4482401" cy="18959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1705" y="1017724"/>
              <a:ext cx="2406094" cy="3530751"/>
            </a:xfrm>
            <a:prstGeom prst="rect">
              <a:avLst/>
            </a:prstGeom>
          </p:spPr>
        </p:pic>
      </p:grpSp>
      <p:pic>
        <p:nvPicPr>
          <p:cNvPr id="8" name="object 2">
            <a:extLst>
              <a:ext uri="{FF2B5EF4-FFF2-40B4-BE49-F238E27FC236}">
                <a16:creationId xmlns:a16="http://schemas.microsoft.com/office/drawing/2014/main" id="{A2FB2404-57E3-4FE4-8182-079E64128C4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10" name="Título 7">
            <a:extLst>
              <a:ext uri="{FF2B5EF4-FFF2-40B4-BE49-F238E27FC236}">
                <a16:creationId xmlns:a16="http://schemas.microsoft.com/office/drawing/2014/main" id="{908873BF-C177-B0E8-F53B-967400DFF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Flexbox en Acción</a:t>
            </a:r>
            <a:endParaRPr lang="es-P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68881144-43B0-2F99-66DC-333AE21B4C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8650" y="256686"/>
            <a:ext cx="7886700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PE" dirty="0"/>
              <a:t>Cierre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  <a:endParaRPr spc="-20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E5A8FC9-4C5D-C6A6-3508-B349E13C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54965" marR="5080" indent="-342900">
              <a:lnSpc>
                <a:spcPct val="114599"/>
              </a:lnSpc>
              <a:spcBef>
                <a:spcPts val="100"/>
              </a:spcBef>
              <a:tabLst>
                <a:tab pos="379095" algn="l"/>
              </a:tabLst>
            </a:pPr>
            <a:r>
              <a:rPr lang="es-ES" sz="2400" dirty="0">
                <a:latin typeface="Roboto"/>
                <a:cs typeface="Roboto"/>
              </a:rPr>
              <a:t>La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habilidad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de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alterar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el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alto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y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ancho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de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los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elementos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para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encajar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mejor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25" dirty="0">
                <a:latin typeface="Roboto"/>
                <a:cs typeface="Roboto"/>
              </a:rPr>
              <a:t>en </a:t>
            </a:r>
            <a:r>
              <a:rPr lang="es-ES" sz="2400" dirty="0">
                <a:latin typeface="Roboto"/>
                <a:cs typeface="Roboto"/>
              </a:rPr>
              <a:t>el</a:t>
            </a:r>
            <a:r>
              <a:rPr lang="es-ES" sz="2400" spc="-4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espacio</a:t>
            </a:r>
            <a:r>
              <a:rPr lang="es-ES" sz="2400" spc="-40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disponible</a:t>
            </a:r>
            <a:r>
              <a:rPr lang="es-ES" sz="2400" spc="-4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del</a:t>
            </a:r>
            <a:r>
              <a:rPr lang="es-ES" sz="2400" spc="-4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contenedor</a:t>
            </a:r>
            <a:endParaRPr lang="es-ES" sz="2400" dirty="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tabLst>
                <a:tab pos="379095" algn="l"/>
              </a:tabLst>
            </a:pPr>
            <a:r>
              <a:rPr lang="es-ES" sz="2400" dirty="0" err="1">
                <a:latin typeface="Roboto"/>
                <a:cs typeface="Roboto"/>
              </a:rPr>
              <a:t>Flexbox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es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agnóstico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en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dirección.</a:t>
            </a:r>
            <a:r>
              <a:rPr lang="es-ES" sz="2400" spc="34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Trabaja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bien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horizontal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y</a:t>
            </a:r>
            <a:r>
              <a:rPr lang="es-ES" sz="2400" spc="-50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verticalmente.</a:t>
            </a:r>
            <a:endParaRPr lang="es-ES" sz="2400" dirty="0">
              <a:latin typeface="Roboto"/>
              <a:cs typeface="Roboto"/>
            </a:endParaRPr>
          </a:p>
          <a:p>
            <a:pPr marL="354965" marR="209550" indent="-342900">
              <a:lnSpc>
                <a:spcPct val="114599"/>
              </a:lnSpc>
              <a:tabLst>
                <a:tab pos="379095" algn="l"/>
              </a:tabLst>
            </a:pPr>
            <a:r>
              <a:rPr lang="es-ES" sz="2400" spc="-20" dirty="0">
                <a:latin typeface="Roboto"/>
                <a:cs typeface="Roboto"/>
              </a:rPr>
              <a:t>Construido</a:t>
            </a:r>
            <a:r>
              <a:rPr lang="es-ES" sz="2400" spc="-60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para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estructuras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de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40" dirty="0">
                <a:latin typeface="Roboto"/>
                <a:cs typeface="Roboto"/>
              </a:rPr>
              <a:t>escalas-</a:t>
            </a:r>
            <a:r>
              <a:rPr lang="es-ES" sz="2400" dirty="0">
                <a:latin typeface="Roboto"/>
                <a:cs typeface="Roboto"/>
              </a:rPr>
              <a:t>pequeñas.</a:t>
            </a:r>
            <a:r>
              <a:rPr lang="es-ES" sz="2400" spc="340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Mientras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que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“Grid”</a:t>
            </a:r>
            <a:r>
              <a:rPr lang="es-ES" sz="2400" spc="-55" dirty="0">
                <a:latin typeface="Roboto"/>
                <a:cs typeface="Roboto"/>
              </a:rPr>
              <a:t> </a:t>
            </a:r>
            <a:r>
              <a:rPr lang="es-ES" sz="2400" spc="-25" dirty="0">
                <a:latin typeface="Roboto"/>
                <a:cs typeface="Roboto"/>
              </a:rPr>
              <a:t>que </a:t>
            </a:r>
            <a:r>
              <a:rPr lang="es-ES" sz="2400" dirty="0">
                <a:latin typeface="Roboto"/>
                <a:cs typeface="Roboto"/>
              </a:rPr>
              <a:t>está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surgiendo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spc="-10" dirty="0">
                <a:latin typeface="Roboto"/>
                <a:cs typeface="Roboto"/>
              </a:rPr>
              <a:t>ahora,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es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para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spc="-20" dirty="0">
                <a:latin typeface="Roboto"/>
                <a:cs typeface="Roboto"/>
              </a:rPr>
              <a:t>estructuras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dirty="0">
                <a:latin typeface="Roboto"/>
                <a:cs typeface="Roboto"/>
              </a:rPr>
              <a:t>de</a:t>
            </a:r>
            <a:r>
              <a:rPr lang="es-ES" sz="2400" spc="-35" dirty="0">
                <a:latin typeface="Roboto"/>
                <a:cs typeface="Roboto"/>
              </a:rPr>
              <a:t> </a:t>
            </a:r>
            <a:r>
              <a:rPr lang="es-ES" sz="2400" spc="-45" dirty="0">
                <a:latin typeface="Roboto"/>
                <a:cs typeface="Roboto"/>
              </a:rPr>
              <a:t>escalas-</a:t>
            </a:r>
            <a:r>
              <a:rPr lang="es-ES" sz="2400" spc="-10" dirty="0">
                <a:latin typeface="Roboto"/>
                <a:cs typeface="Roboto"/>
              </a:rPr>
              <a:t>grandes.</a:t>
            </a:r>
            <a:endParaRPr lang="es-ES" sz="2400" dirty="0">
              <a:latin typeface="Roboto"/>
              <a:cs typeface="Roboto"/>
            </a:endParaRPr>
          </a:p>
          <a:p>
            <a:endParaRPr lang="es-PE" dirty="0"/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0777189E-98A9-4DBE-83A7-FEA85A77D6A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835099" y="1311176"/>
            <a:ext cx="7220584" cy="2474394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</a:tabLst>
            </a:pPr>
            <a:r>
              <a:rPr lang="es-PE" u="heavy" spc="-4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2"/>
              </a:rPr>
              <a:t>https://developer.mozilla.org/en-US/docs/Web/CSS/CSS_flexible_box_layout/Basic_concepts_of_flexbox</a:t>
            </a:r>
          </a:p>
          <a:p>
            <a:pPr marL="379095" indent="-366395">
              <a:lnSpc>
                <a:spcPct val="100000"/>
              </a:lnSpc>
              <a:spcBef>
                <a:spcPts val="414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u="heavy" spc="-4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2"/>
              </a:rPr>
              <a:t>https://css-tricks.com/snippets/css/a-</a:t>
            </a:r>
            <a:r>
              <a:rPr sz="1800" u="heavy" spc="-5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2"/>
              </a:rPr>
              <a:t>guide-</a:t>
            </a:r>
            <a:r>
              <a:rPr sz="1800" u="heavy" spc="-4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2"/>
              </a:rPr>
              <a:t>to-</a:t>
            </a:r>
            <a:r>
              <a:rPr sz="1800" u="heavy" spc="-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2"/>
              </a:rPr>
              <a:t>flexbox/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3"/>
              </a:rPr>
              <a:t>http://learnlayout.com/flexbox.html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u="heavy" spc="-5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4"/>
              </a:rPr>
              <a:t>https://scotch.io/tutorials/a-visual-</a:t>
            </a:r>
            <a:r>
              <a:rPr sz="1800" u="heavy" spc="-5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4"/>
              </a:rPr>
              <a:t>guide-to-</a:t>
            </a:r>
            <a:r>
              <a:rPr sz="1800" u="heavy" spc="-6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4"/>
              </a:rPr>
              <a:t>css3-</a:t>
            </a:r>
            <a:r>
              <a:rPr sz="1800" u="heavy" spc="-55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4"/>
              </a:rPr>
              <a:t>flexbox-</a:t>
            </a:r>
            <a:r>
              <a:rPr sz="1800" u="heavy" spc="-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4"/>
              </a:rPr>
              <a:t>properties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5"/>
              </a:rPr>
              <a:t>https://www.w3schools.com/css/css3_flexbox.asp</a:t>
            </a:r>
            <a:endParaRPr sz="1800" dirty="0">
              <a:latin typeface="Roboto"/>
              <a:cs typeface="Roboto"/>
            </a:endParaRPr>
          </a:p>
          <a:p>
            <a:pPr marL="379095" indent="-366395">
              <a:lnSpc>
                <a:spcPct val="100000"/>
              </a:lnSpc>
              <a:spcBef>
                <a:spcPts val="315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u="heavy" spc="-10" dirty="0">
                <a:solidFill>
                  <a:srgbClr val="F3F3F3"/>
                </a:solidFill>
                <a:uFill>
                  <a:solidFill>
                    <a:srgbClr val="F3F3F3"/>
                  </a:solidFill>
                </a:uFill>
                <a:latin typeface="Roboto"/>
                <a:cs typeface="Roboto"/>
                <a:hlinkClick r:id="rId6"/>
              </a:rPr>
              <a:t>http://flexboxgrid.com/</a:t>
            </a:r>
            <a:endParaRPr sz="1800" dirty="0">
              <a:latin typeface="Roboto"/>
              <a:cs typeface="Roboto"/>
            </a:endParaRPr>
          </a:p>
        </p:txBody>
      </p:sp>
      <p:pic>
        <p:nvPicPr>
          <p:cNvPr id="6" name="object 2">
            <a:extLst>
              <a:ext uri="{FF2B5EF4-FFF2-40B4-BE49-F238E27FC236}">
                <a16:creationId xmlns:a16="http://schemas.microsoft.com/office/drawing/2014/main" id="{FC5FF6E7-A020-4C82-BD6F-2A0D99F2F0B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7271" y="4591553"/>
            <a:ext cx="1943100" cy="400050"/>
          </a:xfrm>
          <a:prstGeom prst="rect">
            <a:avLst/>
          </a:prstGeom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501BE4A-0D39-865F-96EB-8D9B008D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Recursos</a:t>
            </a:r>
            <a:endParaRPr lang="es-P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2039E6-A563-A3CF-FBCB-EC113823D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C8FCD6C-F5E6-B941-1BAC-9C0A44A1082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E37ACEF3-B8DA-D20B-7706-178E9F99C2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52636FDD-33E1-F1E6-8499-1241F9C8E72F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BC27891A-33DA-916C-ED23-03AB7D0BC9E7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s-ES" sz="3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lang="es-ES" sz="2400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88B93F0B-864E-7B42-6236-843E949E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¿Qué es Flexbox?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E09283A1-D769-EADC-2728-3A3910E8F7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0760785"/>
              </p:ext>
            </p:extLst>
          </p:nvPr>
        </p:nvGraphicFramePr>
        <p:xfrm>
          <a:off x="628650" y="1369219"/>
          <a:ext cx="7886700" cy="3263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1859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DE59E-3078-D119-BFCB-7F5E4FCF5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F931B3DF-0F26-AD27-72E4-96A67B87C98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BAAE7016-5C4D-E018-79D4-82C33F939CA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30B9E8F5-A1A7-18E0-7351-19E16D692E11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7C8941B2-0015-B9E4-25BE-72161BD99B14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s-ES" sz="3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lang="es-ES" sz="2400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E0E706D0-2BB5-5CFB-CBF7-300293169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Contenedor Flex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D2E096B-F8B1-A432-6141-CBE2A9297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Hace que los hijos sean elementos flexibles. </a:t>
            </a:r>
          </a:p>
          <a:p>
            <a:r>
              <a:rPr lang="es-ES" dirty="0"/>
              <a:t>Propiedad: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</a:t>
            </a:r>
            <a:r>
              <a:rPr lang="es-ES" dirty="0"/>
              <a:t>;</a:t>
            </a:r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21658618-565D-0E45-FE2A-9E3BB7D5D4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334" t="11270" r="7353" b="22373"/>
          <a:stretch>
            <a:fillRect/>
          </a:stretch>
        </p:blipFill>
        <p:spPr>
          <a:xfrm>
            <a:off x="1638300" y="2222496"/>
            <a:ext cx="5867400" cy="241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4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447F6-2988-9DDC-5E8A-E9BCA12A9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9B28E638-1DA5-7285-6C41-47F9D793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A91A5F45-A3E3-7B12-ECC9-11A860ABA41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4F4A65F6-872E-2F51-3355-1B59432B8569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10;g28e7d797b76_0_0">
            <a:extLst>
              <a:ext uri="{FF2B5EF4-FFF2-40B4-BE49-F238E27FC236}">
                <a16:creationId xmlns:a16="http://schemas.microsoft.com/office/drawing/2014/main" id="{DED15A38-3F91-9EAA-A0A9-B06DA82C6E1E}"/>
              </a:ext>
            </a:extLst>
          </p:cNvPr>
          <p:cNvSpPr/>
          <p:nvPr/>
        </p:nvSpPr>
        <p:spPr>
          <a:xfrm>
            <a:off x="0" y="2554173"/>
            <a:ext cx="9144000" cy="1325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lang="es-ES" sz="3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</a:br>
            <a:endParaRPr lang="es-ES" sz="2400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79462734-ACFE-2634-52FA-7DA7B4D3D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Propiedades del Contenedor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1547178-CFF1-BC01-AD49-60E124D394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59931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/>
              <a:t>Ejes principales:</a:t>
            </a:r>
          </a:p>
          <a:p>
            <a:pPr lvl="1"/>
            <a:r>
              <a:rPr lang="es-ES" dirty="0"/>
              <a:t>Eje principal (</a:t>
            </a:r>
            <a:r>
              <a:rPr lang="es-ES" dirty="0" err="1"/>
              <a:t>main</a:t>
            </a:r>
            <a:r>
              <a:rPr lang="es-ES" dirty="0"/>
              <a:t> axis)</a:t>
            </a:r>
          </a:p>
          <a:p>
            <a:pPr lvl="1"/>
            <a:r>
              <a:rPr lang="es-ES" dirty="0"/>
              <a:t>Eje transversal (</a:t>
            </a:r>
            <a:r>
              <a:rPr lang="es-ES" dirty="0" err="1"/>
              <a:t>cross</a:t>
            </a:r>
            <a:r>
              <a:rPr lang="es-ES" dirty="0"/>
              <a:t> axis)</a:t>
            </a:r>
            <a:endParaRPr lang="es-PE" b="1" dirty="0"/>
          </a:p>
          <a:p>
            <a:r>
              <a:rPr lang="es-PE" b="1" dirty="0" err="1"/>
              <a:t>flex-direction</a:t>
            </a:r>
            <a:r>
              <a:rPr lang="es-PE" b="1" dirty="0"/>
              <a:t>: </a:t>
            </a:r>
            <a:r>
              <a:rPr lang="es-PE" dirty="0"/>
              <a:t>direcciona los hijos (</a:t>
            </a:r>
            <a:r>
              <a:rPr lang="es-PE" dirty="0" err="1"/>
              <a:t>row</a:t>
            </a:r>
            <a:r>
              <a:rPr lang="es-PE" dirty="0"/>
              <a:t>, columna, </a:t>
            </a:r>
            <a:r>
              <a:rPr lang="es-PE" dirty="0" err="1"/>
              <a:t>row</a:t>
            </a:r>
            <a:r>
              <a:rPr lang="es-PE" dirty="0"/>
              <a:t>-reverse, </a:t>
            </a:r>
            <a:r>
              <a:rPr lang="es-PE" dirty="0" err="1"/>
              <a:t>column</a:t>
            </a:r>
            <a:r>
              <a:rPr lang="es-PE" dirty="0"/>
              <a:t>-reverse).</a:t>
            </a:r>
          </a:p>
          <a:p>
            <a:r>
              <a:rPr lang="es-PE" b="1" dirty="0" err="1"/>
              <a:t>justify-content</a:t>
            </a:r>
            <a:r>
              <a:rPr lang="es-PE" b="1" dirty="0"/>
              <a:t>: </a:t>
            </a:r>
            <a:r>
              <a:rPr lang="es-PE" dirty="0"/>
              <a:t>distribución horizontal.</a:t>
            </a:r>
          </a:p>
          <a:p>
            <a:r>
              <a:rPr lang="es-PE" b="1" dirty="0" err="1"/>
              <a:t>align-items</a:t>
            </a:r>
            <a:r>
              <a:rPr lang="es-PE" b="1" dirty="0"/>
              <a:t>:</a:t>
            </a:r>
            <a:r>
              <a:rPr lang="es-PE" dirty="0"/>
              <a:t> alineación vertical.</a:t>
            </a:r>
          </a:p>
          <a:p>
            <a:r>
              <a:rPr lang="es-PE" b="1" dirty="0" err="1"/>
              <a:t>flex-wrap</a:t>
            </a:r>
            <a:r>
              <a:rPr lang="es-PE" b="1" dirty="0"/>
              <a:t>: </a:t>
            </a:r>
            <a:r>
              <a:rPr lang="es-PE" dirty="0"/>
              <a:t>permite envoltura de elementos.</a:t>
            </a:r>
          </a:p>
        </p:txBody>
      </p:sp>
      <p:pic>
        <p:nvPicPr>
          <p:cNvPr id="20" name="object 6"/>
          <p:cNvPicPr>
            <a:picLocks noGrp="1"/>
          </p:cNvPicPr>
          <p:nvPr>
            <p:ph sz="half" idx="2"/>
          </p:nvPr>
        </p:nvPicPr>
        <p:blipFill>
          <a:blip r:embed="rId5" cstate="print"/>
          <a:stretch>
            <a:fillRect/>
          </a:stretch>
        </p:blipFill>
        <p:spPr>
          <a:xfrm>
            <a:off x="4629150" y="1369218"/>
            <a:ext cx="4210050" cy="29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807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80198F-6A9E-6401-80DA-14EB56EE7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5BEAB90-F13E-A589-73C3-ECC03A7FB9A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4F28FF33-FBC4-925F-E411-CC76253E208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4C5C0755-BD94-446B-51B7-8F6463A1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 principal (</a:t>
            </a:r>
            <a:r>
              <a:rPr lang="es-ES" dirty="0" err="1">
                <a:solidFill>
                  <a:srgbClr val="C00000"/>
                </a:solidFill>
              </a:rPr>
              <a:t>main</a:t>
            </a:r>
            <a:r>
              <a:rPr lang="es-ES" dirty="0">
                <a:solidFill>
                  <a:srgbClr val="C00000"/>
                </a:solidFill>
              </a:rPr>
              <a:t> axis)</a:t>
            </a: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81C15617-60CC-3E17-1E13-C0F497271C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5E907D-B051-7AB4-C6B5-7C0D0FB0C2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112639"/>
            <a:ext cx="6705600" cy="2038980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123AE66-D93F-F2B6-FA07-4BB35856C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3733" y="3288417"/>
            <a:ext cx="4896533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6BB44-E4BF-EACF-38F6-A9932AF8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C8BDEE5-8F81-1CF2-6D18-172EC621A55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5C76B68E-763F-FB53-5AF6-61D6F1A914D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C0E1B5DC-6B8D-359D-1F7C-D32F83767880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7694386-9CB6-ABF3-5CEE-ED8AA1B92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Eje transversal (</a:t>
            </a:r>
            <a:r>
              <a:rPr lang="es-ES" dirty="0" err="1">
                <a:solidFill>
                  <a:srgbClr val="C00000"/>
                </a:solidFill>
              </a:rPr>
              <a:t>cross</a:t>
            </a:r>
            <a:r>
              <a:rPr lang="es-ES" dirty="0">
                <a:solidFill>
                  <a:srgbClr val="C00000"/>
                </a:solidFill>
              </a:rPr>
              <a:t> axis)</a:t>
            </a: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D5C76B8B-9511-89D8-C11D-297C2717FD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0BEE71-8FC8-4BD5-E23E-08B67C91F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2975" y="1218492"/>
            <a:ext cx="4858825" cy="114140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9A95E860-EBC8-6D64-800D-6FBCE1E534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2975" y="2424034"/>
            <a:ext cx="4995491" cy="261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36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4ED17-6EB9-3D13-0CA4-B7954663F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BA586871-50B4-6884-2BFA-5401EF6D5A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5ADB9E86-7D61-EBA1-FD52-BB585C99C9A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7" name="Google Shape;110;g28e7d797b76_0_0">
            <a:extLst>
              <a:ext uri="{FF2B5EF4-FFF2-40B4-BE49-F238E27FC236}">
                <a16:creationId xmlns:a16="http://schemas.microsoft.com/office/drawing/2014/main" id="{241E2CFE-1E26-C09D-DDA4-6864846A39D2}"/>
              </a:ext>
            </a:extLst>
          </p:cNvPr>
          <p:cNvSpPr/>
          <p:nvPr/>
        </p:nvSpPr>
        <p:spPr>
          <a:xfrm>
            <a:off x="20319" y="1468740"/>
            <a:ext cx="9123681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lang="es-ES" sz="3600" b="1" i="0" u="none" strike="noStrike" cap="none" dirty="0">
              <a:solidFill>
                <a:schemeClr val="dk1"/>
              </a:solidFill>
              <a:latin typeface="+mj-lt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C2522F7B-10F2-C6E3-7182-61201BDF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Líneas de inicio y de fin : </a:t>
            </a:r>
            <a:r>
              <a:rPr lang="es-ES" dirty="0" err="1">
                <a:solidFill>
                  <a:srgbClr val="C00000"/>
                </a:solidFill>
              </a:rPr>
              <a:t>flex-direction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BE985148-73A1-6B33-DFB7-AC00BB7CFE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41E187C-9082-90D4-EC4E-DFE6A24286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057" y="1173590"/>
            <a:ext cx="5263085" cy="17029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7DDA8E-C13D-15A3-6619-B8C022E17A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450" y="2951434"/>
            <a:ext cx="5309150" cy="175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036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F47C3-801D-7643-DCD1-DA77D064B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04D78381-F562-7938-8B00-DDF2D14E79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7577"/>
            <a:ext cx="3513756" cy="5143500"/>
          </a:xfrm>
          <a:prstGeom prst="rect">
            <a:avLst/>
          </a:prstGeom>
        </p:spPr>
      </p:pic>
      <p:pic>
        <p:nvPicPr>
          <p:cNvPr id="2" name="object 2">
            <a:extLst>
              <a:ext uri="{FF2B5EF4-FFF2-40B4-BE49-F238E27FC236}">
                <a16:creationId xmlns:a16="http://schemas.microsoft.com/office/drawing/2014/main" id="{6EF276A4-E74B-671F-B430-1239467CD0D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7271" y="4705350"/>
            <a:ext cx="1943100" cy="400050"/>
          </a:xfrm>
          <a:prstGeom prst="rect">
            <a:avLst/>
          </a:prstGeo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97DD5A34-2346-B8F8-8E94-2B37B3CF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El contenedor </a:t>
            </a:r>
            <a:r>
              <a:rPr lang="es-ES" dirty="0" err="1">
                <a:solidFill>
                  <a:srgbClr val="C00000"/>
                </a:solidFill>
              </a:rPr>
              <a:t>flex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2" name="AutoShape 6" descr="If flex-direction is set to row the main axis runs along the row in the inline direction.">
            <a:extLst>
              <a:ext uri="{FF2B5EF4-FFF2-40B4-BE49-F238E27FC236}">
                <a16:creationId xmlns:a16="http://schemas.microsoft.com/office/drawing/2014/main" id="{FD619D3D-2766-5B4B-4A82-4AA4A7774D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DCCF9F-3AFA-8EAA-D0C1-4B32338F9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1123950"/>
            <a:ext cx="6192114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851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</TotalTime>
  <Words>507</Words>
  <Application>Microsoft Office PowerPoint</Application>
  <PresentationFormat>Presentación en pantalla (16:9)</PresentationFormat>
  <Paragraphs>78</Paragraphs>
  <Slides>25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Arial MT</vt:lpstr>
      <vt:lpstr>Roboto</vt:lpstr>
      <vt:lpstr>Times New Roman</vt:lpstr>
      <vt:lpstr>Tema de Office</vt:lpstr>
      <vt:lpstr>HOJAS DE ESTILO EN CASCADA AVANZADO</vt:lpstr>
      <vt:lpstr>Objetivo de la sesión</vt:lpstr>
      <vt:lpstr>¿Qué es Flexbox?</vt:lpstr>
      <vt:lpstr>Contenedor Flex</vt:lpstr>
      <vt:lpstr>Propiedades del Contenedor</vt:lpstr>
      <vt:lpstr>Eje principal (main axis)</vt:lpstr>
      <vt:lpstr>Eje transversal (cross axis)</vt:lpstr>
      <vt:lpstr>Líneas de inicio y de fin : flex-direction</vt:lpstr>
      <vt:lpstr>El contenedor flex</vt:lpstr>
      <vt:lpstr>flex-direction : row-reverse</vt:lpstr>
      <vt:lpstr>Contenedores flex Multi-línea con flex-wrap</vt:lpstr>
      <vt:lpstr>Propiedades aplicadas a los ítems flex</vt:lpstr>
      <vt:lpstr>Flex :</vt:lpstr>
      <vt:lpstr>align-ítems : (stretch, flex-start, flex-end, center)</vt:lpstr>
      <vt:lpstr>justify-content : ( space-evenly , flex-start, flex-end, center, space-around ,space-between )</vt:lpstr>
      <vt:lpstr>justify-content : ( space-evenly , flex-start, flex-end, center, space-around ,space-between )</vt:lpstr>
      <vt:lpstr>Flexbox Concepto del Modelo de Caja</vt:lpstr>
      <vt:lpstr>Flexbox en Acción</vt:lpstr>
      <vt:lpstr>Flexbox en Acción</vt:lpstr>
      <vt:lpstr>Flexbox en Acción</vt:lpstr>
      <vt:lpstr>Flexbox en Acción</vt:lpstr>
      <vt:lpstr>Flexbox en Acción</vt:lpstr>
      <vt:lpstr>Flexbox en Acción</vt:lpstr>
      <vt:lpstr>Cierre Conclusiones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Carlos Reynaldo Portocarrero Tovar</cp:lastModifiedBy>
  <cp:revision>4</cp:revision>
  <cp:lastPrinted>2025-03-19T23:49:19Z</cp:lastPrinted>
  <dcterms:created xsi:type="dcterms:W3CDTF">2024-08-08T23:15:39Z</dcterms:created>
  <dcterms:modified xsi:type="dcterms:W3CDTF">2025-08-06T06:07:01Z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