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6.jpg" ContentType="image/jpeg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84" r:id="rId2"/>
    <p:sldId id="330" r:id="rId3"/>
    <p:sldId id="331" r:id="rId4"/>
    <p:sldId id="332" r:id="rId5"/>
    <p:sldId id="334" r:id="rId6"/>
    <p:sldId id="336" r:id="rId7"/>
    <p:sldId id="346" r:id="rId8"/>
    <p:sldId id="337" r:id="rId9"/>
    <p:sldId id="340" r:id="rId10"/>
    <p:sldId id="338" r:id="rId11"/>
    <p:sldId id="347" r:id="rId12"/>
    <p:sldId id="341" r:id="rId13"/>
    <p:sldId id="342" r:id="rId14"/>
    <p:sldId id="344" r:id="rId15"/>
    <p:sldId id="348" r:id="rId16"/>
    <p:sldId id="349" r:id="rId17"/>
    <p:sldId id="333" r:id="rId18"/>
    <p:sldId id="345" r:id="rId19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53"/>
  </p:normalViewPr>
  <p:slideViewPr>
    <p:cSldViewPr>
      <p:cViewPr varScale="1">
        <p:scale>
          <a:sx n="128" d="100"/>
          <a:sy n="128" d="100"/>
        </p:scale>
        <p:origin x="1338" y="3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427FF-3E3B-4854-93B6-CF4F1D95085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C5A1E5B-8EEF-46D5-95D3-30911B21F13B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noProof="0" dirty="0"/>
            <a:t>LESS es un preprocesador de CSS.</a:t>
          </a:r>
        </a:p>
      </dgm:t>
    </dgm:pt>
    <dgm:pt modelId="{72661001-59F6-4077-B4B6-B8AC1FAEC011}" type="parTrans" cxnId="{2BE5E8E9-83AF-4EC9-8FC8-E9CF1C4952AC}">
      <dgm:prSet/>
      <dgm:spPr/>
      <dgm:t>
        <a:bodyPr/>
        <a:lstStyle/>
        <a:p>
          <a:endParaRPr lang="es-PE"/>
        </a:p>
      </dgm:t>
    </dgm:pt>
    <dgm:pt modelId="{71F42E6D-1EC7-4E12-BFA1-5BD578B942B2}" type="sibTrans" cxnId="{2BE5E8E9-83AF-4EC9-8FC8-E9CF1C4952AC}">
      <dgm:prSet/>
      <dgm:spPr/>
      <dgm:t>
        <a:bodyPr/>
        <a:lstStyle/>
        <a:p>
          <a:endParaRPr lang="es-PE"/>
        </a:p>
      </dgm:t>
    </dgm:pt>
    <dgm:pt modelId="{EB8730EC-6EF5-4742-8380-E5103A8D653E}">
      <dgm:prSet/>
      <dgm:spPr/>
      <dgm:t>
        <a:bodyPr/>
        <a:lstStyle/>
        <a:p>
          <a:r>
            <a:rPr lang="es-PE" noProof="0" dirty="0"/>
            <a:t>Extiende el lenguaje CSS con funciones como variables, </a:t>
          </a:r>
          <a:r>
            <a:rPr lang="es-PE" noProof="0" dirty="0" err="1"/>
            <a:t>mixins</a:t>
          </a:r>
          <a:r>
            <a:rPr lang="es-PE" noProof="0" dirty="0"/>
            <a:t>, anidación, etc.</a:t>
          </a:r>
        </a:p>
      </dgm:t>
    </dgm:pt>
    <dgm:pt modelId="{B1BEE760-FED0-46AB-96C5-A7C3403CBC42}" type="parTrans" cxnId="{B4F94074-DBEB-4C99-B97E-59AA17597360}">
      <dgm:prSet/>
      <dgm:spPr/>
      <dgm:t>
        <a:bodyPr/>
        <a:lstStyle/>
        <a:p>
          <a:endParaRPr lang="es-PE"/>
        </a:p>
      </dgm:t>
    </dgm:pt>
    <dgm:pt modelId="{4F344EEB-15C4-4BB8-A816-4061155D54E4}" type="sibTrans" cxnId="{B4F94074-DBEB-4C99-B97E-59AA17597360}">
      <dgm:prSet/>
      <dgm:spPr/>
      <dgm:t>
        <a:bodyPr/>
        <a:lstStyle/>
        <a:p>
          <a:endParaRPr lang="es-PE"/>
        </a:p>
      </dgm:t>
    </dgm:pt>
    <dgm:pt modelId="{03E33E34-7F12-44C7-A2C6-47184EA2BB37}">
      <dgm:prSet/>
      <dgm:spPr/>
      <dgm:t>
        <a:bodyPr/>
        <a:lstStyle/>
        <a:p>
          <a:r>
            <a:rPr lang="es-PE" noProof="0" dirty="0"/>
            <a:t>Se compila a CSS estándar que entiende el navegador.</a:t>
          </a:r>
        </a:p>
      </dgm:t>
    </dgm:pt>
    <dgm:pt modelId="{C23F19FA-B97F-4560-8F4C-BB1D2301BA59}" type="parTrans" cxnId="{E1E4A3A4-2CFA-4421-908D-2190C0CAE7F8}">
      <dgm:prSet/>
      <dgm:spPr/>
      <dgm:t>
        <a:bodyPr/>
        <a:lstStyle/>
        <a:p>
          <a:endParaRPr lang="es-PE"/>
        </a:p>
      </dgm:t>
    </dgm:pt>
    <dgm:pt modelId="{E074719D-C3E5-4A57-B242-CAA8ED3BDF31}" type="sibTrans" cxnId="{E1E4A3A4-2CFA-4421-908D-2190C0CAE7F8}">
      <dgm:prSet/>
      <dgm:spPr/>
      <dgm:t>
        <a:bodyPr/>
        <a:lstStyle/>
        <a:p>
          <a:endParaRPr lang="es-PE"/>
        </a:p>
      </dgm:t>
    </dgm:pt>
    <dgm:pt modelId="{D3D7B9D7-F433-4518-AEA7-8D6F5D3888CF}" type="pres">
      <dgm:prSet presAssocID="{806427FF-3E3B-4854-93B6-CF4F1D950856}" presName="diagram" presStyleCnt="0">
        <dgm:presLayoutVars>
          <dgm:dir/>
          <dgm:resizeHandles val="exact"/>
        </dgm:presLayoutVars>
      </dgm:prSet>
      <dgm:spPr/>
    </dgm:pt>
    <dgm:pt modelId="{A8FADD7A-02FE-43C7-B99D-A30D7710D13A}" type="pres">
      <dgm:prSet presAssocID="{8C5A1E5B-8EEF-46D5-95D3-30911B21F13B}" presName="node" presStyleLbl="node1" presStyleIdx="0" presStyleCnt="3">
        <dgm:presLayoutVars>
          <dgm:bulletEnabled val="1"/>
        </dgm:presLayoutVars>
      </dgm:prSet>
      <dgm:spPr/>
    </dgm:pt>
    <dgm:pt modelId="{539C50DF-D7DB-4603-A816-57253D1266C4}" type="pres">
      <dgm:prSet presAssocID="{71F42E6D-1EC7-4E12-BFA1-5BD578B942B2}" presName="sibTrans" presStyleCnt="0"/>
      <dgm:spPr/>
    </dgm:pt>
    <dgm:pt modelId="{016E695D-9804-43C4-BC5A-D7B64FD7AC23}" type="pres">
      <dgm:prSet presAssocID="{EB8730EC-6EF5-4742-8380-E5103A8D653E}" presName="node" presStyleLbl="node1" presStyleIdx="1" presStyleCnt="3">
        <dgm:presLayoutVars>
          <dgm:bulletEnabled val="1"/>
        </dgm:presLayoutVars>
      </dgm:prSet>
      <dgm:spPr/>
    </dgm:pt>
    <dgm:pt modelId="{F7814524-DC1B-4D70-8B63-2E531C40936C}" type="pres">
      <dgm:prSet presAssocID="{4F344EEB-15C4-4BB8-A816-4061155D54E4}" presName="sibTrans" presStyleCnt="0"/>
      <dgm:spPr/>
    </dgm:pt>
    <dgm:pt modelId="{FB3EAB09-9557-4C53-A32A-958010162518}" type="pres">
      <dgm:prSet presAssocID="{03E33E34-7F12-44C7-A2C6-47184EA2BB37}" presName="node" presStyleLbl="node1" presStyleIdx="2" presStyleCnt="3">
        <dgm:presLayoutVars>
          <dgm:bulletEnabled val="1"/>
        </dgm:presLayoutVars>
      </dgm:prSet>
      <dgm:spPr/>
    </dgm:pt>
  </dgm:ptLst>
  <dgm:cxnLst>
    <dgm:cxn modelId="{B4F94074-DBEB-4C99-B97E-59AA17597360}" srcId="{806427FF-3E3B-4854-93B6-CF4F1D950856}" destId="{EB8730EC-6EF5-4742-8380-E5103A8D653E}" srcOrd="1" destOrd="0" parTransId="{B1BEE760-FED0-46AB-96C5-A7C3403CBC42}" sibTransId="{4F344EEB-15C4-4BB8-A816-4061155D54E4}"/>
    <dgm:cxn modelId="{E239B89A-93BA-40EA-A6A6-C35E80BC04E5}" type="presOf" srcId="{03E33E34-7F12-44C7-A2C6-47184EA2BB37}" destId="{FB3EAB09-9557-4C53-A32A-958010162518}" srcOrd="0" destOrd="0" presId="urn:microsoft.com/office/officeart/2005/8/layout/default"/>
    <dgm:cxn modelId="{E1E4A3A4-2CFA-4421-908D-2190C0CAE7F8}" srcId="{806427FF-3E3B-4854-93B6-CF4F1D950856}" destId="{03E33E34-7F12-44C7-A2C6-47184EA2BB37}" srcOrd="2" destOrd="0" parTransId="{C23F19FA-B97F-4560-8F4C-BB1D2301BA59}" sibTransId="{E074719D-C3E5-4A57-B242-CAA8ED3BDF31}"/>
    <dgm:cxn modelId="{17FE90AD-2BE7-427D-A795-8091AC58F1EA}" type="presOf" srcId="{EB8730EC-6EF5-4742-8380-E5103A8D653E}" destId="{016E695D-9804-43C4-BC5A-D7B64FD7AC23}" srcOrd="0" destOrd="0" presId="urn:microsoft.com/office/officeart/2005/8/layout/default"/>
    <dgm:cxn modelId="{0D1D45B4-8788-4076-A81C-8E3FA0223796}" type="presOf" srcId="{806427FF-3E3B-4854-93B6-CF4F1D950856}" destId="{D3D7B9D7-F433-4518-AEA7-8D6F5D3888CF}" srcOrd="0" destOrd="0" presId="urn:microsoft.com/office/officeart/2005/8/layout/default"/>
    <dgm:cxn modelId="{4F52A6D8-4AA9-4FA5-BA22-D5C966A4DF7C}" type="presOf" srcId="{8C5A1E5B-8EEF-46D5-95D3-30911B21F13B}" destId="{A8FADD7A-02FE-43C7-B99D-A30D7710D13A}" srcOrd="0" destOrd="0" presId="urn:microsoft.com/office/officeart/2005/8/layout/default"/>
    <dgm:cxn modelId="{2BE5E8E9-83AF-4EC9-8FC8-E9CF1C4952AC}" srcId="{806427FF-3E3B-4854-93B6-CF4F1D950856}" destId="{8C5A1E5B-8EEF-46D5-95D3-30911B21F13B}" srcOrd="0" destOrd="0" parTransId="{72661001-59F6-4077-B4B6-B8AC1FAEC011}" sibTransId="{71F42E6D-1EC7-4E12-BFA1-5BD578B942B2}"/>
    <dgm:cxn modelId="{4D946613-B4CA-4461-A764-0F704F3B3DBD}" type="presParOf" srcId="{D3D7B9D7-F433-4518-AEA7-8D6F5D3888CF}" destId="{A8FADD7A-02FE-43C7-B99D-A30D7710D13A}" srcOrd="0" destOrd="0" presId="urn:microsoft.com/office/officeart/2005/8/layout/default"/>
    <dgm:cxn modelId="{7AC3BD20-B221-4C33-9C8C-C61AD986D85F}" type="presParOf" srcId="{D3D7B9D7-F433-4518-AEA7-8D6F5D3888CF}" destId="{539C50DF-D7DB-4603-A816-57253D1266C4}" srcOrd="1" destOrd="0" presId="urn:microsoft.com/office/officeart/2005/8/layout/default"/>
    <dgm:cxn modelId="{EDE2DA8A-72CF-455D-9859-272F54390C7E}" type="presParOf" srcId="{D3D7B9D7-F433-4518-AEA7-8D6F5D3888CF}" destId="{016E695D-9804-43C4-BC5A-D7B64FD7AC23}" srcOrd="2" destOrd="0" presId="urn:microsoft.com/office/officeart/2005/8/layout/default"/>
    <dgm:cxn modelId="{B9CA8F90-0752-4C64-B2BA-2867893BA7B9}" type="presParOf" srcId="{D3D7B9D7-F433-4518-AEA7-8D6F5D3888CF}" destId="{F7814524-DC1B-4D70-8B63-2E531C40936C}" srcOrd="3" destOrd="0" presId="urn:microsoft.com/office/officeart/2005/8/layout/default"/>
    <dgm:cxn modelId="{49E4D831-EB6C-4D71-9A7F-AE4976D47663}" type="presParOf" srcId="{D3D7B9D7-F433-4518-AEA7-8D6F5D3888CF}" destId="{FB3EAB09-9557-4C53-A32A-95801016251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CAB5EA-6177-4519-91FE-DA2088E7431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CF8C3495-A0E0-4734-AE9F-CB0AE8FBD3A5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dirty="0"/>
            <a:t>LESS significa </a:t>
          </a:r>
          <a:r>
            <a:rPr lang="es-PE" i="1" dirty="0" err="1"/>
            <a:t>Leaner</a:t>
          </a:r>
          <a:r>
            <a:rPr lang="es-PE" i="1" dirty="0"/>
            <a:t> CSS</a:t>
          </a:r>
          <a:r>
            <a:rPr lang="es-PE" dirty="0"/>
            <a:t>.</a:t>
          </a:r>
          <a:endParaRPr lang="es-PE" noProof="0" dirty="0"/>
        </a:p>
      </dgm:t>
    </dgm:pt>
    <dgm:pt modelId="{2EDA53E2-C703-42EE-A447-FA6F0E7AF560}" type="parTrans" cxnId="{26D2DB3E-0C7F-45E9-9DAD-A925BABA867D}">
      <dgm:prSet/>
      <dgm:spPr/>
      <dgm:t>
        <a:bodyPr/>
        <a:lstStyle/>
        <a:p>
          <a:endParaRPr lang="es-PE"/>
        </a:p>
      </dgm:t>
    </dgm:pt>
    <dgm:pt modelId="{006CC452-7541-4BDA-8681-54D7E9C2E49F}" type="sibTrans" cxnId="{26D2DB3E-0C7F-45E9-9DAD-A925BABA867D}">
      <dgm:prSet/>
      <dgm:spPr/>
      <dgm:t>
        <a:bodyPr/>
        <a:lstStyle/>
        <a:p>
          <a:endParaRPr lang="es-PE"/>
        </a:p>
      </dgm:t>
    </dgm:pt>
    <dgm:pt modelId="{6B91E863-5ED4-4632-B052-C11E0773A670}">
      <dgm:prSet/>
      <dgm:spPr/>
      <dgm:t>
        <a:bodyPr/>
        <a:lstStyle/>
        <a:p>
          <a:pPr>
            <a:buNone/>
          </a:pPr>
          <a:r>
            <a:rPr lang="es-ES"/>
            <a:t>Es un preprocesador CSS que extiende el lenguaje con nuevas funcionalidades.</a:t>
          </a:r>
        </a:p>
      </dgm:t>
    </dgm:pt>
    <dgm:pt modelId="{4D7CD491-37FE-491C-9980-EA67B3A1AE93}" type="parTrans" cxnId="{CC4933F7-4263-4ABC-A337-52CC285BA0A3}">
      <dgm:prSet/>
      <dgm:spPr/>
      <dgm:t>
        <a:bodyPr/>
        <a:lstStyle/>
        <a:p>
          <a:endParaRPr lang="es-PE"/>
        </a:p>
      </dgm:t>
    </dgm:pt>
    <dgm:pt modelId="{35E0586E-4013-4830-A2CF-D998D5FB9BAD}" type="sibTrans" cxnId="{CC4933F7-4263-4ABC-A337-52CC285BA0A3}">
      <dgm:prSet/>
      <dgm:spPr/>
      <dgm:t>
        <a:bodyPr/>
        <a:lstStyle/>
        <a:p>
          <a:endParaRPr lang="es-PE"/>
        </a:p>
      </dgm:t>
    </dgm:pt>
    <dgm:pt modelId="{199783AA-F2AD-42AC-9580-B426972F3D94}">
      <dgm:prSet/>
      <dgm:spPr/>
      <dgm:t>
        <a:bodyPr/>
        <a:lstStyle/>
        <a:p>
          <a:pPr>
            <a:buNone/>
          </a:pPr>
          <a:r>
            <a:rPr lang="es-ES"/>
            <a:t>Se compila en CSS tradicional para que los navegadores lo interpreten.</a:t>
          </a:r>
        </a:p>
      </dgm:t>
    </dgm:pt>
    <dgm:pt modelId="{6E300C4F-28E9-4105-9631-986BFD6BFA58}" type="parTrans" cxnId="{55B8C2E6-3F4C-4884-9C12-41BBA03A4ADB}">
      <dgm:prSet/>
      <dgm:spPr/>
      <dgm:t>
        <a:bodyPr/>
        <a:lstStyle/>
        <a:p>
          <a:endParaRPr lang="es-PE"/>
        </a:p>
      </dgm:t>
    </dgm:pt>
    <dgm:pt modelId="{90B0DB9C-CE4C-4A91-BCD0-5636F3CF584F}" type="sibTrans" cxnId="{55B8C2E6-3F4C-4884-9C12-41BBA03A4ADB}">
      <dgm:prSet/>
      <dgm:spPr/>
      <dgm:t>
        <a:bodyPr/>
        <a:lstStyle/>
        <a:p>
          <a:endParaRPr lang="es-PE"/>
        </a:p>
      </dgm:t>
    </dgm:pt>
    <dgm:pt modelId="{7CC06399-D650-4A9A-A14C-39E3AFAA1A05}">
      <dgm:prSet/>
      <dgm:spPr/>
      <dgm:t>
        <a:bodyPr/>
        <a:lstStyle/>
        <a:p>
          <a:pPr>
            <a:buNone/>
          </a:pPr>
          <a:r>
            <a:rPr lang="es-ES"/>
            <a:t>Similar a Sass y Stylus.</a:t>
          </a:r>
        </a:p>
      </dgm:t>
    </dgm:pt>
    <dgm:pt modelId="{06A9E6D1-C9F3-45BD-89AE-96D7A1D93471}" type="parTrans" cxnId="{51537034-E90E-469E-83D6-C17F477C9713}">
      <dgm:prSet/>
      <dgm:spPr/>
      <dgm:t>
        <a:bodyPr/>
        <a:lstStyle/>
        <a:p>
          <a:endParaRPr lang="es-PE"/>
        </a:p>
      </dgm:t>
    </dgm:pt>
    <dgm:pt modelId="{A6FFC802-7FB7-4953-B934-BE529DB149FD}" type="sibTrans" cxnId="{51537034-E90E-469E-83D6-C17F477C9713}">
      <dgm:prSet/>
      <dgm:spPr/>
      <dgm:t>
        <a:bodyPr/>
        <a:lstStyle/>
        <a:p>
          <a:endParaRPr lang="es-PE"/>
        </a:p>
      </dgm:t>
    </dgm:pt>
    <dgm:pt modelId="{6D06143C-E86C-4DDD-9E40-256DB442DDAE}" type="pres">
      <dgm:prSet presAssocID="{9ECAB5EA-6177-4519-91FE-DA2088E74313}" presName="linear" presStyleCnt="0">
        <dgm:presLayoutVars>
          <dgm:animLvl val="lvl"/>
          <dgm:resizeHandles val="exact"/>
        </dgm:presLayoutVars>
      </dgm:prSet>
      <dgm:spPr/>
    </dgm:pt>
    <dgm:pt modelId="{F1B0D225-A70B-4099-85EA-DA404D4FBDB2}" type="pres">
      <dgm:prSet presAssocID="{CF8C3495-A0E0-4734-AE9F-CB0AE8FBD3A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708142-00EA-408E-984D-B436B5B381B2}" type="pres">
      <dgm:prSet presAssocID="{006CC452-7541-4BDA-8681-54D7E9C2E49F}" presName="spacer" presStyleCnt="0"/>
      <dgm:spPr/>
    </dgm:pt>
    <dgm:pt modelId="{E1AC06DE-5C44-4905-95E2-2EFC1415FC40}" type="pres">
      <dgm:prSet presAssocID="{6B91E863-5ED4-4632-B052-C11E0773A67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0F880DE-D7B6-4877-A8DC-17D8E8E7C060}" type="pres">
      <dgm:prSet presAssocID="{35E0586E-4013-4830-A2CF-D998D5FB9BAD}" presName="spacer" presStyleCnt="0"/>
      <dgm:spPr/>
    </dgm:pt>
    <dgm:pt modelId="{57CDF183-78E0-4CDB-ACF9-2C68B75B953A}" type="pres">
      <dgm:prSet presAssocID="{199783AA-F2AD-42AC-9580-B426972F3D9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526AE06-E522-49A5-9A5F-4F5E8F866B07}" type="pres">
      <dgm:prSet presAssocID="{90B0DB9C-CE4C-4A91-BCD0-5636F3CF584F}" presName="spacer" presStyleCnt="0"/>
      <dgm:spPr/>
    </dgm:pt>
    <dgm:pt modelId="{C3C2113E-F9EC-40B7-9E81-A91A6F6549E3}" type="pres">
      <dgm:prSet presAssocID="{7CC06399-D650-4A9A-A14C-39E3AFAA1A0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CA65100-482B-4990-88D6-8446E0233861}" type="presOf" srcId="{7CC06399-D650-4A9A-A14C-39E3AFAA1A05}" destId="{C3C2113E-F9EC-40B7-9E81-A91A6F6549E3}" srcOrd="0" destOrd="0" presId="urn:microsoft.com/office/officeart/2005/8/layout/vList2"/>
    <dgm:cxn modelId="{B876FF0A-E821-4BAA-B647-BF82F5B74839}" type="presOf" srcId="{CF8C3495-A0E0-4734-AE9F-CB0AE8FBD3A5}" destId="{F1B0D225-A70B-4099-85EA-DA404D4FBDB2}" srcOrd="0" destOrd="0" presId="urn:microsoft.com/office/officeart/2005/8/layout/vList2"/>
    <dgm:cxn modelId="{51537034-E90E-469E-83D6-C17F477C9713}" srcId="{9ECAB5EA-6177-4519-91FE-DA2088E74313}" destId="{7CC06399-D650-4A9A-A14C-39E3AFAA1A05}" srcOrd="3" destOrd="0" parTransId="{06A9E6D1-C9F3-45BD-89AE-96D7A1D93471}" sibTransId="{A6FFC802-7FB7-4953-B934-BE529DB149FD}"/>
    <dgm:cxn modelId="{8C097A3A-5E7C-485B-A833-E2E8E21F123B}" type="presOf" srcId="{6B91E863-5ED4-4632-B052-C11E0773A670}" destId="{E1AC06DE-5C44-4905-95E2-2EFC1415FC40}" srcOrd="0" destOrd="0" presId="urn:microsoft.com/office/officeart/2005/8/layout/vList2"/>
    <dgm:cxn modelId="{26D2DB3E-0C7F-45E9-9DAD-A925BABA867D}" srcId="{9ECAB5EA-6177-4519-91FE-DA2088E74313}" destId="{CF8C3495-A0E0-4734-AE9F-CB0AE8FBD3A5}" srcOrd="0" destOrd="0" parTransId="{2EDA53E2-C703-42EE-A447-FA6F0E7AF560}" sibTransId="{006CC452-7541-4BDA-8681-54D7E9C2E49F}"/>
    <dgm:cxn modelId="{5FA5FD50-CE49-49BF-B5D0-5CE5F9B323B4}" type="presOf" srcId="{9ECAB5EA-6177-4519-91FE-DA2088E74313}" destId="{6D06143C-E86C-4DDD-9E40-256DB442DDAE}" srcOrd="0" destOrd="0" presId="urn:microsoft.com/office/officeart/2005/8/layout/vList2"/>
    <dgm:cxn modelId="{48A007E6-D510-4132-B6E0-103B453206DB}" type="presOf" srcId="{199783AA-F2AD-42AC-9580-B426972F3D94}" destId="{57CDF183-78E0-4CDB-ACF9-2C68B75B953A}" srcOrd="0" destOrd="0" presId="urn:microsoft.com/office/officeart/2005/8/layout/vList2"/>
    <dgm:cxn modelId="{55B8C2E6-3F4C-4884-9C12-41BBA03A4ADB}" srcId="{9ECAB5EA-6177-4519-91FE-DA2088E74313}" destId="{199783AA-F2AD-42AC-9580-B426972F3D94}" srcOrd="2" destOrd="0" parTransId="{6E300C4F-28E9-4105-9631-986BFD6BFA58}" sibTransId="{90B0DB9C-CE4C-4A91-BCD0-5636F3CF584F}"/>
    <dgm:cxn modelId="{CC4933F7-4263-4ABC-A337-52CC285BA0A3}" srcId="{9ECAB5EA-6177-4519-91FE-DA2088E74313}" destId="{6B91E863-5ED4-4632-B052-C11E0773A670}" srcOrd="1" destOrd="0" parTransId="{4D7CD491-37FE-491C-9980-EA67B3A1AE93}" sibTransId="{35E0586E-4013-4830-A2CF-D998D5FB9BAD}"/>
    <dgm:cxn modelId="{0867D734-5B9A-468B-B5EF-390B181EE5E3}" type="presParOf" srcId="{6D06143C-E86C-4DDD-9E40-256DB442DDAE}" destId="{F1B0D225-A70B-4099-85EA-DA404D4FBDB2}" srcOrd="0" destOrd="0" presId="urn:microsoft.com/office/officeart/2005/8/layout/vList2"/>
    <dgm:cxn modelId="{A787E93B-D4A6-4801-9917-9F13B5C7B0BD}" type="presParOf" srcId="{6D06143C-E86C-4DDD-9E40-256DB442DDAE}" destId="{37708142-00EA-408E-984D-B436B5B381B2}" srcOrd="1" destOrd="0" presId="urn:microsoft.com/office/officeart/2005/8/layout/vList2"/>
    <dgm:cxn modelId="{EF034A29-4D0A-4C28-877E-0CBD62DC52A0}" type="presParOf" srcId="{6D06143C-E86C-4DDD-9E40-256DB442DDAE}" destId="{E1AC06DE-5C44-4905-95E2-2EFC1415FC40}" srcOrd="2" destOrd="0" presId="urn:microsoft.com/office/officeart/2005/8/layout/vList2"/>
    <dgm:cxn modelId="{0023FC65-83FA-40BB-B6BB-7B940FDA32B3}" type="presParOf" srcId="{6D06143C-E86C-4DDD-9E40-256DB442DDAE}" destId="{B0F880DE-D7B6-4877-A8DC-17D8E8E7C060}" srcOrd="3" destOrd="0" presId="urn:microsoft.com/office/officeart/2005/8/layout/vList2"/>
    <dgm:cxn modelId="{C2CD0CFD-AABE-4F10-B42D-86199E4C58AC}" type="presParOf" srcId="{6D06143C-E86C-4DDD-9E40-256DB442DDAE}" destId="{57CDF183-78E0-4CDB-ACF9-2C68B75B953A}" srcOrd="4" destOrd="0" presId="urn:microsoft.com/office/officeart/2005/8/layout/vList2"/>
    <dgm:cxn modelId="{12C9BC8E-5AA3-4F7C-82CF-66084ED77A90}" type="presParOf" srcId="{6D06143C-E86C-4DDD-9E40-256DB442DDAE}" destId="{6526AE06-E522-49A5-9A5F-4F5E8F866B07}" srcOrd="5" destOrd="0" presId="urn:microsoft.com/office/officeart/2005/8/layout/vList2"/>
    <dgm:cxn modelId="{7DB7D89F-151C-4118-A54D-01BD1FC99927}" type="presParOf" srcId="{6D06143C-E86C-4DDD-9E40-256DB442DDAE}" destId="{C3C2113E-F9EC-40B7-9E81-A91A6F6549E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ADD7A-02FE-43C7-B99D-A30D7710D13A}">
      <dsp:nvSpPr>
        <dsp:cNvPr id="0" name=""/>
        <dsp:cNvSpPr/>
      </dsp:nvSpPr>
      <dsp:spPr>
        <a:xfrm>
          <a:off x="1023157" y="153"/>
          <a:ext cx="2046315" cy="12277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1600" kern="1200" noProof="0" dirty="0"/>
            <a:t>LESS es un preprocesador de CSS.</a:t>
          </a:r>
        </a:p>
      </dsp:txBody>
      <dsp:txXfrm>
        <a:off x="1023157" y="153"/>
        <a:ext cx="2046315" cy="1227789"/>
      </dsp:txXfrm>
    </dsp:sp>
    <dsp:sp modelId="{016E695D-9804-43C4-BC5A-D7B64FD7AC23}">
      <dsp:nvSpPr>
        <dsp:cNvPr id="0" name=""/>
        <dsp:cNvSpPr/>
      </dsp:nvSpPr>
      <dsp:spPr>
        <a:xfrm>
          <a:off x="1023157" y="1432574"/>
          <a:ext cx="2046315" cy="12277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noProof="0" dirty="0"/>
            <a:t>Extiende el lenguaje CSS con funciones como variables, </a:t>
          </a:r>
          <a:r>
            <a:rPr lang="es-PE" sz="1600" kern="1200" noProof="0" dirty="0" err="1"/>
            <a:t>mixins</a:t>
          </a:r>
          <a:r>
            <a:rPr lang="es-PE" sz="1600" kern="1200" noProof="0" dirty="0"/>
            <a:t>, anidación, etc.</a:t>
          </a:r>
        </a:p>
      </dsp:txBody>
      <dsp:txXfrm>
        <a:off x="1023157" y="1432574"/>
        <a:ext cx="2046315" cy="1227789"/>
      </dsp:txXfrm>
    </dsp:sp>
    <dsp:sp modelId="{FB3EAB09-9557-4C53-A32A-958010162518}">
      <dsp:nvSpPr>
        <dsp:cNvPr id="0" name=""/>
        <dsp:cNvSpPr/>
      </dsp:nvSpPr>
      <dsp:spPr>
        <a:xfrm>
          <a:off x="1023157" y="2864995"/>
          <a:ext cx="2046315" cy="12277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noProof="0" dirty="0"/>
            <a:t>Se compila a CSS estándar que entiende el navegador.</a:t>
          </a:r>
        </a:p>
      </dsp:txBody>
      <dsp:txXfrm>
        <a:off x="1023157" y="2864995"/>
        <a:ext cx="2046315" cy="1227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0D225-A70B-4099-85EA-DA404D4FBDB2}">
      <dsp:nvSpPr>
        <dsp:cNvPr id="0" name=""/>
        <dsp:cNvSpPr/>
      </dsp:nvSpPr>
      <dsp:spPr>
        <a:xfrm>
          <a:off x="0" y="313962"/>
          <a:ext cx="3886200" cy="6753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1700" kern="1200" dirty="0"/>
            <a:t>LESS significa </a:t>
          </a:r>
          <a:r>
            <a:rPr lang="es-PE" sz="1700" i="1" kern="1200" dirty="0" err="1"/>
            <a:t>Leaner</a:t>
          </a:r>
          <a:r>
            <a:rPr lang="es-PE" sz="1700" i="1" kern="1200" dirty="0"/>
            <a:t> CSS</a:t>
          </a:r>
          <a:r>
            <a:rPr lang="es-PE" sz="1700" kern="1200" dirty="0"/>
            <a:t>.</a:t>
          </a:r>
          <a:endParaRPr lang="es-PE" sz="1700" kern="1200" noProof="0" dirty="0"/>
        </a:p>
      </dsp:txBody>
      <dsp:txXfrm>
        <a:off x="32967" y="346929"/>
        <a:ext cx="3820266" cy="609393"/>
      </dsp:txXfrm>
    </dsp:sp>
    <dsp:sp modelId="{E1AC06DE-5C44-4905-95E2-2EFC1415FC40}">
      <dsp:nvSpPr>
        <dsp:cNvPr id="0" name=""/>
        <dsp:cNvSpPr/>
      </dsp:nvSpPr>
      <dsp:spPr>
        <a:xfrm>
          <a:off x="0" y="1038250"/>
          <a:ext cx="3886200" cy="6753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Es un preprocesador CSS que extiende el lenguaje con nuevas funcionalidades.</a:t>
          </a:r>
        </a:p>
      </dsp:txBody>
      <dsp:txXfrm>
        <a:off x="32967" y="1071217"/>
        <a:ext cx="3820266" cy="609393"/>
      </dsp:txXfrm>
    </dsp:sp>
    <dsp:sp modelId="{57CDF183-78E0-4CDB-ACF9-2C68B75B953A}">
      <dsp:nvSpPr>
        <dsp:cNvPr id="0" name=""/>
        <dsp:cNvSpPr/>
      </dsp:nvSpPr>
      <dsp:spPr>
        <a:xfrm>
          <a:off x="0" y="1762538"/>
          <a:ext cx="3886200" cy="67532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Se compila en CSS tradicional para que los navegadores lo interpreten.</a:t>
          </a:r>
        </a:p>
      </dsp:txBody>
      <dsp:txXfrm>
        <a:off x="32967" y="1795505"/>
        <a:ext cx="3820266" cy="609393"/>
      </dsp:txXfrm>
    </dsp:sp>
    <dsp:sp modelId="{C3C2113E-F9EC-40B7-9E81-A91A6F6549E3}">
      <dsp:nvSpPr>
        <dsp:cNvPr id="0" name=""/>
        <dsp:cNvSpPr/>
      </dsp:nvSpPr>
      <dsp:spPr>
        <a:xfrm>
          <a:off x="0" y="2486825"/>
          <a:ext cx="3886200" cy="6753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Similar a Sass y Stylus.</a:t>
          </a:r>
        </a:p>
      </dsp:txBody>
      <dsp:txXfrm>
        <a:off x="32967" y="2519792"/>
        <a:ext cx="3820266" cy="609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E4888-9BAD-3F4F-A23B-65AE73B71741}" type="datetimeFigureOut">
              <a:rPr lang="es-PE" smtClean="0"/>
              <a:t>14/09/2025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2FB02-1531-D348-A1A1-100A335E62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681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7DFF9D9-7DD3-FD46-D4F1-B133C8C73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29D52184-9D4C-89B8-1C47-D182A1398F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68D9DBD5-76E4-AEC1-EE72-4269C15B9B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4499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37F5BD2-B11B-6D62-64C6-76FF58F82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371D2554-021A-A9F8-1F24-ADB6F637F1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24B42C6C-FBBF-2E8C-8231-FDE957D416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078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87AD2AD-BA28-58C1-0061-0621D39E6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334C0ADD-8498-F5D0-D70D-83CD8F0404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E34A7FED-91F1-62EA-B540-AA14EB18B2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3576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8FFFD35-D79D-0E71-0AA3-D5180A1A3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51E47F54-3568-4B65-2DE5-43B82804F7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5DD74166-93FE-F731-7789-313BB3FB75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709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8E47920-D0F1-A250-30F4-99C0FA910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F7A8EA05-FDDF-CFF9-D5C3-7A349DDA13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D2CF70CE-7C1B-BD90-411D-4CDC99BDD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3751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B5D0F87-8B0C-AECF-D40A-0190E4293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05CA1926-865F-12F2-8D25-D0AB71C92B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C4E43205-582A-A81D-CC37-E3E0F82579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6904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D3D904F-ED6B-CC7D-455F-291BEF732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6C6AA4D6-CAD5-AB83-0F5D-FAE4C13D54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25D38F40-B100-9C74-1ABF-0154D04E10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1317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5AA1C7C-DEF9-A87A-9565-3AC93D0FA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C3C610EA-1AD5-CEED-4AB1-1B1E0FBD18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1B5F2554-80D5-4C84-AD6C-5A9686D5A5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542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BCE828D-72DD-04D4-1682-AF15E779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E32D8C05-747E-73F9-FCD4-399BA818E7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64880C82-4839-2CE4-444F-C6FD57F94E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9807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DEA3A8D-530E-FB2D-E9AC-7B1149895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F7137849-B5B9-8CC5-5CD5-90F4A7D181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B3D74F68-B1C3-5F77-FC47-7A0CF9E1B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712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D6E4B99-998B-8B47-BB2C-8AEDE794F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36EF0804-C7E1-E4BE-1D6D-0991A683CB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CCB75D14-808E-E63A-0000-88515C1A26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2437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5159403-CC5F-E142-4B32-01845ABE3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5ABE296F-8358-B2AF-CFFE-09757493F8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69D1F4EA-AF1D-97D4-DC5E-29676DAD97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470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BAD5F1B-01B0-77CE-D917-CCF1B4025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0B1CC1B9-A668-000E-4D06-E98477DB06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AFF4AF39-3D26-43BE-2608-8D164CDAC5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9874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265416C-C013-73F1-D3B4-D786A565F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1555C50F-9E58-91B5-9970-59E499651C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3ABFD756-0038-D212-0F79-26AB44EE9B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6492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C5B07FB-18BD-0BFA-57D2-EF551D555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BBFF2E85-4399-3491-BE83-9D8DEF699C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3335EDA4-EB19-68B7-22A3-75F98F3C8D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472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A29CFE7-3EF3-EDEA-3BD9-B247F197D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E5AE8409-4BF1-34A9-4F15-09748EACA5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03978DB4-358F-E85F-C10B-4736850B8D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2559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3ED9F85-3F47-891D-5F03-50870E943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240716E4-C325-43EB-6C44-B612F980D0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B3AE1227-2C4F-24D8-EEE6-DA41310F00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55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7429" y="831596"/>
            <a:ext cx="70891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9A9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760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299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med">
    <p:pull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lesscss.org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EE652FA2-BD39-4C4E-8440-00C23C0C29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Google Shape;110;g28e7d797b76_0_0">
            <a:extLst>
              <a:ext uri="{FF2B5EF4-FFF2-40B4-BE49-F238E27FC236}">
                <a16:creationId xmlns:a16="http://schemas.microsoft.com/office/drawing/2014/main" id="{BEF84629-F1BC-4259-AA92-B743492309C1}"/>
              </a:ext>
            </a:extLst>
          </p:cNvPr>
          <p:cNvSpPr/>
          <p:nvPr/>
        </p:nvSpPr>
        <p:spPr>
          <a:xfrm>
            <a:off x="20319" y="1468740"/>
            <a:ext cx="9123681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3600" b="1" i="0" u="none" strike="noStrike" cap="none" noProof="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HOJAS DE ESTILO EN CASCADA AVANZADO</a:t>
            </a:r>
          </a:p>
        </p:txBody>
      </p:sp>
      <p:sp>
        <p:nvSpPr>
          <p:cNvPr id="10" name="Google Shape;110;g28e7d797b76_0_0">
            <a:extLst>
              <a:ext uri="{FF2B5EF4-FFF2-40B4-BE49-F238E27FC236}">
                <a16:creationId xmlns:a16="http://schemas.microsoft.com/office/drawing/2014/main" id="{DD25E23C-2093-4972-9A37-7B0F29FC6503}"/>
              </a:ext>
            </a:extLst>
          </p:cNvPr>
          <p:cNvSpPr/>
          <p:nvPr/>
        </p:nvSpPr>
        <p:spPr>
          <a:xfrm>
            <a:off x="0" y="2554173"/>
            <a:ext cx="9144000" cy="132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3200" b="1" noProof="0" dirty="0">
                <a:solidFill>
                  <a:srgbClr val="C00000"/>
                </a:solidFill>
                <a:latin typeface="+mj-lt"/>
                <a:ea typeface="Century Gothic"/>
                <a:cs typeface="Century Gothic"/>
                <a:sym typeface="Century Gothic"/>
              </a:rPr>
              <a:t>Unidad I: Diseño Responsivo</a:t>
            </a:r>
            <a:br>
              <a:rPr lang="es-PE" sz="3200" noProof="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</a:br>
            <a:r>
              <a:rPr lang="es-PE" sz="2400" noProof="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Semana 6: LESS</a:t>
            </a:r>
            <a:endParaRPr lang="es-PE" sz="2400" i="0" u="none" strike="noStrike" cap="none" noProof="0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ABA876-D05D-0740-C842-B019FF68860E}"/>
              </a:ext>
            </a:extLst>
          </p:cNvPr>
          <p:cNvSpPr txBox="1"/>
          <p:nvPr/>
        </p:nvSpPr>
        <p:spPr>
          <a:xfrm>
            <a:off x="3703713" y="3699087"/>
            <a:ext cx="175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noProof="0" dirty="0"/>
              <a:t>Carlos R. P. Tovar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9A78C875-9B35-5C21-627C-774833849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49A8518C-98F5-3F4D-D196-433A6F726DE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E9FAA2BC-49D7-05F1-89FB-DE060EF5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667"/>
            <a:ext cx="7130589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Mixins 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2EADFD-3F25-EFA3-8A8A-4BC29071E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971550"/>
            <a:ext cx="8229600" cy="4062651"/>
          </a:xfrm>
        </p:spPr>
        <p:txBody>
          <a:bodyPr/>
          <a:lstStyle/>
          <a:p>
            <a:pPr algn="l"/>
            <a:r>
              <a:rPr lang="es-PE" sz="2400" noProof="0" dirty="0"/>
              <a:t>Fragmentos reutilizables.</a:t>
            </a:r>
            <a:endParaRPr lang="es-PE" sz="2400" noProof="0" dirty="0">
              <a:latin typeface="Consolas" panose="020B0609020204030204" pitchFamily="49" charset="0"/>
            </a:endParaRPr>
          </a:p>
          <a:p>
            <a:pPr algn="l"/>
            <a:endParaRPr lang="es-PE" sz="2400" noProof="0" dirty="0">
              <a:latin typeface="Consolas" panose="020B0609020204030204" pitchFamily="49" charset="0"/>
            </a:endParaRPr>
          </a:p>
          <a:p>
            <a:pPr algn="l"/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.bordes-redondeados(@radio) {</a:t>
            </a:r>
          </a:p>
          <a:p>
            <a:pPr algn="l"/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border-radius: @radio;</a:t>
            </a:r>
          </a:p>
          <a:p>
            <a:pPr algn="l"/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 algn="l"/>
            <a:endParaRPr lang="es-PE" sz="24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l"/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.caja {</a:t>
            </a:r>
          </a:p>
          <a:p>
            <a:pPr algn="l"/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.bordes-redondeados(10px);</a:t>
            </a:r>
          </a:p>
          <a:p>
            <a:pPr algn="l"/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s-PE" sz="2400" noProof="0" dirty="0"/>
              <a:t>	</a:t>
            </a:r>
            <a:endParaRPr lang="es-PE" sz="2400" kern="0" noProof="0" dirty="0">
              <a:solidFill>
                <a:sysClr val="windowText" lastClr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PE" sz="2400" kern="0" noProof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9C35A5CD-BB71-173A-5869-013C239D34E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92798920-10DF-F18E-9152-0AAFAED97E20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noProof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24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EF333A3D-A958-7E3D-0CEC-981C1FCE2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96B34AE6-DE0B-9CAE-C49F-230C209129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33FA758A-C29F-DB7C-0887-77B93076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667"/>
            <a:ext cx="7130589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Funciones 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41BA9C5-6299-00A3-6266-453BED3C2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971550"/>
            <a:ext cx="8229600" cy="2954655"/>
          </a:xfrm>
        </p:spPr>
        <p:txBody>
          <a:bodyPr/>
          <a:lstStyle/>
          <a:p>
            <a:pPr algn="l"/>
            <a:r>
              <a:rPr lang="es-ES" sz="2400" dirty="0"/>
              <a:t>LESS incluye funciones para cálculos, colores y más.</a:t>
            </a:r>
          </a:p>
          <a:p>
            <a:pPr algn="l"/>
            <a:endParaRPr lang="es-ES" sz="2400" noProof="0" dirty="0"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@color: #3498db;</a:t>
            </a:r>
          </a:p>
          <a:p>
            <a:pPr algn="l"/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.header {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background: lighten(@color, 20%);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color: darken(@color, 10%);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45CF01E3-3E2A-2FC8-7C84-9C4DD539590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1E7E655F-9FF9-31AC-AEEC-721C7F370298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noProof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983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9F1F574F-1B35-D739-F8CB-C9F2F6D2A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92161F19-E947-0CA6-B547-167DBFEDC53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6D373859-1530-8E24-3582-A7D1FD3EF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4667"/>
            <a:ext cx="3429000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Operaciones matemáticas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9AD093B-E933-6162-F6E2-2850A053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279088"/>
            <a:ext cx="3735186" cy="2585323"/>
          </a:xfrm>
        </p:spPr>
        <p:txBody>
          <a:bodyPr/>
          <a:lstStyle/>
          <a:p>
            <a:pPr algn="l"/>
            <a:endParaRPr lang="es-PE" sz="24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l"/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@ancho: 800px;</a:t>
            </a:r>
          </a:p>
          <a:p>
            <a:pPr algn="l"/>
            <a:endParaRPr lang="es-PE" sz="24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l"/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.contenedor {</a:t>
            </a:r>
          </a:p>
          <a:p>
            <a:pPr algn="l"/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s-PE" sz="2400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width</a:t>
            </a:r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@ancho / 2;</a:t>
            </a:r>
          </a:p>
          <a:p>
            <a:pPr algn="l"/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s-PE" sz="2400" noProof="0" dirty="0"/>
              <a:t>	</a:t>
            </a:r>
            <a:endParaRPr lang="es-PE" sz="2400" kern="0" noProof="0" dirty="0">
              <a:solidFill>
                <a:sysClr val="windowText" lastClr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PE" sz="2400" kern="0" noProof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8BCA8F1B-4543-2C5E-52C1-BDD316FEE98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A967AB54-6B90-5B8A-3D41-CE2829224365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noProof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noProof="0" dirty="0">
              <a:latin typeface="+mn-lt"/>
            </a:endParaRPr>
          </a:p>
        </p:txBody>
      </p:sp>
      <p:sp>
        <p:nvSpPr>
          <p:cNvPr id="3" name="Marcador de texto 1">
            <a:extLst>
              <a:ext uri="{FF2B5EF4-FFF2-40B4-BE49-F238E27FC236}">
                <a16:creationId xmlns:a16="http://schemas.microsoft.com/office/drawing/2014/main" id="{68BFBC39-F631-D5A7-E9E2-CC933F796BBD}"/>
              </a:ext>
            </a:extLst>
          </p:cNvPr>
          <p:cNvSpPr txBox="1">
            <a:spLocks/>
          </p:cNvSpPr>
          <p:nvPr/>
        </p:nvSpPr>
        <p:spPr>
          <a:xfrm>
            <a:off x="4874722" y="1279088"/>
            <a:ext cx="3735186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PE" sz="2400" kern="0" noProof="0" dirty="0">
              <a:latin typeface="Consolas" panose="020B0609020204030204" pitchFamily="49" charset="0"/>
            </a:endParaRPr>
          </a:p>
          <a:p>
            <a:pPr algn="l"/>
            <a:r>
              <a:rPr lang="es-PE" sz="2400" kern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@import "</a:t>
            </a:r>
            <a:r>
              <a:rPr lang="es-PE" sz="2400" kern="0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colores.less</a:t>
            </a:r>
            <a:r>
              <a:rPr lang="es-PE" sz="2400" kern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";</a:t>
            </a:r>
            <a:r>
              <a:rPr lang="es-PE" sz="2400" kern="0" noProof="0" dirty="0"/>
              <a:t>	</a:t>
            </a:r>
            <a:endParaRPr lang="es-PE" sz="2400" kern="0" noProof="0" dirty="0">
              <a:solidFill>
                <a:sysClr val="windowText" lastClr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PE" sz="2400" kern="0" noProof="0" dirty="0">
              <a:solidFill>
                <a:sysClr val="windowText" lastClr="000000"/>
              </a:solidFill>
            </a:endParaRPr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2D0900E3-1776-5B18-DA76-FFE808819715}"/>
              </a:ext>
            </a:extLst>
          </p:cNvPr>
          <p:cNvSpPr txBox="1">
            <a:spLocks/>
          </p:cNvSpPr>
          <p:nvPr/>
        </p:nvSpPr>
        <p:spPr>
          <a:xfrm>
            <a:off x="4874722" y="224623"/>
            <a:ext cx="34290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ea typeface="+mj-ea"/>
                <a:cs typeface="Arial MT"/>
              </a:defRPr>
            </a:lvl1pPr>
          </a:lstStyle>
          <a:p>
            <a:r>
              <a:rPr lang="es-PE" b="1" kern="0" noProof="0" dirty="0">
                <a:solidFill>
                  <a:srgbClr val="C00000"/>
                </a:solidFill>
                <a:cs typeface="Arial" panose="020B0604020202020204" pitchFamily="34" charset="0"/>
              </a:rPr>
              <a:t>Importación de archivos</a:t>
            </a:r>
          </a:p>
        </p:txBody>
      </p:sp>
    </p:spTree>
    <p:extLst>
      <p:ext uri="{BB962C8B-B14F-4D97-AF65-F5344CB8AC3E}">
        <p14:creationId xmlns:p14="http://schemas.microsoft.com/office/powerpoint/2010/main" val="120793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D1305245-3233-17A6-844C-A67AF4E51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8D82158D-0DE6-4983-C16A-0D0244DF47A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7407" y="0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6AEBD633-6731-9612-05A5-2802FBCC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4667"/>
            <a:ext cx="3429000" cy="738664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Herramientas para usar LESS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0C13E9A-E898-A0C3-0FB9-C12F1DC03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279088"/>
            <a:ext cx="3735186" cy="221599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noProof="0" dirty="0">
                <a:latin typeface="+mn-lt"/>
              </a:rPr>
              <a:t>Extensiones para Visual Studio </a:t>
            </a:r>
            <a:r>
              <a:rPr lang="es-PE" sz="2400" noProof="0" dirty="0" err="1">
                <a:latin typeface="+mn-lt"/>
              </a:rPr>
              <a:t>Code</a:t>
            </a:r>
            <a:r>
              <a:rPr lang="es-PE" sz="2400" noProof="0" dirty="0">
                <a:latin typeface="+mn-lt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noProof="0" dirty="0">
                <a:latin typeface="+mn-lt"/>
              </a:rPr>
              <a:t>Compiladores como Koala, </a:t>
            </a:r>
            <a:r>
              <a:rPr lang="es-PE" sz="2400" noProof="0" dirty="0" err="1">
                <a:latin typeface="+mn-lt"/>
              </a:rPr>
              <a:t>Prepros</a:t>
            </a:r>
            <a:r>
              <a:rPr lang="es-PE" sz="2400" noProof="0" dirty="0">
                <a:latin typeface="+mn-lt"/>
              </a:rPr>
              <a:t>.</a:t>
            </a:r>
          </a:p>
          <a:p>
            <a:pPr algn="l"/>
            <a:r>
              <a:rPr lang="es-PE" sz="2400" noProof="0" dirty="0"/>
              <a:t>	</a:t>
            </a:r>
            <a:endParaRPr lang="es-PE" sz="2400" kern="0" noProof="0" dirty="0">
              <a:solidFill>
                <a:sysClr val="windowText" lastClr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PE" sz="2400" kern="0" noProof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4E8964A6-74EC-C14B-A541-37D3FA20D40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8D8584C2-6581-89E6-B366-E14B3541099A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noProof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noProof="0" dirty="0">
              <a:latin typeface="+mn-lt"/>
            </a:endParaRPr>
          </a:p>
        </p:txBody>
      </p:sp>
      <p:sp>
        <p:nvSpPr>
          <p:cNvPr id="3" name="Marcador de texto 1">
            <a:extLst>
              <a:ext uri="{FF2B5EF4-FFF2-40B4-BE49-F238E27FC236}">
                <a16:creationId xmlns:a16="http://schemas.microsoft.com/office/drawing/2014/main" id="{8A29547A-3843-B054-FABE-2D7D14E07FED}"/>
              </a:ext>
            </a:extLst>
          </p:cNvPr>
          <p:cNvSpPr txBox="1">
            <a:spLocks/>
          </p:cNvSpPr>
          <p:nvPr/>
        </p:nvSpPr>
        <p:spPr>
          <a:xfrm>
            <a:off x="4874722" y="1279088"/>
            <a:ext cx="3735186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kern="0" noProof="0" dirty="0">
                <a:latin typeface="+mn-lt"/>
              </a:rPr>
              <a:t>Sitios como </a:t>
            </a:r>
            <a:r>
              <a:rPr lang="es-PE" sz="2400" noProof="0" dirty="0">
                <a:latin typeface="+mn-lt"/>
                <a:hlinkClick r:id="rId5" action="ppaction://hlinkfile"/>
              </a:rPr>
              <a:t>lesscss.org</a:t>
            </a:r>
            <a:endParaRPr lang="es-PE" sz="2400" noProof="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noProof="0" dirty="0">
                <a:latin typeface="+mn-lt"/>
              </a:rPr>
              <a:t>permiten compilar LESS sin instalar nada.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noProof="0" dirty="0">
                <a:latin typeface="+mn-lt"/>
              </a:rPr>
              <a:t>Útil para pruebas rápidas y enseñanza.</a:t>
            </a:r>
            <a:endParaRPr lang="es-PE" sz="2400" kern="0" noProof="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PE" sz="2400" kern="0" noProof="0" dirty="0">
              <a:solidFill>
                <a:sysClr val="windowText" lastClr="000000"/>
              </a:solidFill>
            </a:endParaRPr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8B022110-550E-CA05-1BD2-BD9780104A5E}"/>
              </a:ext>
            </a:extLst>
          </p:cNvPr>
          <p:cNvSpPr txBox="1">
            <a:spLocks/>
          </p:cNvSpPr>
          <p:nvPr/>
        </p:nvSpPr>
        <p:spPr>
          <a:xfrm>
            <a:off x="4874722" y="224623"/>
            <a:ext cx="34290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ea typeface="+mj-ea"/>
                <a:cs typeface="Arial MT"/>
              </a:defRPr>
            </a:lvl1pPr>
          </a:lstStyle>
          <a:p>
            <a:r>
              <a:rPr lang="es-PE" b="1" kern="0" noProof="0" dirty="0">
                <a:solidFill>
                  <a:srgbClr val="C00000"/>
                </a:solidFill>
                <a:cs typeface="Arial" panose="020B0604020202020204" pitchFamily="34" charset="0"/>
              </a:rPr>
              <a:t> LESS en línea</a:t>
            </a:r>
          </a:p>
        </p:txBody>
      </p:sp>
    </p:spTree>
    <p:extLst>
      <p:ext uri="{BB962C8B-B14F-4D97-AF65-F5344CB8AC3E}">
        <p14:creationId xmlns:p14="http://schemas.microsoft.com/office/powerpoint/2010/main" val="332220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25EB2970-7EAA-2F6B-7CFE-A962B0A79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117BEA5A-2925-F52D-91C0-6E2E6B3F8C6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7407" y="0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E871544-33CD-29E4-EDBC-768CA28D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4667"/>
            <a:ext cx="3429000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Ventajas vs. CSS puro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6C3BB26-FAEC-28B3-B389-70A949823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279088"/>
            <a:ext cx="3735186" cy="184665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noProof="0" dirty="0">
                <a:latin typeface="+mn-lt"/>
              </a:rPr>
              <a:t>CSS puro: repetitivo, difícil de escalar.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noProof="0" dirty="0">
                <a:latin typeface="+mn-lt"/>
              </a:rPr>
              <a:t>LESS: modular, reutilizable, más limpio.</a:t>
            </a:r>
            <a:endParaRPr lang="es-PE" sz="2400" kern="0" noProof="0" dirty="0">
              <a:solidFill>
                <a:sysClr val="windowText" lastClr="000000"/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PE" sz="2400" kern="0" noProof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336C12E8-8D69-66A3-ACA4-1E3EFCF93C3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B189AFA1-A51B-9B75-E56E-7DCB0186563B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noProof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noProof="0" dirty="0">
              <a:latin typeface="+mn-lt"/>
            </a:endParaRPr>
          </a:p>
        </p:txBody>
      </p:sp>
      <p:sp>
        <p:nvSpPr>
          <p:cNvPr id="3" name="Marcador de texto 1">
            <a:extLst>
              <a:ext uri="{FF2B5EF4-FFF2-40B4-BE49-F238E27FC236}">
                <a16:creationId xmlns:a16="http://schemas.microsoft.com/office/drawing/2014/main" id="{36D91B32-58AE-ABA2-529C-9ED8DBCF13B9}"/>
              </a:ext>
            </a:extLst>
          </p:cNvPr>
          <p:cNvSpPr txBox="1">
            <a:spLocks/>
          </p:cNvSpPr>
          <p:nvPr/>
        </p:nvSpPr>
        <p:spPr>
          <a:xfrm>
            <a:off x="4874722" y="1279088"/>
            <a:ext cx="3735186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/>
              <a:t>LESS = Menos esfuerzo, más control</a:t>
            </a:r>
            <a:br>
              <a:rPr lang="es-ES" sz="2400" dirty="0"/>
            </a:br>
            <a:endParaRPr lang="es-ES" sz="2400" dirty="0"/>
          </a:p>
          <a:p>
            <a:pPr algn="ctr"/>
            <a:r>
              <a:rPr lang="es-ES" sz="2400" dirty="0"/>
              <a:t>¡Ideal para proyectos medianos y grandes donde CSS se vuelve complejo!</a:t>
            </a:r>
            <a:endParaRPr lang="es-PE" sz="2400" kern="0" noProof="0" dirty="0">
              <a:solidFill>
                <a:sysClr val="windowText" lastClr="000000"/>
              </a:solidFill>
            </a:endParaRPr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42D33F16-2742-8B52-A45D-565D39598CFB}"/>
              </a:ext>
            </a:extLst>
          </p:cNvPr>
          <p:cNvSpPr txBox="1">
            <a:spLocks/>
          </p:cNvSpPr>
          <p:nvPr/>
        </p:nvSpPr>
        <p:spPr>
          <a:xfrm>
            <a:off x="4874722" y="224623"/>
            <a:ext cx="34290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ea typeface="+mj-ea"/>
                <a:cs typeface="Arial MT"/>
              </a:defRPr>
            </a:lvl1pPr>
          </a:lstStyle>
          <a:p>
            <a:r>
              <a:rPr lang="es-PE" b="1" kern="0" noProof="0" dirty="0">
                <a:solidFill>
                  <a:srgbClr val="C00000"/>
                </a:solidFill>
                <a:cs typeface="Arial" panose="020B0604020202020204" pitchFamily="34" charset="0"/>
              </a:rPr>
              <a:t> Cierre</a:t>
            </a:r>
          </a:p>
        </p:txBody>
      </p:sp>
    </p:spTree>
    <p:extLst>
      <p:ext uri="{BB962C8B-B14F-4D97-AF65-F5344CB8AC3E}">
        <p14:creationId xmlns:p14="http://schemas.microsoft.com/office/powerpoint/2010/main" val="20012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8349ECCB-BBCD-1344-AA29-9C00C152F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093A31BB-11AC-2E38-AEC3-48C08FD778E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7407" y="0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B670517-1524-D3F3-419F-0B7751F59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Comparación rápida con </a:t>
            </a:r>
            <a:r>
              <a:rPr lang="es-PE" b="1" noProof="0" dirty="0" err="1">
                <a:solidFill>
                  <a:srgbClr val="C00000"/>
                </a:solidFill>
                <a:cs typeface="Arial" panose="020B0604020202020204" pitchFamily="34" charset="0"/>
              </a:rPr>
              <a:t>Sass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9170EB2-942B-45AC-C807-8F27189CB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147732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noProof="0" dirty="0">
                <a:solidFill>
                  <a:sysClr val="windowText" lastClr="000000"/>
                </a:solidFill>
              </a:rPr>
              <a:t>LESS usa @ para variables (</a:t>
            </a:r>
            <a:r>
              <a:rPr lang="es-ES" sz="2400" kern="0" noProof="0" dirty="0" err="1">
                <a:solidFill>
                  <a:sysClr val="windowText" lastClr="000000"/>
                </a:solidFill>
              </a:rPr>
              <a:t>Sass</a:t>
            </a:r>
            <a:r>
              <a:rPr lang="es-ES" sz="2400" kern="0" noProof="0" dirty="0">
                <a:solidFill>
                  <a:sysClr val="windowText" lastClr="000000"/>
                </a:solidFill>
              </a:rPr>
              <a:t> usa $).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noProof="0" dirty="0" err="1">
                <a:solidFill>
                  <a:sysClr val="windowText" lastClr="000000"/>
                </a:solidFill>
              </a:rPr>
              <a:t>Sass</a:t>
            </a:r>
            <a:r>
              <a:rPr lang="es-ES" sz="2400" kern="0" noProof="0" dirty="0">
                <a:solidFill>
                  <a:sysClr val="windowText" lastClr="000000"/>
                </a:solidFill>
              </a:rPr>
              <a:t> tiene más funciones avanzadas y comunidad más amplia.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noProof="0" dirty="0">
                <a:solidFill>
                  <a:sysClr val="windowText" lastClr="000000"/>
                </a:solidFill>
              </a:rPr>
              <a:t>Ambos compilan a CSS y buscan mejorar la productividad.</a:t>
            </a:r>
            <a:endParaRPr lang="es-PE" sz="2400" kern="0" noProof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F06D855C-8B86-0284-9D49-6475AB1D779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D1DAE640-F194-FA11-199A-61A596D4F564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noProof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392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3F53CC0D-462B-9F7E-D309-A3C12988D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312BBDEE-7FA0-5008-A097-F0D184E5130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7407" y="0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E83BB24F-3068-60D7-0492-F855A545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Preguntas y discusión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4FA52D6-B75D-FC5A-637E-76AEDBDFF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73866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noProof="0" dirty="0">
                <a:solidFill>
                  <a:sysClr val="windowText" lastClr="000000"/>
                </a:solidFill>
              </a:rPr>
              <a:t>¿En qué casos usarías LESS frente a </a:t>
            </a:r>
            <a:r>
              <a:rPr lang="es-ES" sz="2400" kern="0" noProof="0" dirty="0" err="1">
                <a:solidFill>
                  <a:sysClr val="windowText" lastClr="000000"/>
                </a:solidFill>
              </a:rPr>
              <a:t>Sass</a:t>
            </a:r>
            <a:r>
              <a:rPr lang="es-ES" sz="2400" kern="0" noProof="0" dirty="0">
                <a:solidFill>
                  <a:sysClr val="windowText" lastClr="000000"/>
                </a:solidFill>
              </a:rPr>
              <a:t> o Stylus?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noProof="0" dirty="0">
                <a:solidFill>
                  <a:sysClr val="windowText" lastClr="000000"/>
                </a:solidFill>
              </a:rPr>
              <a:t>¿Qué ventajas viste al usar variables y mixins?</a:t>
            </a:r>
            <a:endParaRPr lang="es-PE" sz="2400" kern="0" noProof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A59F0408-4FC6-4723-286C-D8BBC400F4E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60DC0189-B0B2-223D-E8BA-2D3E777E0DED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noProof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552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75DE83DD-964C-25DC-E4C1-64E93C9EC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243E57B8-1AAB-5369-66EF-C19EE9E72EF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D109D03-4F9A-0387-0DE5-6ADAE8818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01110"/>
            <a:ext cx="8229600" cy="369332"/>
          </a:xfrm>
        </p:spPr>
        <p:txBody>
          <a:bodyPr/>
          <a:lstStyle/>
          <a:p>
            <a:pPr algn="ctr"/>
            <a:r>
              <a:rPr lang="es-PE" sz="2400" b="1" kern="0" noProof="0" dirty="0">
                <a:solidFill>
                  <a:sysClr val="windowText" lastClr="000000"/>
                </a:solidFill>
              </a:rPr>
              <a:t>¿</a:t>
            </a:r>
            <a:r>
              <a:rPr lang="es-PE" sz="2400" b="1" noProof="0" dirty="0">
                <a:solidFill>
                  <a:sysClr val="windowText" lastClr="000000"/>
                </a:solidFill>
              </a:rPr>
              <a:t>Tienen alguna consulta o duda?</a:t>
            </a:r>
            <a:endParaRPr lang="es-PE" sz="2400" b="1" kern="0" noProof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43EAC0B0-59A9-749C-916E-80942C0A63F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83910284-4BB2-062B-0CAC-55EC95E59FDE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noProof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noProof="0" dirty="0">
              <a:latin typeface="+mn-lt"/>
            </a:endParaRPr>
          </a:p>
        </p:txBody>
      </p:sp>
      <p:pic>
        <p:nvPicPr>
          <p:cNvPr id="10" name="Marcador de contenido 9" descr="Logotipo&#10;&#10;El contenido generado por IA puede ser incorrecto.">
            <a:extLst>
              <a:ext uri="{FF2B5EF4-FFF2-40B4-BE49-F238E27FC236}">
                <a16:creationId xmlns:a16="http://schemas.microsoft.com/office/drawing/2014/main" id="{5E619FBB-2B24-709F-87B2-2D79512A9295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91" y="1059239"/>
            <a:ext cx="4502017" cy="4049971"/>
          </a:xfrm>
        </p:spPr>
      </p:pic>
    </p:spTree>
    <p:extLst>
      <p:ext uri="{BB962C8B-B14F-4D97-AF65-F5344CB8AC3E}">
        <p14:creationId xmlns:p14="http://schemas.microsoft.com/office/powerpoint/2010/main" val="9393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74D1679B-C1E2-37FC-1F9B-39757329F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252DB7E4-67D8-A649-2A29-838475AD2A5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7407" y="0"/>
            <a:ext cx="3513756" cy="514350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4E0CDC41-910D-3CDF-293B-62B1CF6F295F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noProof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noProof="0" dirty="0">
              <a:latin typeface="+mn-lt"/>
            </a:endParaRPr>
          </a:p>
        </p:txBody>
      </p:sp>
      <p:pic>
        <p:nvPicPr>
          <p:cNvPr id="12" name="Marcador de contenido 11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5AC56C64-8864-0D55-E41C-C79A7DA09E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49" y="1428750"/>
            <a:ext cx="7879351" cy="2133600"/>
          </a:xfrm>
        </p:spPr>
      </p:pic>
    </p:spTree>
    <p:extLst>
      <p:ext uri="{BB962C8B-B14F-4D97-AF65-F5344CB8AC3E}">
        <p14:creationId xmlns:p14="http://schemas.microsoft.com/office/powerpoint/2010/main" val="285568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352D029D-4C29-41B6-E150-C72E9F83D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E30587EE-73BF-D178-9AB0-266FCF7E7A3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61A0F4F-C17F-3F5F-877E-AB25E4E2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667"/>
            <a:ext cx="7130589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Inicio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0862B3C-55AC-1912-16EA-4FEB3330D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898665"/>
            <a:ext cx="8075815" cy="738664"/>
          </a:xfrm>
        </p:spPr>
        <p:txBody>
          <a:bodyPr/>
          <a:lstStyle/>
          <a:p>
            <a:pPr algn="ctr"/>
            <a:r>
              <a:rPr lang="es-PE" sz="2400" b="1" kern="0" noProof="0" dirty="0">
                <a:solidFill>
                  <a:sysClr val="windowText" lastClr="000000"/>
                </a:solidFill>
              </a:rPr>
              <a:t>¿Tienen alguna consulta o duda sobre la clase previa?</a:t>
            </a:r>
            <a:endParaRPr lang="es-PE" sz="2000" b="1" noProof="0" dirty="0">
              <a:latin typeface="+mn-lt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E8A87ACD-D77F-A695-B24A-BE2DB9DACFA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E934FF90-AD95-5096-47D9-189302BAA762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noProof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noProof="0" dirty="0">
              <a:latin typeface="+mn-lt"/>
            </a:endParaRPr>
          </a:p>
        </p:txBody>
      </p:sp>
      <p:pic>
        <p:nvPicPr>
          <p:cNvPr id="10" name="Marcador de contenido 9" descr="Logotipo&#10;&#10;El contenido generado por IA puede ser incorrecto.">
            <a:extLst>
              <a:ext uri="{FF2B5EF4-FFF2-40B4-BE49-F238E27FC236}">
                <a16:creationId xmlns:a16="http://schemas.microsoft.com/office/drawing/2014/main" id="{E39C76C9-9094-6F91-F06B-91A4BC8A9521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786" y="1664508"/>
            <a:ext cx="3513756" cy="3160941"/>
          </a:xfrm>
        </p:spPr>
      </p:pic>
    </p:spTree>
    <p:extLst>
      <p:ext uri="{BB962C8B-B14F-4D97-AF65-F5344CB8AC3E}">
        <p14:creationId xmlns:p14="http://schemas.microsoft.com/office/powerpoint/2010/main" val="134519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562D85B5-D2FD-1BEA-EF58-7A7D61892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0C42A698-A3CA-ECFB-F9D3-EDB5A8738F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CD981E6-05F0-EEA3-6087-F370EB95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667"/>
            <a:ext cx="7130589" cy="369332"/>
          </a:xfrm>
        </p:spPr>
        <p:txBody>
          <a:bodyPr/>
          <a:lstStyle/>
          <a:p>
            <a:r>
              <a:rPr lang="es-PE" b="1" noProof="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Logro de la Sesión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A2B1E90-D1DF-6BB5-0D6C-8A3E44196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971550"/>
            <a:ext cx="8229600" cy="1107996"/>
          </a:xfrm>
        </p:spPr>
        <p:txBody>
          <a:bodyPr/>
          <a:lstStyle/>
          <a:p>
            <a:pPr algn="l"/>
            <a:r>
              <a:rPr lang="es-PE" sz="2400" kern="0" noProof="0" dirty="0">
                <a:solidFill>
                  <a:sysClr val="windowText" lastClr="000000"/>
                </a:solidFill>
              </a:rPr>
              <a:t>Esta presentación explora el Preprocesador de CSS LESS: conceptos, propiedades y elementos. El Alumno crea y transforma código LESS a CSS.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1CDDD322-54B4-C991-D792-361E4489EF8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EDD12E69-0EDB-A26C-547F-3CEB15E9782C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noProof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noProof="0" dirty="0">
              <a:latin typeface="+mn-lt"/>
            </a:endParaRPr>
          </a:p>
        </p:txBody>
      </p:sp>
      <p:pic>
        <p:nvPicPr>
          <p:cNvPr id="14" name="Marcador de contenido 13" descr="Icono">
            <a:extLst>
              <a:ext uri="{FF2B5EF4-FFF2-40B4-BE49-F238E27FC236}">
                <a16:creationId xmlns:a16="http://schemas.microsoft.com/office/drawing/2014/main" id="{C8A315C3-F3CF-0F09-D451-1BE444D3468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13820"/>
            <a:ext cx="2976077" cy="296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B1D7D4D3-A90F-610C-945C-6E3FD9D22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2F1F74F1-106C-0263-7F56-C3E1FCFA7E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8214CF6-E979-7FF4-0B10-23E55BFA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667"/>
            <a:ext cx="7130589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Utilidad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AEC6924-3D5A-D66A-6716-89C2D656D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971550"/>
            <a:ext cx="8229600" cy="369332"/>
          </a:xfrm>
        </p:spPr>
        <p:txBody>
          <a:bodyPr/>
          <a:lstStyle/>
          <a:p>
            <a:pPr algn="ctr"/>
            <a:r>
              <a:rPr lang="es-PE" sz="2400" b="1" kern="0" noProof="0" dirty="0">
                <a:solidFill>
                  <a:sysClr val="windowText" lastClr="000000"/>
                </a:solidFill>
              </a:rPr>
              <a:t>¿Que conocen sobre LESS?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C2C3AA32-7512-B5F7-E55E-FD30D912BB9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C246EDBC-ABF1-1E1F-7AC6-92366EFD853F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noProof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noProof="0" dirty="0">
              <a:latin typeface="+mn-lt"/>
            </a:endParaRPr>
          </a:p>
        </p:txBody>
      </p:sp>
      <p:pic>
        <p:nvPicPr>
          <p:cNvPr id="8" name="Imagen 7" descr="Icono&#10;&#10;El contenido generado por IA puede ser incorrecto.">
            <a:extLst>
              <a:ext uri="{FF2B5EF4-FFF2-40B4-BE49-F238E27FC236}">
                <a16:creationId xmlns:a16="http://schemas.microsoft.com/office/drawing/2014/main" id="{CDBA08F8-F7DE-A66E-B334-8495AC04A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695" y="1340882"/>
            <a:ext cx="3196609" cy="368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3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BD97B8A3-F426-C3F7-0F6A-EC280A51D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AB4F9F40-881E-060B-56DA-44A8DDE166E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C8D2A27-5721-0966-4E6F-6E7FEA4E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4667"/>
            <a:ext cx="3825240" cy="369332"/>
          </a:xfrm>
        </p:spPr>
        <p:txBody>
          <a:bodyPr/>
          <a:lstStyle/>
          <a:p>
            <a:r>
              <a:rPr lang="es-PE" sz="2400" b="1" noProof="0" dirty="0">
                <a:solidFill>
                  <a:srgbClr val="C00000"/>
                </a:solidFill>
                <a:latin typeface="Arial MT"/>
                <a:ea typeface="+mj-ea"/>
                <a:cs typeface="Arial" panose="020B0604020202020204" pitchFamily="34" charset="0"/>
              </a:rPr>
              <a:t>¿Qué es LESS?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8A2129A5-C07C-04F0-D300-C7C2F1ABBF5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EEB56690-ACA3-A6A8-04F4-2E15A52DCAA5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noProof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noProof="0" dirty="0">
              <a:latin typeface="+mn-lt"/>
            </a:endParaRPr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403DD3F0-044A-E76D-ADB1-27797A1778D3}"/>
              </a:ext>
            </a:extLst>
          </p:cNvPr>
          <p:cNvSpPr txBox="1">
            <a:spLocks/>
          </p:cNvSpPr>
          <p:nvPr/>
        </p:nvSpPr>
        <p:spPr>
          <a:xfrm>
            <a:off x="4835237" y="264667"/>
            <a:ext cx="38252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ea typeface="+mj-ea"/>
                <a:cs typeface="Arial MT"/>
              </a:defRPr>
            </a:lvl1pPr>
          </a:lstStyle>
          <a:p>
            <a:r>
              <a:rPr lang="es-PE" b="1" kern="0" noProof="0" dirty="0">
                <a:solidFill>
                  <a:srgbClr val="C00000"/>
                </a:solidFill>
                <a:cs typeface="Arial" panose="020B0604020202020204" pitchFamily="34" charset="0"/>
              </a:rPr>
              <a:t>¿Por qué usar LESS?</a:t>
            </a:r>
          </a:p>
        </p:txBody>
      </p:sp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B91EC31C-5C88-F515-0DAA-F2CC1B6425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556458"/>
              </p:ext>
            </p:extLst>
          </p:nvPr>
        </p:nvGraphicFramePr>
        <p:xfrm>
          <a:off x="314742" y="898665"/>
          <a:ext cx="4092631" cy="409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F2F1CF75-74E8-7B91-6472-B942B3B7D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207911"/>
              </p:ext>
            </p:extLst>
          </p:nvPr>
        </p:nvGraphicFramePr>
        <p:xfrm>
          <a:off x="4799215" y="1000634"/>
          <a:ext cx="3886200" cy="347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40834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A6D6AFD0-C835-A0E5-3895-484124A37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09C70F67-66E7-28C3-B7EA-C2A0CDEDFDA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685223B7-12C0-0B72-9167-A27AFC81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667"/>
            <a:ext cx="7130589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Instalación de LESS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1635FA4-17EC-644D-16D7-08754B39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971550"/>
            <a:ext cx="8229600" cy="369331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noProof="0" dirty="0"/>
              <a:t>Requiere Node.js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kern="0" noProof="0" dirty="0">
                <a:solidFill>
                  <a:sysClr val="windowText" lastClr="000000"/>
                </a:solidFill>
              </a:rPr>
              <a:t>Instala con: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PE" sz="2400" kern="0" noProof="0" dirty="0">
              <a:solidFill>
                <a:sysClr val="windowText" lastClr="000000"/>
              </a:solidFill>
            </a:endParaRPr>
          </a:p>
          <a:p>
            <a:pPr lvl="1" algn="l"/>
            <a:r>
              <a:rPr lang="es-PE" sz="2400" kern="0" noProof="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npm</a:t>
            </a:r>
            <a:r>
              <a:rPr lang="es-PE" sz="2400" kern="0" noProof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s-PE" sz="2400" kern="0" noProof="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install</a:t>
            </a:r>
            <a:r>
              <a:rPr lang="es-PE" sz="2400" kern="0" noProof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-g </a:t>
            </a:r>
            <a:r>
              <a:rPr lang="es-PE" sz="2400" kern="0" noProof="0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less</a:t>
            </a:r>
            <a:endParaRPr lang="es-PE" sz="2400" kern="0" noProof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PE" sz="2400" noProof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noProof="0" dirty="0"/>
              <a:t>Compilar un archivo: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PE" sz="2400" noProof="0" dirty="0"/>
          </a:p>
          <a:p>
            <a:pPr lvl="1" algn="l"/>
            <a:r>
              <a:rPr lang="es-PE" sz="2400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lessc</a:t>
            </a:r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s-PE" sz="2400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estilos.less</a:t>
            </a:r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estilos.css</a:t>
            </a:r>
          </a:p>
          <a:p>
            <a:pPr lvl="1" algn="l"/>
            <a:r>
              <a:rPr lang="es-PE" sz="2400" noProof="0" dirty="0"/>
              <a:t>	</a:t>
            </a:r>
            <a:endParaRPr lang="es-PE" sz="2400" kern="0" noProof="0" dirty="0">
              <a:solidFill>
                <a:sysClr val="windowText" lastClr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PE" sz="2400" kern="0" noProof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D9030E2A-9B27-6A3B-EACE-4D0C6E7A0D6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260AF502-EE92-C5AA-6F42-1937E31792AD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noProof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157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788AD9FF-41FE-6327-0996-7A6869A5B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E1986B10-FD8C-43F6-BE75-18100B0D753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12F7BCB5-4BF3-C08F-6B78-3B3F01FF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Sintaxis Básica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2C85F20-1869-AE94-3650-B3614BBBD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693319"/>
          </a:xfrm>
        </p:spPr>
        <p:txBody>
          <a:bodyPr/>
          <a:lstStyle/>
          <a:p>
            <a:pPr algn="l"/>
            <a:r>
              <a:rPr lang="es-PE" sz="2400" noProof="0" dirty="0"/>
              <a:t>Ejemplo .</a:t>
            </a:r>
            <a:r>
              <a:rPr lang="es-PE" sz="2400" noProof="0" dirty="0" err="1"/>
              <a:t>less</a:t>
            </a:r>
            <a:r>
              <a:rPr lang="es-PE" sz="2400" noProof="0" dirty="0"/>
              <a:t>:	</a:t>
            </a:r>
          </a:p>
          <a:p>
            <a:pPr algn="l"/>
            <a:endParaRPr lang="es-PE" sz="2400" kern="0" noProof="0" dirty="0">
              <a:solidFill>
                <a:sysClr val="windowText" lastClr="000000"/>
              </a:solidFill>
            </a:endParaRPr>
          </a:p>
          <a:p>
            <a:pPr algn="l"/>
            <a:r>
              <a:rPr lang="en-US" sz="24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@color-primario: #3498db;</a:t>
            </a:r>
          </a:p>
          <a:p>
            <a:pPr algn="l"/>
            <a:endParaRPr lang="en-US" sz="240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4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{</a:t>
            </a:r>
          </a:p>
          <a:p>
            <a:pPr algn="l"/>
            <a:r>
              <a:rPr lang="en-US" sz="24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background: @color-primario;</a:t>
            </a:r>
          </a:p>
          <a:p>
            <a:pPr algn="l"/>
            <a:r>
              <a:rPr lang="en-US" sz="24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font-family: Arial, sans-serif;</a:t>
            </a:r>
          </a:p>
          <a:p>
            <a:pPr algn="l"/>
            <a:r>
              <a:rPr lang="en-US" sz="24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algn="l"/>
            <a:endParaRPr lang="es-PE" sz="2400" kern="0" noProof="0" dirty="0">
              <a:solidFill>
                <a:sysClr val="windowText" lastClr="00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F4D11E-F184-09B6-7D99-697035C09C33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2492990"/>
          </a:xfrm>
        </p:spPr>
        <p:txBody>
          <a:bodyPr/>
          <a:lstStyle/>
          <a:p>
            <a:r>
              <a:rPr lang="es-PE" sz="2400" dirty="0"/>
              <a:t>Compilado en .</a:t>
            </a:r>
            <a:r>
              <a:rPr lang="es-PE" sz="2400" dirty="0" err="1"/>
              <a:t>css</a:t>
            </a:r>
            <a:r>
              <a:rPr lang="es-PE" sz="2400" dirty="0"/>
              <a:t>:</a:t>
            </a:r>
          </a:p>
          <a:p>
            <a:endParaRPr lang="es-PE" sz="2400" dirty="0"/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{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background: #3498db;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font-family: Arial, sans-serif;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lang="es-PE" dirty="0"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22B8546D-9293-990F-A162-203A1337B46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970C0E1E-7E0B-0F66-5E02-536DCCCB81F4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noProof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594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98AA5537-694E-4DCB-9BA1-3609E413F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82FC4655-79D2-B787-55C4-F8195D62439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E511A5BD-86A8-3178-47FF-254380EC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667"/>
            <a:ext cx="7130589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735BB58-FA57-FE57-7B1B-D6138735B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971550"/>
            <a:ext cx="8229600" cy="369331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noProof="0" dirty="0"/>
              <a:t>Facilita cambios globales en color, tamaño,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/>
              <a:t>Definidas con @nombre.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/>
              <a:t>Reutilizables en cualquier parte del código.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/>
              <a:t>Ejemplo:</a:t>
            </a:r>
          </a:p>
          <a:p>
            <a:pPr algn="l"/>
            <a:endParaRPr lang="es-PE" sz="2400" noProof="0" dirty="0">
              <a:latin typeface="Consolas" panose="020B0609020204030204" pitchFamily="49" charset="0"/>
            </a:endParaRPr>
          </a:p>
          <a:p>
            <a:pPr algn="l"/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@color-principal: #3498db;</a:t>
            </a:r>
          </a:p>
          <a:p>
            <a:pPr algn="l"/>
            <a:r>
              <a:rPr lang="es-PE" sz="2400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body</a:t>
            </a:r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s-PE" sz="2400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background</a:t>
            </a:r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-color: @color-principal;</a:t>
            </a:r>
          </a:p>
          <a:p>
            <a:pPr algn="l"/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s-PE" sz="2400" noProof="0" dirty="0"/>
              <a:t>	</a:t>
            </a:r>
            <a:endParaRPr lang="es-PE" sz="2400" kern="0" noProof="0" dirty="0">
              <a:solidFill>
                <a:sysClr val="windowText" lastClr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PE" sz="2400" kern="0" noProof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4F63C21B-D91A-DB14-1226-74F15276BD4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E8646C2D-E990-47E4-1E4B-58E58E356B72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noProof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052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A3AB5F64-7325-A91C-10E1-45E91CB5D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484129CE-5557-A71D-1C36-EB4772343EC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23E2D54-A207-E36B-333A-72F3EBF1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667"/>
            <a:ext cx="7130589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Anidamiento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924BCDB-DE4A-F2EB-DBE6-1438A1101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971551"/>
            <a:ext cx="8229600" cy="4062651"/>
          </a:xfrm>
        </p:spPr>
        <p:txBody>
          <a:bodyPr/>
          <a:lstStyle/>
          <a:p>
            <a:pPr algn="l"/>
            <a:r>
              <a:rPr lang="es-PE" sz="2400" noProof="0" dirty="0"/>
              <a:t>Simula la estructura del HTML, mejora la lectura.</a:t>
            </a:r>
          </a:p>
          <a:p>
            <a:pPr algn="l"/>
            <a:endParaRPr lang="es-PE" sz="2400" noProof="0" dirty="0">
              <a:latin typeface="Consolas" panose="020B0609020204030204" pitchFamily="49" charset="0"/>
            </a:endParaRPr>
          </a:p>
          <a:p>
            <a:pPr algn="l"/>
            <a:r>
              <a:rPr lang="es-PE" sz="2400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nav</a:t>
            </a:r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s-PE" sz="2400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ul</a:t>
            </a:r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s-PE" sz="2400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margin</a:t>
            </a:r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0;</a:t>
            </a:r>
          </a:p>
          <a:p>
            <a:pPr algn="l"/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s-PE" sz="2400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padding</a:t>
            </a:r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0;</a:t>
            </a:r>
          </a:p>
          <a:p>
            <a:pPr algn="l"/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s-PE" sz="2400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</a:t>
            </a:r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s-PE" sz="2400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display</a:t>
            </a:r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s-PE" sz="2400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inline</a:t>
            </a:r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-block;</a:t>
            </a:r>
          </a:p>
          <a:p>
            <a:pPr algn="l"/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s-PE" sz="2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s-PE" sz="24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20C6DDB8-3C4A-9FA0-C191-7E1FA0806EA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CB27A8FD-3A7E-9B31-443B-8917086B78AD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noProof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89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3279</TotalTime>
  <Words>554</Words>
  <Application>Microsoft Office PowerPoint</Application>
  <PresentationFormat>Presentación en pantalla (16:9)</PresentationFormat>
  <Paragraphs>117</Paragraphs>
  <Slides>18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Arial MT</vt:lpstr>
      <vt:lpstr>Calibri</vt:lpstr>
      <vt:lpstr>Consolas</vt:lpstr>
      <vt:lpstr>Office Theme</vt:lpstr>
      <vt:lpstr>Presentación de PowerPoint</vt:lpstr>
      <vt:lpstr>Inicio</vt:lpstr>
      <vt:lpstr>Logro de la Sesión</vt:lpstr>
      <vt:lpstr>Utilidad</vt:lpstr>
      <vt:lpstr>¿Qué es LESS?</vt:lpstr>
      <vt:lpstr>Instalación de LESS</vt:lpstr>
      <vt:lpstr>Sintaxis Básica</vt:lpstr>
      <vt:lpstr>Variables</vt:lpstr>
      <vt:lpstr>Anidamiento</vt:lpstr>
      <vt:lpstr>Mixins </vt:lpstr>
      <vt:lpstr>Funciones </vt:lpstr>
      <vt:lpstr>Operaciones matemáticas</vt:lpstr>
      <vt:lpstr>Herramientas para usar LESS</vt:lpstr>
      <vt:lpstr>Ventajas vs. CSS puro</vt:lpstr>
      <vt:lpstr>Comparación rápida con Sass</vt:lpstr>
      <vt:lpstr>Preguntas y discusión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CRIPTOGRAFÍA</dc:title>
  <dc:creator>Usuario</dc:creator>
  <cp:lastModifiedBy>Carlos Reynaldo Portocarrero Tovar</cp:lastModifiedBy>
  <cp:revision>35</cp:revision>
  <dcterms:created xsi:type="dcterms:W3CDTF">2023-08-16T21:38:04Z</dcterms:created>
  <dcterms:modified xsi:type="dcterms:W3CDTF">2025-09-15T05:43:49Z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LastSaved">
    <vt:filetime>2023-08-16T00:00:00Z</vt:filetime>
  </property>
</Properties>
</file>