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ED8C89-CA53-4822-98D9-F1D4FF887467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1E2C2A21-E41B-4454-87E1-1F63425C3F6C}">
      <dgm:prSet phldrT="[Texto]"/>
      <dgm:spPr/>
      <dgm:t>
        <a:bodyPr/>
        <a:lstStyle/>
        <a:p>
          <a:r>
            <a:rPr lang="es-MX" smtClean="0"/>
            <a:t>Estructura modular</a:t>
          </a:r>
          <a:endParaRPr lang="es-ES"/>
        </a:p>
      </dgm:t>
    </dgm:pt>
    <dgm:pt modelId="{B0584DC1-DDF6-4ADC-82A4-525DCBDCE2F6}" type="parTrans" cxnId="{BCBEEE6B-6418-4B78-BF8B-59DA3F07EFBB}">
      <dgm:prSet/>
      <dgm:spPr/>
      <dgm:t>
        <a:bodyPr/>
        <a:lstStyle/>
        <a:p>
          <a:endParaRPr lang="es-ES"/>
        </a:p>
      </dgm:t>
    </dgm:pt>
    <dgm:pt modelId="{B27EB4EC-12C3-476D-A0B3-47024166AD39}" type="sibTrans" cxnId="{BCBEEE6B-6418-4B78-BF8B-59DA3F07EFBB}">
      <dgm:prSet/>
      <dgm:spPr/>
      <dgm:t>
        <a:bodyPr/>
        <a:lstStyle/>
        <a:p>
          <a:endParaRPr lang="es-ES"/>
        </a:p>
      </dgm:t>
    </dgm:pt>
    <dgm:pt modelId="{06BC9C32-FDBC-470A-8CF1-10048FB0F6C0}">
      <dgm:prSet/>
      <dgm:spPr/>
      <dgm:t>
        <a:bodyPr/>
        <a:lstStyle/>
        <a:p>
          <a:r>
            <a:rPr lang="es-MX" smtClean="0"/>
            <a:t>Uso de lógica (condicionales y funciones)</a:t>
          </a:r>
          <a:endParaRPr lang="es-MX" dirty="0" smtClean="0"/>
        </a:p>
      </dgm:t>
    </dgm:pt>
    <dgm:pt modelId="{2E4BCD2D-9C49-4697-896C-56CDC0E29CD1}" type="parTrans" cxnId="{7B945FBB-5E59-4366-827D-CCBA883057C8}">
      <dgm:prSet/>
      <dgm:spPr/>
      <dgm:t>
        <a:bodyPr/>
        <a:lstStyle/>
        <a:p>
          <a:endParaRPr lang="es-ES"/>
        </a:p>
      </dgm:t>
    </dgm:pt>
    <dgm:pt modelId="{B945EB1B-ACC6-4A75-B5D9-4B1846C75AA2}" type="sibTrans" cxnId="{7B945FBB-5E59-4366-827D-CCBA883057C8}">
      <dgm:prSet/>
      <dgm:spPr/>
      <dgm:t>
        <a:bodyPr/>
        <a:lstStyle/>
        <a:p>
          <a:endParaRPr lang="es-ES"/>
        </a:p>
      </dgm:t>
    </dgm:pt>
    <dgm:pt modelId="{86B1F37F-9715-4238-A51D-435A38A0F0BB}">
      <dgm:prSet/>
      <dgm:spPr/>
      <dgm:t>
        <a:bodyPr/>
        <a:lstStyle/>
        <a:p>
          <a:r>
            <a:rPr lang="es-MX" smtClean="0"/>
            <a:t>Reducción del código repetido</a:t>
          </a:r>
          <a:endParaRPr lang="es-MX" dirty="0" smtClean="0"/>
        </a:p>
      </dgm:t>
    </dgm:pt>
    <dgm:pt modelId="{700DE94E-AE15-4B43-B54E-D01900484283}" type="parTrans" cxnId="{F3140A53-B164-4941-8D5E-9EDA8276F262}">
      <dgm:prSet/>
      <dgm:spPr/>
      <dgm:t>
        <a:bodyPr/>
        <a:lstStyle/>
        <a:p>
          <a:endParaRPr lang="es-ES"/>
        </a:p>
      </dgm:t>
    </dgm:pt>
    <dgm:pt modelId="{3BF7E323-8A6B-4769-B8AC-238361B798A7}" type="sibTrans" cxnId="{F3140A53-B164-4941-8D5E-9EDA8276F262}">
      <dgm:prSet/>
      <dgm:spPr/>
      <dgm:t>
        <a:bodyPr/>
        <a:lstStyle/>
        <a:p>
          <a:endParaRPr lang="es-ES"/>
        </a:p>
      </dgm:t>
    </dgm:pt>
    <dgm:pt modelId="{B0F22702-B9CD-4793-AA0D-ED09054DE06A}">
      <dgm:prSet/>
      <dgm:spPr/>
      <dgm:t>
        <a:bodyPr/>
        <a:lstStyle/>
        <a:p>
          <a:r>
            <a:rPr lang="es-MX" smtClean="0"/>
            <a:t>Facilita trabajo en equipo</a:t>
          </a:r>
          <a:endParaRPr lang="es-MX" dirty="0" smtClean="0"/>
        </a:p>
      </dgm:t>
    </dgm:pt>
    <dgm:pt modelId="{DAF4DB4F-39C2-418B-AE27-B6C9B05A98DB}" type="parTrans" cxnId="{B9F357F0-8188-4DBF-91E5-A5955C7C9650}">
      <dgm:prSet/>
      <dgm:spPr/>
      <dgm:t>
        <a:bodyPr/>
        <a:lstStyle/>
        <a:p>
          <a:endParaRPr lang="es-ES"/>
        </a:p>
      </dgm:t>
    </dgm:pt>
    <dgm:pt modelId="{48406754-32E6-41CE-842C-D709C22C20AF}" type="sibTrans" cxnId="{B9F357F0-8188-4DBF-91E5-A5955C7C9650}">
      <dgm:prSet/>
      <dgm:spPr/>
      <dgm:t>
        <a:bodyPr/>
        <a:lstStyle/>
        <a:p>
          <a:endParaRPr lang="es-ES"/>
        </a:p>
      </dgm:t>
    </dgm:pt>
    <dgm:pt modelId="{5F0270F4-5D17-4375-A14C-86C331ACFBC7}">
      <dgm:prSet/>
      <dgm:spPr/>
      <dgm:t>
        <a:bodyPr/>
        <a:lstStyle/>
        <a:p>
          <a:r>
            <a:rPr lang="es-MX" smtClean="0"/>
            <a:t>Mejora la mantenibilidad del código</a:t>
          </a:r>
          <a:endParaRPr lang="es-PE" dirty="0"/>
        </a:p>
      </dgm:t>
    </dgm:pt>
    <dgm:pt modelId="{6F839D6D-CFD2-496B-9FAC-140F98D954AA}" type="parTrans" cxnId="{588F1097-C96C-4E5C-8C99-335B7DABCD18}">
      <dgm:prSet/>
      <dgm:spPr/>
      <dgm:t>
        <a:bodyPr/>
        <a:lstStyle/>
        <a:p>
          <a:endParaRPr lang="es-ES"/>
        </a:p>
      </dgm:t>
    </dgm:pt>
    <dgm:pt modelId="{1BACCF85-8F25-4FA9-880C-DB0C24D9948F}" type="sibTrans" cxnId="{588F1097-C96C-4E5C-8C99-335B7DABCD18}">
      <dgm:prSet/>
      <dgm:spPr/>
      <dgm:t>
        <a:bodyPr/>
        <a:lstStyle/>
        <a:p>
          <a:endParaRPr lang="es-ES"/>
        </a:p>
      </dgm:t>
    </dgm:pt>
    <dgm:pt modelId="{F6577378-6ADE-4188-B185-B3F6E59987FF}" type="pres">
      <dgm:prSet presAssocID="{90ED8C89-CA53-4822-98D9-F1D4FF887467}" presName="diagram" presStyleCnt="0">
        <dgm:presLayoutVars>
          <dgm:dir/>
          <dgm:resizeHandles val="exact"/>
        </dgm:presLayoutVars>
      </dgm:prSet>
      <dgm:spPr/>
    </dgm:pt>
    <dgm:pt modelId="{BB1F13DD-8796-4370-9233-0B71E83C700D}" type="pres">
      <dgm:prSet presAssocID="{1E2C2A21-E41B-4454-87E1-1F63425C3F6C}" presName="node" presStyleLbl="node1" presStyleIdx="0" presStyleCnt="5">
        <dgm:presLayoutVars>
          <dgm:bulletEnabled val="1"/>
        </dgm:presLayoutVars>
      </dgm:prSet>
      <dgm:spPr/>
      <dgm:t>
        <a:bodyPr/>
        <a:lstStyle/>
        <a:p>
          <a:endParaRPr lang="es-ES"/>
        </a:p>
      </dgm:t>
    </dgm:pt>
    <dgm:pt modelId="{89E75FB9-85EC-4B75-BE70-6B0ED6977DF2}" type="pres">
      <dgm:prSet presAssocID="{B27EB4EC-12C3-476D-A0B3-47024166AD39}" presName="sibTrans" presStyleCnt="0"/>
      <dgm:spPr/>
    </dgm:pt>
    <dgm:pt modelId="{ABB7537D-424A-4EFE-B284-444603028314}" type="pres">
      <dgm:prSet presAssocID="{06BC9C32-FDBC-470A-8CF1-10048FB0F6C0}" presName="node" presStyleLbl="node1" presStyleIdx="1" presStyleCnt="5">
        <dgm:presLayoutVars>
          <dgm:bulletEnabled val="1"/>
        </dgm:presLayoutVars>
      </dgm:prSet>
      <dgm:spPr/>
    </dgm:pt>
    <dgm:pt modelId="{D4858196-982E-422A-9E01-0798F455D7FC}" type="pres">
      <dgm:prSet presAssocID="{B945EB1B-ACC6-4A75-B5D9-4B1846C75AA2}" presName="sibTrans" presStyleCnt="0"/>
      <dgm:spPr/>
    </dgm:pt>
    <dgm:pt modelId="{E0A22415-F3A9-405F-9B85-78928484663A}" type="pres">
      <dgm:prSet presAssocID="{86B1F37F-9715-4238-A51D-435A38A0F0BB}" presName="node" presStyleLbl="node1" presStyleIdx="2" presStyleCnt="5">
        <dgm:presLayoutVars>
          <dgm:bulletEnabled val="1"/>
        </dgm:presLayoutVars>
      </dgm:prSet>
      <dgm:spPr/>
    </dgm:pt>
    <dgm:pt modelId="{20A4204A-3A76-4241-90B4-DD001A9ED01F}" type="pres">
      <dgm:prSet presAssocID="{3BF7E323-8A6B-4769-B8AC-238361B798A7}" presName="sibTrans" presStyleCnt="0"/>
      <dgm:spPr/>
    </dgm:pt>
    <dgm:pt modelId="{1FF9D424-7C11-43D4-A334-81AE1869C457}" type="pres">
      <dgm:prSet presAssocID="{B0F22702-B9CD-4793-AA0D-ED09054DE06A}" presName="node" presStyleLbl="node1" presStyleIdx="3" presStyleCnt="5">
        <dgm:presLayoutVars>
          <dgm:bulletEnabled val="1"/>
        </dgm:presLayoutVars>
      </dgm:prSet>
      <dgm:spPr/>
    </dgm:pt>
    <dgm:pt modelId="{35AC0A0A-2351-4034-A532-E3A061059B60}" type="pres">
      <dgm:prSet presAssocID="{48406754-32E6-41CE-842C-D709C22C20AF}" presName="sibTrans" presStyleCnt="0"/>
      <dgm:spPr/>
    </dgm:pt>
    <dgm:pt modelId="{8771A6CD-4F76-4A33-9988-78DBBB05A369}" type="pres">
      <dgm:prSet presAssocID="{5F0270F4-5D17-4375-A14C-86C331ACFBC7}" presName="node" presStyleLbl="node1" presStyleIdx="4" presStyleCnt="5">
        <dgm:presLayoutVars>
          <dgm:bulletEnabled val="1"/>
        </dgm:presLayoutVars>
      </dgm:prSet>
      <dgm:spPr/>
    </dgm:pt>
  </dgm:ptLst>
  <dgm:cxnLst>
    <dgm:cxn modelId="{00D82BE3-2D28-4A0D-A79B-7E3EDB2DF1BE}" type="presOf" srcId="{1E2C2A21-E41B-4454-87E1-1F63425C3F6C}" destId="{BB1F13DD-8796-4370-9233-0B71E83C700D}" srcOrd="0" destOrd="0" presId="urn:microsoft.com/office/officeart/2005/8/layout/default"/>
    <dgm:cxn modelId="{6E9A94BE-EB74-4390-AF20-930BDBA1D0A2}" type="presOf" srcId="{5F0270F4-5D17-4375-A14C-86C331ACFBC7}" destId="{8771A6CD-4F76-4A33-9988-78DBBB05A369}" srcOrd="0" destOrd="0" presId="urn:microsoft.com/office/officeart/2005/8/layout/default"/>
    <dgm:cxn modelId="{588F1097-C96C-4E5C-8C99-335B7DABCD18}" srcId="{90ED8C89-CA53-4822-98D9-F1D4FF887467}" destId="{5F0270F4-5D17-4375-A14C-86C331ACFBC7}" srcOrd="4" destOrd="0" parTransId="{6F839D6D-CFD2-496B-9FAC-140F98D954AA}" sibTransId="{1BACCF85-8F25-4FA9-880C-DB0C24D9948F}"/>
    <dgm:cxn modelId="{5F99799F-3CCB-4EAB-9BFE-2BEEC97370B8}" type="presOf" srcId="{86B1F37F-9715-4238-A51D-435A38A0F0BB}" destId="{E0A22415-F3A9-405F-9B85-78928484663A}" srcOrd="0" destOrd="0" presId="urn:microsoft.com/office/officeart/2005/8/layout/default"/>
    <dgm:cxn modelId="{B9F357F0-8188-4DBF-91E5-A5955C7C9650}" srcId="{90ED8C89-CA53-4822-98D9-F1D4FF887467}" destId="{B0F22702-B9CD-4793-AA0D-ED09054DE06A}" srcOrd="3" destOrd="0" parTransId="{DAF4DB4F-39C2-418B-AE27-B6C9B05A98DB}" sibTransId="{48406754-32E6-41CE-842C-D709C22C20AF}"/>
    <dgm:cxn modelId="{7B945FBB-5E59-4366-827D-CCBA883057C8}" srcId="{90ED8C89-CA53-4822-98D9-F1D4FF887467}" destId="{06BC9C32-FDBC-470A-8CF1-10048FB0F6C0}" srcOrd="1" destOrd="0" parTransId="{2E4BCD2D-9C49-4697-896C-56CDC0E29CD1}" sibTransId="{B945EB1B-ACC6-4A75-B5D9-4B1846C75AA2}"/>
    <dgm:cxn modelId="{BCBEEE6B-6418-4B78-BF8B-59DA3F07EFBB}" srcId="{90ED8C89-CA53-4822-98D9-F1D4FF887467}" destId="{1E2C2A21-E41B-4454-87E1-1F63425C3F6C}" srcOrd="0" destOrd="0" parTransId="{B0584DC1-DDF6-4ADC-82A4-525DCBDCE2F6}" sibTransId="{B27EB4EC-12C3-476D-A0B3-47024166AD39}"/>
    <dgm:cxn modelId="{2D4200F0-3C15-4385-8504-C15030B19B55}" type="presOf" srcId="{06BC9C32-FDBC-470A-8CF1-10048FB0F6C0}" destId="{ABB7537D-424A-4EFE-B284-444603028314}" srcOrd="0" destOrd="0" presId="urn:microsoft.com/office/officeart/2005/8/layout/default"/>
    <dgm:cxn modelId="{F543F6BF-E101-4F91-ACC6-FD16079C3CF6}" type="presOf" srcId="{90ED8C89-CA53-4822-98D9-F1D4FF887467}" destId="{F6577378-6ADE-4188-B185-B3F6E59987FF}" srcOrd="0" destOrd="0" presId="urn:microsoft.com/office/officeart/2005/8/layout/default"/>
    <dgm:cxn modelId="{E41DF347-7649-4C73-9DF5-FD40CD5AD07C}" type="presOf" srcId="{B0F22702-B9CD-4793-AA0D-ED09054DE06A}" destId="{1FF9D424-7C11-43D4-A334-81AE1869C457}" srcOrd="0" destOrd="0" presId="urn:microsoft.com/office/officeart/2005/8/layout/default"/>
    <dgm:cxn modelId="{F3140A53-B164-4941-8D5E-9EDA8276F262}" srcId="{90ED8C89-CA53-4822-98D9-F1D4FF887467}" destId="{86B1F37F-9715-4238-A51D-435A38A0F0BB}" srcOrd="2" destOrd="0" parTransId="{700DE94E-AE15-4B43-B54E-D01900484283}" sibTransId="{3BF7E323-8A6B-4769-B8AC-238361B798A7}"/>
    <dgm:cxn modelId="{A78302CC-DFB8-41E3-AE61-52DC868DB2A0}" type="presParOf" srcId="{F6577378-6ADE-4188-B185-B3F6E59987FF}" destId="{BB1F13DD-8796-4370-9233-0B71E83C700D}" srcOrd="0" destOrd="0" presId="urn:microsoft.com/office/officeart/2005/8/layout/default"/>
    <dgm:cxn modelId="{62C597FB-C167-4712-9F0B-CCC6BE81AE81}" type="presParOf" srcId="{F6577378-6ADE-4188-B185-B3F6E59987FF}" destId="{89E75FB9-85EC-4B75-BE70-6B0ED6977DF2}" srcOrd="1" destOrd="0" presId="urn:microsoft.com/office/officeart/2005/8/layout/default"/>
    <dgm:cxn modelId="{0DCD2162-82CC-49F7-AA53-E91846206FE2}" type="presParOf" srcId="{F6577378-6ADE-4188-B185-B3F6E59987FF}" destId="{ABB7537D-424A-4EFE-B284-444603028314}" srcOrd="2" destOrd="0" presId="urn:microsoft.com/office/officeart/2005/8/layout/default"/>
    <dgm:cxn modelId="{C33F8E26-F019-400A-81B9-F4BA5B6634E9}" type="presParOf" srcId="{F6577378-6ADE-4188-B185-B3F6E59987FF}" destId="{D4858196-982E-422A-9E01-0798F455D7FC}" srcOrd="3" destOrd="0" presId="urn:microsoft.com/office/officeart/2005/8/layout/default"/>
    <dgm:cxn modelId="{0E95004E-AB44-4874-8F1F-B11A2F2F6DC3}" type="presParOf" srcId="{F6577378-6ADE-4188-B185-B3F6E59987FF}" destId="{E0A22415-F3A9-405F-9B85-78928484663A}" srcOrd="4" destOrd="0" presId="urn:microsoft.com/office/officeart/2005/8/layout/default"/>
    <dgm:cxn modelId="{912A29DC-E9EA-42D1-AE51-71004704E8F6}" type="presParOf" srcId="{F6577378-6ADE-4188-B185-B3F6E59987FF}" destId="{20A4204A-3A76-4241-90B4-DD001A9ED01F}" srcOrd="5" destOrd="0" presId="urn:microsoft.com/office/officeart/2005/8/layout/default"/>
    <dgm:cxn modelId="{3AEA69A7-4EA8-4567-8145-EE602CDDE126}" type="presParOf" srcId="{F6577378-6ADE-4188-B185-B3F6E59987FF}" destId="{1FF9D424-7C11-43D4-A334-81AE1869C457}" srcOrd="6" destOrd="0" presId="urn:microsoft.com/office/officeart/2005/8/layout/default"/>
    <dgm:cxn modelId="{FC5E9196-3068-483E-8636-83AACF6F9E4B}" type="presParOf" srcId="{F6577378-6ADE-4188-B185-B3F6E59987FF}" destId="{35AC0A0A-2351-4034-A532-E3A061059B60}" srcOrd="7" destOrd="0" presId="urn:microsoft.com/office/officeart/2005/8/layout/default"/>
    <dgm:cxn modelId="{BD04DA16-570A-4346-9893-7032E8FE3776}" type="presParOf" srcId="{F6577378-6ADE-4188-B185-B3F6E59987FF}" destId="{8771A6CD-4F76-4A33-9988-78DBBB05A369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C5D842-1A53-40CF-B947-7C1104DBEB9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s-ES"/>
        </a:p>
      </dgm:t>
    </dgm:pt>
    <dgm:pt modelId="{8AD65DD6-47E8-41F3-AF38-1D40287F1005}">
      <dgm:prSet phldrT="[Texto]"/>
      <dgm:spPr/>
      <dgm:t>
        <a:bodyPr/>
        <a:lstStyle/>
        <a:p>
          <a:r>
            <a:rPr lang="es-MX" dirty="0" smtClean="0"/>
            <a:t>SASS extiende CSS con poderosas herramientas</a:t>
          </a:r>
          <a:endParaRPr lang="es-ES" dirty="0"/>
        </a:p>
      </dgm:t>
    </dgm:pt>
    <dgm:pt modelId="{B6D85770-2AE3-4FBC-9442-CC991BA25889}" type="parTrans" cxnId="{EF2838CC-639C-46FC-829E-437D7AFD080C}">
      <dgm:prSet/>
      <dgm:spPr/>
      <dgm:t>
        <a:bodyPr/>
        <a:lstStyle/>
        <a:p>
          <a:endParaRPr lang="es-ES"/>
        </a:p>
      </dgm:t>
    </dgm:pt>
    <dgm:pt modelId="{8920202A-1E84-40D0-A00F-6091EB87AF47}" type="sibTrans" cxnId="{EF2838CC-639C-46FC-829E-437D7AFD080C}">
      <dgm:prSet/>
      <dgm:spPr/>
      <dgm:t>
        <a:bodyPr/>
        <a:lstStyle/>
        <a:p>
          <a:endParaRPr lang="es-ES"/>
        </a:p>
      </dgm:t>
    </dgm:pt>
    <dgm:pt modelId="{4E7CDC35-39AD-4771-B9FB-1158EA1F37A8}">
      <dgm:prSet/>
      <dgm:spPr/>
      <dgm:t>
        <a:bodyPr/>
        <a:lstStyle/>
        <a:p>
          <a:r>
            <a:rPr lang="es-MX" smtClean="0"/>
            <a:t>Mejora el rendimiento y mantenimiento del código</a:t>
          </a:r>
          <a:endParaRPr lang="es-MX" dirty="0" smtClean="0"/>
        </a:p>
      </dgm:t>
    </dgm:pt>
    <dgm:pt modelId="{C3FF4D02-8BE0-4E9E-BECB-AB1FCF870188}" type="parTrans" cxnId="{A3516C9D-572C-41A0-9536-D917B2E39974}">
      <dgm:prSet/>
      <dgm:spPr/>
      <dgm:t>
        <a:bodyPr/>
        <a:lstStyle/>
        <a:p>
          <a:endParaRPr lang="es-ES"/>
        </a:p>
      </dgm:t>
    </dgm:pt>
    <dgm:pt modelId="{FA6316FE-B98B-49CF-AF08-83650FB1ED02}" type="sibTrans" cxnId="{A3516C9D-572C-41A0-9536-D917B2E39974}">
      <dgm:prSet/>
      <dgm:spPr/>
      <dgm:t>
        <a:bodyPr/>
        <a:lstStyle/>
        <a:p>
          <a:endParaRPr lang="es-ES"/>
        </a:p>
      </dgm:t>
    </dgm:pt>
    <dgm:pt modelId="{E2DB7263-14C2-4C97-88E9-CC0459D5F1E3}">
      <dgm:prSet/>
      <dgm:spPr/>
      <dgm:t>
        <a:bodyPr/>
        <a:lstStyle/>
        <a:p>
          <a:r>
            <a:rPr lang="es-MX" smtClean="0"/>
            <a:t>Útil en proyectos colaborativos y escalables</a:t>
          </a:r>
          <a:endParaRPr lang="es-MX" dirty="0" smtClean="0"/>
        </a:p>
      </dgm:t>
    </dgm:pt>
    <dgm:pt modelId="{53B5F4B7-4D9B-40AF-9489-83C62E5D52DD}" type="parTrans" cxnId="{F51271D0-9D1D-4CC8-AFA2-76DF7B6698C0}">
      <dgm:prSet/>
      <dgm:spPr/>
      <dgm:t>
        <a:bodyPr/>
        <a:lstStyle/>
        <a:p>
          <a:endParaRPr lang="es-ES"/>
        </a:p>
      </dgm:t>
    </dgm:pt>
    <dgm:pt modelId="{37973A3F-312F-4A9F-9561-82D7DE0FD1F1}" type="sibTrans" cxnId="{F51271D0-9D1D-4CC8-AFA2-76DF7B6698C0}">
      <dgm:prSet/>
      <dgm:spPr/>
      <dgm:t>
        <a:bodyPr/>
        <a:lstStyle/>
        <a:p>
          <a:endParaRPr lang="es-ES"/>
        </a:p>
      </dgm:t>
    </dgm:pt>
    <dgm:pt modelId="{90548968-7F43-4CA6-B1DA-D9DD91BB6612}">
      <dgm:prSet/>
      <dgm:spPr/>
      <dgm:t>
        <a:bodyPr/>
        <a:lstStyle/>
        <a:p>
          <a:r>
            <a:rPr lang="es-MX" smtClean="0"/>
            <a:t>Lo compilamos para obtener CSS que entiende el navegador</a:t>
          </a:r>
          <a:endParaRPr lang="es-PE" dirty="0"/>
        </a:p>
      </dgm:t>
    </dgm:pt>
    <dgm:pt modelId="{CAE04F34-B525-4224-B838-C2FB5A45A95F}" type="parTrans" cxnId="{50C1B649-FAA8-4C4D-AAA5-04835D6073A4}">
      <dgm:prSet/>
      <dgm:spPr/>
      <dgm:t>
        <a:bodyPr/>
        <a:lstStyle/>
        <a:p>
          <a:endParaRPr lang="es-ES"/>
        </a:p>
      </dgm:t>
    </dgm:pt>
    <dgm:pt modelId="{7BB36EEC-F47A-4E91-A8B5-69A53D24B2DE}" type="sibTrans" cxnId="{50C1B649-FAA8-4C4D-AAA5-04835D6073A4}">
      <dgm:prSet/>
      <dgm:spPr/>
      <dgm:t>
        <a:bodyPr/>
        <a:lstStyle/>
        <a:p>
          <a:endParaRPr lang="es-ES"/>
        </a:p>
      </dgm:t>
    </dgm:pt>
    <dgm:pt modelId="{241AAE4F-6870-462C-85D3-E1C418897119}" type="pres">
      <dgm:prSet presAssocID="{25C5D842-1A53-40CF-B947-7C1104DBEB9F}" presName="linear" presStyleCnt="0">
        <dgm:presLayoutVars>
          <dgm:animLvl val="lvl"/>
          <dgm:resizeHandles val="exact"/>
        </dgm:presLayoutVars>
      </dgm:prSet>
      <dgm:spPr/>
    </dgm:pt>
    <dgm:pt modelId="{CB71908B-C935-4BC1-8491-93861A56BFB0}" type="pres">
      <dgm:prSet presAssocID="{8AD65DD6-47E8-41F3-AF38-1D40287F100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82B519EE-5811-4084-A022-EB2A062406B4}" type="pres">
      <dgm:prSet presAssocID="{8920202A-1E84-40D0-A00F-6091EB87AF47}" presName="spacer" presStyleCnt="0"/>
      <dgm:spPr/>
    </dgm:pt>
    <dgm:pt modelId="{1B104B59-CDCB-42DC-B189-98011D6072F6}" type="pres">
      <dgm:prSet presAssocID="{4E7CDC35-39AD-4771-B9FB-1158EA1F37A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DA300E7-679D-4DBC-B515-E79EC402DFE0}" type="pres">
      <dgm:prSet presAssocID="{FA6316FE-B98B-49CF-AF08-83650FB1ED02}" presName="spacer" presStyleCnt="0"/>
      <dgm:spPr/>
    </dgm:pt>
    <dgm:pt modelId="{9C0D064C-6F16-482F-92C4-762DF168D48A}" type="pres">
      <dgm:prSet presAssocID="{E2DB7263-14C2-4C97-88E9-CC0459D5F1E3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A8C3C6A6-FA4F-43C0-8901-AE291BE4BB4F}" type="pres">
      <dgm:prSet presAssocID="{37973A3F-312F-4A9F-9561-82D7DE0FD1F1}" presName="spacer" presStyleCnt="0"/>
      <dgm:spPr/>
    </dgm:pt>
    <dgm:pt modelId="{31622B08-DE8E-4239-B28F-3F39FC158623}" type="pres">
      <dgm:prSet presAssocID="{90548968-7F43-4CA6-B1DA-D9DD91BB661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8342CC80-0E97-4ABF-B44B-B0ADFE48E6DE}" type="presOf" srcId="{4E7CDC35-39AD-4771-B9FB-1158EA1F37A8}" destId="{1B104B59-CDCB-42DC-B189-98011D6072F6}" srcOrd="0" destOrd="0" presId="urn:microsoft.com/office/officeart/2005/8/layout/vList2"/>
    <dgm:cxn modelId="{DE5493DC-CB5F-497C-AE62-8C10A1EEE64F}" type="presOf" srcId="{8AD65DD6-47E8-41F3-AF38-1D40287F1005}" destId="{CB71908B-C935-4BC1-8491-93861A56BFB0}" srcOrd="0" destOrd="0" presId="urn:microsoft.com/office/officeart/2005/8/layout/vList2"/>
    <dgm:cxn modelId="{50C1B649-FAA8-4C4D-AAA5-04835D6073A4}" srcId="{25C5D842-1A53-40CF-B947-7C1104DBEB9F}" destId="{90548968-7F43-4CA6-B1DA-D9DD91BB6612}" srcOrd="3" destOrd="0" parTransId="{CAE04F34-B525-4224-B838-C2FB5A45A95F}" sibTransId="{7BB36EEC-F47A-4E91-A8B5-69A53D24B2DE}"/>
    <dgm:cxn modelId="{7B94F34C-8306-4646-92E8-A24DA291AE48}" type="presOf" srcId="{90548968-7F43-4CA6-B1DA-D9DD91BB6612}" destId="{31622B08-DE8E-4239-B28F-3F39FC158623}" srcOrd="0" destOrd="0" presId="urn:microsoft.com/office/officeart/2005/8/layout/vList2"/>
    <dgm:cxn modelId="{43FF4960-8B97-455A-B7D9-785F3B84A28D}" type="presOf" srcId="{25C5D842-1A53-40CF-B947-7C1104DBEB9F}" destId="{241AAE4F-6870-462C-85D3-E1C418897119}" srcOrd="0" destOrd="0" presId="urn:microsoft.com/office/officeart/2005/8/layout/vList2"/>
    <dgm:cxn modelId="{F51271D0-9D1D-4CC8-AFA2-76DF7B6698C0}" srcId="{25C5D842-1A53-40CF-B947-7C1104DBEB9F}" destId="{E2DB7263-14C2-4C97-88E9-CC0459D5F1E3}" srcOrd="2" destOrd="0" parTransId="{53B5F4B7-4D9B-40AF-9489-83C62E5D52DD}" sibTransId="{37973A3F-312F-4A9F-9561-82D7DE0FD1F1}"/>
    <dgm:cxn modelId="{A78FD084-BDD7-4C36-81D9-D0E70A685B0C}" type="presOf" srcId="{E2DB7263-14C2-4C97-88E9-CC0459D5F1E3}" destId="{9C0D064C-6F16-482F-92C4-762DF168D48A}" srcOrd="0" destOrd="0" presId="urn:microsoft.com/office/officeart/2005/8/layout/vList2"/>
    <dgm:cxn modelId="{A3516C9D-572C-41A0-9536-D917B2E39974}" srcId="{25C5D842-1A53-40CF-B947-7C1104DBEB9F}" destId="{4E7CDC35-39AD-4771-B9FB-1158EA1F37A8}" srcOrd="1" destOrd="0" parTransId="{C3FF4D02-8BE0-4E9E-BECB-AB1FCF870188}" sibTransId="{FA6316FE-B98B-49CF-AF08-83650FB1ED02}"/>
    <dgm:cxn modelId="{EF2838CC-639C-46FC-829E-437D7AFD080C}" srcId="{25C5D842-1A53-40CF-B947-7C1104DBEB9F}" destId="{8AD65DD6-47E8-41F3-AF38-1D40287F1005}" srcOrd="0" destOrd="0" parTransId="{B6D85770-2AE3-4FBC-9442-CC991BA25889}" sibTransId="{8920202A-1E84-40D0-A00F-6091EB87AF47}"/>
    <dgm:cxn modelId="{98E5A31C-E5B9-4748-A1A5-A24A7BD85C72}" type="presParOf" srcId="{241AAE4F-6870-462C-85D3-E1C418897119}" destId="{CB71908B-C935-4BC1-8491-93861A56BFB0}" srcOrd="0" destOrd="0" presId="urn:microsoft.com/office/officeart/2005/8/layout/vList2"/>
    <dgm:cxn modelId="{224C5FC9-8B7F-4B70-8081-A5C5CCAAE610}" type="presParOf" srcId="{241AAE4F-6870-462C-85D3-E1C418897119}" destId="{82B519EE-5811-4084-A022-EB2A062406B4}" srcOrd="1" destOrd="0" presId="urn:microsoft.com/office/officeart/2005/8/layout/vList2"/>
    <dgm:cxn modelId="{584C84D4-88EC-4304-BB70-9A50488A8879}" type="presParOf" srcId="{241AAE4F-6870-462C-85D3-E1C418897119}" destId="{1B104B59-CDCB-42DC-B189-98011D6072F6}" srcOrd="2" destOrd="0" presId="urn:microsoft.com/office/officeart/2005/8/layout/vList2"/>
    <dgm:cxn modelId="{C74BF40E-B1CB-49D7-8F7D-1C54E37B7787}" type="presParOf" srcId="{241AAE4F-6870-462C-85D3-E1C418897119}" destId="{CDA300E7-679D-4DBC-B515-E79EC402DFE0}" srcOrd="3" destOrd="0" presId="urn:microsoft.com/office/officeart/2005/8/layout/vList2"/>
    <dgm:cxn modelId="{6CD0DC4E-8EAC-4198-A338-629FCBF69EA1}" type="presParOf" srcId="{241AAE4F-6870-462C-85D3-E1C418897119}" destId="{9C0D064C-6F16-482F-92C4-762DF168D48A}" srcOrd="4" destOrd="0" presId="urn:microsoft.com/office/officeart/2005/8/layout/vList2"/>
    <dgm:cxn modelId="{38F7B8B3-8FB9-4BF6-A17C-99A8ACE72292}" type="presParOf" srcId="{241AAE4F-6870-462C-85D3-E1C418897119}" destId="{A8C3C6A6-FA4F-43C0-8901-AE291BE4BB4F}" srcOrd="5" destOrd="0" presId="urn:microsoft.com/office/officeart/2005/8/layout/vList2"/>
    <dgm:cxn modelId="{D0045D51-F450-4593-8DD3-2574845F4E3B}" type="presParOf" srcId="{241AAE4F-6870-462C-85D3-E1C418897119}" destId="{31622B08-DE8E-4239-B28F-3F39FC15862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1F13DD-8796-4370-9233-0B71E83C700D}">
      <dsp:nvSpPr>
        <dsp:cNvPr id="0" name=""/>
        <dsp:cNvSpPr/>
      </dsp:nvSpPr>
      <dsp:spPr>
        <a:xfrm>
          <a:off x="0" y="183534"/>
          <a:ext cx="3064821" cy="1838892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smtClean="0"/>
            <a:t>Estructura modular</a:t>
          </a:r>
          <a:endParaRPr lang="es-ES" sz="3500" kern="1200"/>
        </a:p>
      </dsp:txBody>
      <dsp:txXfrm>
        <a:off x="0" y="183534"/>
        <a:ext cx="3064821" cy="1838892"/>
      </dsp:txXfrm>
    </dsp:sp>
    <dsp:sp modelId="{ABB7537D-424A-4EFE-B284-444603028314}">
      <dsp:nvSpPr>
        <dsp:cNvPr id="0" name=""/>
        <dsp:cNvSpPr/>
      </dsp:nvSpPr>
      <dsp:spPr>
        <a:xfrm>
          <a:off x="3371303" y="183534"/>
          <a:ext cx="3064821" cy="183889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smtClean="0"/>
            <a:t>Uso de lógica (condicionales y funciones)</a:t>
          </a:r>
          <a:endParaRPr lang="es-MX" sz="3500" kern="1200" dirty="0" smtClean="0"/>
        </a:p>
      </dsp:txBody>
      <dsp:txXfrm>
        <a:off x="3371303" y="183534"/>
        <a:ext cx="3064821" cy="1838892"/>
      </dsp:txXfrm>
    </dsp:sp>
    <dsp:sp modelId="{E0A22415-F3A9-405F-9B85-78928484663A}">
      <dsp:nvSpPr>
        <dsp:cNvPr id="0" name=""/>
        <dsp:cNvSpPr/>
      </dsp:nvSpPr>
      <dsp:spPr>
        <a:xfrm>
          <a:off x="6742607" y="183534"/>
          <a:ext cx="3064821" cy="183889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smtClean="0"/>
            <a:t>Reducción del código repetido</a:t>
          </a:r>
          <a:endParaRPr lang="es-MX" sz="3500" kern="1200" dirty="0" smtClean="0"/>
        </a:p>
      </dsp:txBody>
      <dsp:txXfrm>
        <a:off x="6742607" y="183534"/>
        <a:ext cx="3064821" cy="1838892"/>
      </dsp:txXfrm>
    </dsp:sp>
    <dsp:sp modelId="{1FF9D424-7C11-43D4-A334-81AE1869C457}">
      <dsp:nvSpPr>
        <dsp:cNvPr id="0" name=""/>
        <dsp:cNvSpPr/>
      </dsp:nvSpPr>
      <dsp:spPr>
        <a:xfrm>
          <a:off x="1685651" y="2328910"/>
          <a:ext cx="3064821" cy="1838892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smtClean="0"/>
            <a:t>Facilita trabajo en equipo</a:t>
          </a:r>
          <a:endParaRPr lang="es-MX" sz="3500" kern="1200" dirty="0" smtClean="0"/>
        </a:p>
      </dsp:txBody>
      <dsp:txXfrm>
        <a:off x="1685651" y="2328910"/>
        <a:ext cx="3064821" cy="1838892"/>
      </dsp:txXfrm>
    </dsp:sp>
    <dsp:sp modelId="{8771A6CD-4F76-4A33-9988-78DBBB05A369}">
      <dsp:nvSpPr>
        <dsp:cNvPr id="0" name=""/>
        <dsp:cNvSpPr/>
      </dsp:nvSpPr>
      <dsp:spPr>
        <a:xfrm>
          <a:off x="5056955" y="2328910"/>
          <a:ext cx="3064821" cy="183889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lvl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3500" kern="1200" smtClean="0"/>
            <a:t>Mejora la mantenibilidad del código</a:t>
          </a:r>
          <a:endParaRPr lang="es-PE" sz="3500" kern="1200" dirty="0"/>
        </a:p>
      </dsp:txBody>
      <dsp:txXfrm>
        <a:off x="5056955" y="2328910"/>
        <a:ext cx="3064821" cy="183889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71908B-C935-4BC1-8491-93861A56BFB0}">
      <dsp:nvSpPr>
        <dsp:cNvPr id="0" name=""/>
        <dsp:cNvSpPr/>
      </dsp:nvSpPr>
      <dsp:spPr>
        <a:xfrm>
          <a:off x="0" y="816128"/>
          <a:ext cx="8297411" cy="6236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dirty="0" smtClean="0"/>
            <a:t>SASS extiende CSS con poderosas herramientas</a:t>
          </a:r>
          <a:endParaRPr lang="es-ES" sz="2600" kern="1200" dirty="0"/>
        </a:p>
      </dsp:txBody>
      <dsp:txXfrm>
        <a:off x="30442" y="846570"/>
        <a:ext cx="8236527" cy="562726"/>
      </dsp:txXfrm>
    </dsp:sp>
    <dsp:sp modelId="{1B104B59-CDCB-42DC-B189-98011D6072F6}">
      <dsp:nvSpPr>
        <dsp:cNvPr id="0" name=""/>
        <dsp:cNvSpPr/>
      </dsp:nvSpPr>
      <dsp:spPr>
        <a:xfrm>
          <a:off x="0" y="1514619"/>
          <a:ext cx="8297411" cy="62361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smtClean="0"/>
            <a:t>Mejora el rendimiento y mantenimiento del código</a:t>
          </a:r>
          <a:endParaRPr lang="es-MX" sz="2600" kern="1200" dirty="0" smtClean="0"/>
        </a:p>
      </dsp:txBody>
      <dsp:txXfrm>
        <a:off x="30442" y="1545061"/>
        <a:ext cx="8236527" cy="562726"/>
      </dsp:txXfrm>
    </dsp:sp>
    <dsp:sp modelId="{9C0D064C-6F16-482F-92C4-762DF168D48A}">
      <dsp:nvSpPr>
        <dsp:cNvPr id="0" name=""/>
        <dsp:cNvSpPr/>
      </dsp:nvSpPr>
      <dsp:spPr>
        <a:xfrm>
          <a:off x="0" y="2213109"/>
          <a:ext cx="8297411" cy="62361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smtClean="0"/>
            <a:t>Útil en proyectos colaborativos y escalables</a:t>
          </a:r>
          <a:endParaRPr lang="es-MX" sz="2600" kern="1200" dirty="0" smtClean="0"/>
        </a:p>
      </dsp:txBody>
      <dsp:txXfrm>
        <a:off x="30442" y="2243551"/>
        <a:ext cx="8236527" cy="562726"/>
      </dsp:txXfrm>
    </dsp:sp>
    <dsp:sp modelId="{31622B08-DE8E-4239-B28F-3F39FC158623}">
      <dsp:nvSpPr>
        <dsp:cNvPr id="0" name=""/>
        <dsp:cNvSpPr/>
      </dsp:nvSpPr>
      <dsp:spPr>
        <a:xfrm>
          <a:off x="0" y="2911599"/>
          <a:ext cx="8297411" cy="62361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lvl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s-MX" sz="2600" kern="1200" smtClean="0"/>
            <a:t>Lo compilamos para obtener CSS que entiende el navegador</a:t>
          </a:r>
          <a:endParaRPr lang="es-PE" sz="2600" kern="1200" dirty="0"/>
        </a:p>
      </dsp:txBody>
      <dsp:txXfrm>
        <a:off x="30442" y="2942041"/>
        <a:ext cx="8236527" cy="56272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6812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50627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033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8653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343772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0284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9726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1888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95275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344797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025868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61CA5-757F-4378-8BE7-DEA4AE67DF3B}" type="datetimeFigureOut">
              <a:rPr lang="es-PE" smtClean="0"/>
              <a:t>5/05/2025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D17204-92BD-44D9-92A0-B80154044B76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84885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Hojas de Estilo en Cascada Avanzado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Preprocesadores CSS: Introducción a SASS</a:t>
            </a:r>
          </a:p>
          <a:p>
            <a:r>
              <a:rPr lang="es-MX" dirty="0" smtClean="0"/>
              <a:t>Carlos Reynaldo Portocarrero Tovar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3377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Operadores y lógica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786855"/>
            <a:ext cx="8210550" cy="3253618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Consolas" panose="020B0609020204030204" pitchFamily="49" charset="0"/>
              </a:rPr>
              <a:t>$columna: 3;</a:t>
            </a:r>
          </a:p>
          <a:p>
            <a:endParaRPr lang="es-MX" dirty="0" smtClean="0">
              <a:latin typeface="Consolas" panose="020B0609020204030204" pitchFamily="49" charset="0"/>
            </a:endParaRPr>
          </a:p>
          <a:p>
            <a:r>
              <a:rPr lang="es-MX" dirty="0" smtClean="0">
                <a:latin typeface="Consolas" panose="020B0609020204030204" pitchFamily="49" charset="0"/>
              </a:rPr>
              <a:t>.ancho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width</a:t>
            </a:r>
            <a:r>
              <a:rPr lang="es-MX" dirty="0" smtClean="0">
                <a:latin typeface="Consolas" panose="020B0609020204030204" pitchFamily="49" charset="0"/>
              </a:rPr>
              <a:t>: 100% / $columna;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}</a:t>
            </a:r>
          </a:p>
          <a:p>
            <a:endParaRPr lang="es-MX" dirty="0">
              <a:latin typeface="Consolas" panose="020B0609020204030204" pitchFamily="49" charset="0"/>
            </a:endParaRPr>
          </a:p>
          <a:p>
            <a:r>
              <a:rPr lang="es-MX" dirty="0" smtClean="0">
                <a:latin typeface="Consolas" panose="020B0609020204030204" pitchFamily="49" charset="0"/>
              </a:rPr>
              <a:t>// estructura condicional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@</a:t>
            </a:r>
            <a:r>
              <a:rPr lang="es-MX" dirty="0" err="1" smtClean="0">
                <a:latin typeface="Consolas" panose="020B0609020204030204" pitchFamily="49" charset="0"/>
              </a:rPr>
              <a:t>if</a:t>
            </a:r>
            <a:r>
              <a:rPr lang="es-MX" dirty="0" smtClean="0">
                <a:latin typeface="Consolas" panose="020B0609020204030204" pitchFamily="49" charset="0"/>
              </a:rPr>
              <a:t> $columna &gt; 2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.mensaje { color: </a:t>
            </a:r>
            <a:r>
              <a:rPr lang="es-MX" dirty="0" err="1" smtClean="0">
                <a:latin typeface="Consolas" panose="020B0609020204030204" pitchFamily="49" charset="0"/>
              </a:rPr>
              <a:t>green</a:t>
            </a:r>
            <a:r>
              <a:rPr lang="es-MX" dirty="0" smtClean="0">
                <a:latin typeface="Consolas" panose="020B0609020204030204" pitchFamily="49" charset="0"/>
              </a:rPr>
              <a:t>; }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}</a:t>
            </a:r>
          </a:p>
          <a:p>
            <a:endParaRPr lang="es-MX" dirty="0" smtClean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397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Importación de módulos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786855"/>
            <a:ext cx="8210550" cy="204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Consolas" panose="020B0609020204030204" pitchFamily="49" charset="0"/>
              </a:rPr>
              <a:t>// archivo _</a:t>
            </a:r>
            <a:r>
              <a:rPr lang="es-MX" dirty="0" err="1" smtClean="0">
                <a:latin typeface="Consolas" panose="020B0609020204030204" pitchFamily="49" charset="0"/>
              </a:rPr>
              <a:t>botones.scss</a:t>
            </a:r>
            <a:endParaRPr lang="es-MX" dirty="0" smtClean="0">
              <a:latin typeface="Consolas" panose="020B0609020204030204" pitchFamily="49" charset="0"/>
            </a:endParaRPr>
          </a:p>
          <a:p>
            <a:r>
              <a:rPr lang="es-MX" dirty="0" smtClean="0">
                <a:latin typeface="Consolas" panose="020B0609020204030204" pitchFamily="49" charset="0"/>
              </a:rPr>
              <a:t>.</a:t>
            </a:r>
            <a:r>
              <a:rPr lang="es-MX" dirty="0" err="1" smtClean="0">
                <a:latin typeface="Consolas" panose="020B0609020204030204" pitchFamily="49" charset="0"/>
              </a:rPr>
              <a:t>boton</a:t>
            </a:r>
            <a:r>
              <a:rPr lang="es-MX" dirty="0" smtClean="0">
                <a:latin typeface="Consolas" panose="020B0609020204030204" pitchFamily="49" charset="0"/>
              </a:rPr>
              <a:t> { </a:t>
            </a:r>
            <a:r>
              <a:rPr lang="es-MX" dirty="0" err="1" smtClean="0">
                <a:latin typeface="Consolas" panose="020B0609020204030204" pitchFamily="49" charset="0"/>
              </a:rPr>
              <a:t>padding</a:t>
            </a:r>
            <a:r>
              <a:rPr lang="es-MX" dirty="0" smtClean="0">
                <a:latin typeface="Consolas" panose="020B0609020204030204" pitchFamily="49" charset="0"/>
              </a:rPr>
              <a:t>: 10px; }</a:t>
            </a:r>
          </a:p>
          <a:p>
            <a:endParaRPr lang="es-MX" dirty="0" smtClean="0">
              <a:latin typeface="Consolas" panose="020B06090202040302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838200" y="3965109"/>
            <a:ext cx="8210550" cy="204691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Consolas" panose="020B0609020204030204" pitchFamily="49" charset="0"/>
              </a:rPr>
              <a:t>// archivo </a:t>
            </a:r>
            <a:r>
              <a:rPr lang="es-MX" dirty="0" err="1" smtClean="0">
                <a:latin typeface="Consolas" panose="020B0609020204030204" pitchFamily="49" charset="0"/>
              </a:rPr>
              <a:t>main.scss</a:t>
            </a:r>
            <a:endParaRPr lang="es-MX" dirty="0" smtClean="0">
              <a:latin typeface="Consolas" panose="020B0609020204030204" pitchFamily="49" charset="0"/>
            </a:endParaRPr>
          </a:p>
          <a:p>
            <a:r>
              <a:rPr lang="es-MX" dirty="0" smtClean="0">
                <a:latin typeface="Consolas" panose="020B0609020204030204" pitchFamily="49" charset="0"/>
              </a:rPr>
              <a:t>@</a:t>
            </a:r>
            <a:r>
              <a:rPr lang="es-MX" dirty="0" err="1" smtClean="0">
                <a:latin typeface="Consolas" panose="020B0609020204030204" pitchFamily="49" charset="0"/>
              </a:rPr>
              <a:t>import</a:t>
            </a:r>
            <a:r>
              <a:rPr lang="es-MX" dirty="0" smtClean="0">
                <a:latin typeface="Consolas" panose="020B0609020204030204" pitchFamily="49" charset="0"/>
              </a:rPr>
              <a:t> 'botones';</a:t>
            </a:r>
          </a:p>
        </p:txBody>
      </p:sp>
    </p:spTree>
    <p:extLst>
      <p:ext uri="{BB962C8B-B14F-4D97-AF65-F5344CB8AC3E}">
        <p14:creationId xmlns:p14="http://schemas.microsoft.com/office/powerpoint/2010/main" val="1870534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Ventajas de SASS en proyectos grandes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8" name="Marcador de contenido 7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2574524"/>
              </p:ext>
            </p:extLst>
          </p:nvPr>
        </p:nvGraphicFramePr>
        <p:xfrm>
          <a:off x="838200" y="1825625"/>
          <a:ext cx="9807429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004" y="5205413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718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Resumen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6" name="Marcador de contenido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750550"/>
              </p:ext>
            </p:extLst>
          </p:nvPr>
        </p:nvGraphicFramePr>
        <p:xfrm>
          <a:off x="838200" y="1027906"/>
          <a:ext cx="8297411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932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¿Qué es SASS?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MX" dirty="0" smtClean="0"/>
              <a:t>SASS = </a:t>
            </a:r>
            <a:r>
              <a:rPr lang="es-MX" dirty="0" err="1" smtClean="0"/>
              <a:t>Syntactically</a:t>
            </a:r>
            <a:r>
              <a:rPr lang="es-MX" dirty="0" smtClean="0"/>
              <a:t> </a:t>
            </a:r>
            <a:r>
              <a:rPr lang="es-MX" dirty="0" err="1" smtClean="0"/>
              <a:t>Awesome</a:t>
            </a:r>
            <a:r>
              <a:rPr lang="es-MX" dirty="0" smtClean="0"/>
              <a:t> </a:t>
            </a:r>
            <a:r>
              <a:rPr lang="es-MX" dirty="0" err="1" smtClean="0"/>
              <a:t>Stylesheets</a:t>
            </a:r>
            <a:endParaRPr lang="es-MX" dirty="0" smtClean="0"/>
          </a:p>
          <a:p>
            <a:r>
              <a:rPr lang="es-MX" dirty="0" smtClean="0"/>
              <a:t>Uno de los preprocesadores más populares</a:t>
            </a:r>
          </a:p>
          <a:p>
            <a:r>
              <a:rPr lang="es-MX" dirty="0" smtClean="0"/>
              <a:t>Ampliamente adoptado en la industria</a:t>
            </a:r>
          </a:p>
          <a:p>
            <a:r>
              <a:rPr lang="es-MX" dirty="0" smtClean="0"/>
              <a:t>Extiende CSS con:</a:t>
            </a:r>
          </a:p>
          <a:p>
            <a:pPr lvl="1"/>
            <a:r>
              <a:rPr lang="es-MX" dirty="0" smtClean="0"/>
              <a:t>Variables</a:t>
            </a:r>
          </a:p>
          <a:p>
            <a:pPr lvl="1"/>
            <a:r>
              <a:rPr lang="es-MX" dirty="0" err="1" smtClean="0"/>
              <a:t>Mixins</a:t>
            </a:r>
            <a:endParaRPr lang="es-MX" dirty="0" smtClean="0"/>
          </a:p>
          <a:p>
            <a:pPr lvl="1"/>
            <a:r>
              <a:rPr lang="es-MX" dirty="0" smtClean="0"/>
              <a:t>Anidamiento</a:t>
            </a:r>
          </a:p>
          <a:p>
            <a:pPr lvl="1"/>
            <a:r>
              <a:rPr lang="es-MX" dirty="0" smtClean="0"/>
              <a:t>Funciones</a:t>
            </a:r>
          </a:p>
          <a:p>
            <a:pPr lvl="1"/>
            <a:r>
              <a:rPr lang="es-MX" dirty="0" smtClean="0"/>
              <a:t>Importación de módulos</a:t>
            </a:r>
          </a:p>
          <a:p>
            <a:pPr lvl="1"/>
            <a:r>
              <a:rPr lang="es-MX" dirty="0" smtClean="0"/>
              <a:t>Operadores</a:t>
            </a:r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30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Instalación de SASS</a:t>
            </a:r>
            <a:endParaRPr lang="es-PE" dirty="0">
              <a:solidFill>
                <a:srgbClr val="C00000"/>
              </a:solidFill>
            </a:endParaRPr>
          </a:p>
        </p:txBody>
      </p:sp>
      <p:sp>
        <p:nvSpPr>
          <p:cNvPr id="3" name="Subtítulo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37025"/>
          </a:xfrm>
        </p:spPr>
        <p:txBody>
          <a:bodyPr/>
          <a:lstStyle/>
          <a:p>
            <a:r>
              <a:rPr lang="es-PE" dirty="0" smtClean="0"/>
              <a:t>Requisitos:</a:t>
            </a:r>
          </a:p>
          <a:p>
            <a:pPr lvl="1"/>
            <a:r>
              <a:rPr lang="es-PE" dirty="0" smtClean="0"/>
              <a:t>Tener Node.js instalado</a:t>
            </a:r>
          </a:p>
          <a:p>
            <a:pPr lvl="1"/>
            <a:r>
              <a:rPr lang="es-PE" dirty="0" smtClean="0"/>
              <a:t>Terminal o línea de comandos</a:t>
            </a:r>
          </a:p>
          <a:p>
            <a:endParaRPr lang="es-PE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3573710"/>
            <a:ext cx="8210550" cy="22985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00FF00"/>
                </a:solidFill>
                <a:latin typeface="Consolas" panose="020B0609020204030204" pitchFamily="49" charset="0"/>
              </a:rPr>
              <a:t># Instalación</a:t>
            </a:r>
            <a:endParaRPr lang="es-PE" dirty="0" smtClean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npm</a:t>
            </a:r>
            <a:r>
              <a:rPr lang="es-PE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install</a:t>
            </a:r>
            <a:r>
              <a:rPr lang="es-PE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-g </a:t>
            </a:r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sass</a:t>
            </a:r>
            <a:endParaRPr lang="es-PE" dirty="0" smtClean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endParaRPr lang="es-MX" dirty="0" smtClean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s-MX" dirty="0" smtClean="0">
                <a:solidFill>
                  <a:srgbClr val="00FF00"/>
                </a:solidFill>
                <a:latin typeface="Consolas" panose="020B0609020204030204" pitchFamily="49" charset="0"/>
              </a:rPr>
              <a:t># Verificación</a:t>
            </a:r>
          </a:p>
          <a:p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sass</a:t>
            </a:r>
            <a:r>
              <a:rPr lang="es-PE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--</a:t>
            </a:r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version</a:t>
            </a:r>
            <a:endParaRPr lang="es-PE" dirty="0" smtClean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9396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Sintaxis de SASS</a:t>
            </a:r>
            <a:endParaRPr lang="es-PE" dirty="0">
              <a:solidFill>
                <a:srgbClr val="C00000"/>
              </a:solidFill>
            </a:endParaRPr>
          </a:p>
        </p:txBody>
      </p:sp>
      <p:graphicFrame>
        <p:nvGraphicFramePr>
          <p:cNvPr id="5" name="Marcador de contenido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075242"/>
              </p:ext>
            </p:extLst>
          </p:nvPr>
        </p:nvGraphicFramePr>
        <p:xfrm>
          <a:off x="838201" y="1825625"/>
          <a:ext cx="821055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850">
                  <a:extLst>
                    <a:ext uri="{9D8B030D-6E8A-4147-A177-3AD203B41FA5}">
                      <a16:colId xmlns:a16="http://schemas.microsoft.com/office/drawing/2014/main" val="2254594731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1148852017"/>
                    </a:ext>
                  </a:extLst>
                </a:gridCol>
                <a:gridCol w="2736850">
                  <a:extLst>
                    <a:ext uri="{9D8B030D-6E8A-4147-A177-3AD203B41FA5}">
                      <a16:colId xmlns:a16="http://schemas.microsoft.com/office/drawing/2014/main" val="24191457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dirty="0"/>
                        <a:t>Sintaxis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Extensión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Característica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32957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/>
                        <a:t>SCSS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.</a:t>
                      </a:r>
                      <a:r>
                        <a:rPr lang="es-PE" dirty="0" err="1"/>
                        <a:t>scss</a:t>
                      </a:r>
                      <a:endParaRPr lang="es-PE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Similar a CSS tradicional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652593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/>
                        <a:t>SASS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.sass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Sin llaves ni punto y coma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46161389"/>
                  </a:ext>
                </a:extLst>
              </a:tr>
            </a:tbl>
          </a:graphicData>
        </a:graphic>
      </p:graphicFrame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770071" y="3328224"/>
            <a:ext cx="283385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MX" dirty="0" smtClean="0"/>
              <a:t>* En el curso usaremos </a:t>
            </a:r>
            <a:r>
              <a:rPr lang="es-MX" b="1" dirty="0" smtClean="0"/>
              <a:t>SCSS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21899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Compilación de archivos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786855"/>
            <a:ext cx="8210550" cy="22985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solidFill>
                  <a:srgbClr val="00FF00"/>
                </a:solidFill>
                <a:latin typeface="Consolas" panose="020B0609020204030204" pitchFamily="49" charset="0"/>
              </a:rPr>
              <a:t># Compilación individual</a:t>
            </a:r>
            <a:endParaRPr lang="es-PE" dirty="0" smtClean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sass</a:t>
            </a:r>
            <a:r>
              <a:rPr lang="es-PE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</a:t>
            </a:r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archivo.scss</a:t>
            </a:r>
            <a:r>
              <a:rPr lang="es-PE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archivo.css</a:t>
            </a:r>
          </a:p>
          <a:p>
            <a:endParaRPr lang="es-MX" dirty="0" smtClean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endParaRPr lang="es-MX" dirty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s-MX" dirty="0" smtClean="0">
                <a:solidFill>
                  <a:srgbClr val="00FF00"/>
                </a:solidFill>
                <a:latin typeface="Consolas" panose="020B0609020204030204" pitchFamily="49" charset="0"/>
              </a:rPr>
              <a:t># </a:t>
            </a:r>
            <a:r>
              <a:rPr lang="es-PE" dirty="0" smtClean="0">
                <a:solidFill>
                  <a:srgbClr val="00FF00"/>
                </a:solidFill>
                <a:latin typeface="Consolas" panose="020B0609020204030204" pitchFamily="49" charset="0"/>
              </a:rPr>
              <a:t>Modo automático</a:t>
            </a:r>
            <a:endParaRPr lang="es-MX" dirty="0" smtClean="0">
              <a:solidFill>
                <a:srgbClr val="00FF00"/>
              </a:solidFill>
              <a:latin typeface="Consolas" panose="020B0609020204030204" pitchFamily="49" charset="0"/>
            </a:endParaRPr>
          </a:p>
          <a:p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sass</a:t>
            </a:r>
            <a:r>
              <a:rPr lang="es-PE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--</a:t>
            </a:r>
            <a:r>
              <a:rPr lang="es-PE" dirty="0" err="1" smtClean="0">
                <a:solidFill>
                  <a:srgbClr val="00FF00"/>
                </a:solidFill>
                <a:latin typeface="Consolas" panose="020B0609020204030204" pitchFamily="49" charset="0"/>
              </a:rPr>
              <a:t>watch</a:t>
            </a:r>
            <a:r>
              <a:rPr lang="es-PE" dirty="0" smtClean="0">
                <a:solidFill>
                  <a:srgbClr val="00FF00"/>
                </a:solidFill>
                <a:latin typeface="Consolas" panose="020B0609020204030204" pitchFamily="49" charset="0"/>
              </a:rPr>
              <a:t> carpeta/</a:t>
            </a:r>
            <a:endParaRPr lang="es-PE" dirty="0">
              <a:solidFill>
                <a:srgbClr val="00FF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8821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Variables en SASS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786855"/>
            <a:ext cx="8210550" cy="2298584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Consolas" panose="020B0609020204030204" pitchFamily="49" charset="0"/>
              </a:rPr>
              <a:t>$color-principal: #e74c3c;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$espaciado: 16px;</a:t>
            </a:r>
          </a:p>
          <a:p>
            <a:endParaRPr lang="es-MX" dirty="0" smtClean="0">
              <a:latin typeface="Consolas" panose="020B0609020204030204" pitchFamily="49" charset="0"/>
            </a:endParaRPr>
          </a:p>
          <a:p>
            <a:r>
              <a:rPr lang="es-MX" dirty="0" err="1" smtClean="0">
                <a:latin typeface="Consolas" panose="020B0609020204030204" pitchFamily="49" charset="0"/>
              </a:rPr>
              <a:t>body</a:t>
            </a:r>
            <a:r>
              <a:rPr lang="es-MX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background</a:t>
            </a:r>
            <a:r>
              <a:rPr lang="es-MX" dirty="0" smtClean="0">
                <a:latin typeface="Consolas" panose="020B0609020204030204" pitchFamily="49" charset="0"/>
              </a:rPr>
              <a:t>-color: $color-principal;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padding</a:t>
            </a:r>
            <a:r>
              <a:rPr lang="es-MX" dirty="0" smtClean="0">
                <a:latin typeface="Consolas" panose="020B0609020204030204" pitchFamily="49" charset="0"/>
              </a:rPr>
              <a:t>: $espaciado;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95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Anidamiento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786855"/>
            <a:ext cx="8210550" cy="26676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err="1" smtClean="0">
                <a:latin typeface="Consolas" panose="020B0609020204030204" pitchFamily="49" charset="0"/>
              </a:rPr>
              <a:t>nav</a:t>
            </a:r>
            <a:r>
              <a:rPr lang="es-MX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ul</a:t>
            </a:r>
            <a:r>
              <a:rPr lang="es-MX" dirty="0" smtClean="0">
                <a:latin typeface="Consolas" panose="020B0609020204030204" pitchFamily="49" charset="0"/>
              </a:rPr>
              <a:t>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  li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    a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      color: blue;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    }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  }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}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022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>
                <a:solidFill>
                  <a:srgbClr val="C00000"/>
                </a:solidFill>
              </a:rPr>
              <a:t>Mixins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786855"/>
            <a:ext cx="8210550" cy="26676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Consolas" panose="020B0609020204030204" pitchFamily="49" charset="0"/>
              </a:rPr>
              <a:t>@</a:t>
            </a:r>
            <a:r>
              <a:rPr lang="es-MX" dirty="0" err="1" smtClean="0">
                <a:latin typeface="Consolas" panose="020B0609020204030204" pitchFamily="49" charset="0"/>
              </a:rPr>
              <a:t>mixin</a:t>
            </a:r>
            <a:r>
              <a:rPr lang="es-MX" dirty="0" smtClean="0">
                <a:latin typeface="Consolas" panose="020B0609020204030204" pitchFamily="49" charset="0"/>
              </a:rPr>
              <a:t> cuadro($color)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border</a:t>
            </a:r>
            <a:r>
              <a:rPr lang="es-MX" dirty="0" smtClean="0">
                <a:latin typeface="Consolas" panose="020B0609020204030204" pitchFamily="49" charset="0"/>
              </a:rPr>
              <a:t>: 1px </a:t>
            </a:r>
            <a:r>
              <a:rPr lang="es-MX" dirty="0" err="1" smtClean="0">
                <a:latin typeface="Consolas" panose="020B0609020204030204" pitchFamily="49" charset="0"/>
              </a:rPr>
              <a:t>solid</a:t>
            </a:r>
            <a:r>
              <a:rPr lang="es-MX" dirty="0" smtClean="0">
                <a:latin typeface="Consolas" panose="020B0609020204030204" pitchFamily="49" charset="0"/>
              </a:rPr>
              <a:t> $color;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padding</a:t>
            </a:r>
            <a:r>
              <a:rPr lang="es-MX" dirty="0" smtClean="0">
                <a:latin typeface="Consolas" panose="020B0609020204030204" pitchFamily="49" charset="0"/>
              </a:rPr>
              <a:t>: 10px;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}</a:t>
            </a:r>
          </a:p>
          <a:p>
            <a:endParaRPr lang="es-MX" dirty="0" smtClean="0">
              <a:latin typeface="Consolas" panose="020B0609020204030204" pitchFamily="49" charset="0"/>
            </a:endParaRPr>
          </a:p>
          <a:p>
            <a:r>
              <a:rPr lang="es-MX" dirty="0" smtClean="0">
                <a:latin typeface="Consolas" panose="020B0609020204030204" pitchFamily="49" charset="0"/>
              </a:rPr>
              <a:t>.caja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@</a:t>
            </a:r>
            <a:r>
              <a:rPr lang="es-MX" dirty="0" err="1" smtClean="0">
                <a:latin typeface="Consolas" panose="020B0609020204030204" pitchFamily="49" charset="0"/>
              </a:rPr>
              <a:t>include</a:t>
            </a:r>
            <a:r>
              <a:rPr lang="es-MX" dirty="0" smtClean="0">
                <a:latin typeface="Consolas" panose="020B0609020204030204" pitchFamily="49" charset="0"/>
              </a:rPr>
              <a:t> cuadro(red);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6883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>
                <a:solidFill>
                  <a:srgbClr val="C00000"/>
                </a:solidFill>
              </a:rPr>
              <a:t>Funciones en SASS</a:t>
            </a:r>
            <a:endParaRPr lang="es-PE" dirty="0">
              <a:solidFill>
                <a:srgbClr val="C00000"/>
              </a:solidFill>
            </a:endParaRP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8750" y="5040473"/>
            <a:ext cx="3143250" cy="971550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38200" y="1786855"/>
            <a:ext cx="8210550" cy="2667699"/>
          </a:xfrm>
          <a:prstGeom prst="rect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 smtClean="0">
                <a:latin typeface="Consolas" panose="020B0609020204030204" pitchFamily="49" charset="0"/>
              </a:rPr>
              <a:t>@</a:t>
            </a:r>
            <a:r>
              <a:rPr lang="es-MX" dirty="0" err="1" smtClean="0">
                <a:latin typeface="Consolas" panose="020B0609020204030204" pitchFamily="49" charset="0"/>
              </a:rPr>
              <a:t>function</a:t>
            </a:r>
            <a:r>
              <a:rPr lang="es-MX" dirty="0" smtClean="0">
                <a:latin typeface="Consolas" panose="020B0609020204030204" pitchFamily="49" charset="0"/>
              </a:rPr>
              <a:t> calcular-rem($</a:t>
            </a:r>
            <a:r>
              <a:rPr lang="es-MX" dirty="0" err="1" smtClean="0">
                <a:latin typeface="Consolas" panose="020B0609020204030204" pitchFamily="49" charset="0"/>
              </a:rPr>
              <a:t>px</a:t>
            </a:r>
            <a:r>
              <a:rPr lang="es-MX" dirty="0" smtClean="0">
                <a:latin typeface="Consolas" panose="020B0609020204030204" pitchFamily="49" charset="0"/>
              </a:rPr>
              <a:t>)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@</a:t>
            </a:r>
            <a:r>
              <a:rPr lang="es-MX" dirty="0" err="1" smtClean="0">
                <a:latin typeface="Consolas" panose="020B0609020204030204" pitchFamily="49" charset="0"/>
              </a:rPr>
              <a:t>return</a:t>
            </a:r>
            <a:r>
              <a:rPr lang="es-MX" dirty="0" smtClean="0">
                <a:latin typeface="Consolas" panose="020B0609020204030204" pitchFamily="49" charset="0"/>
              </a:rPr>
              <a:t> $</a:t>
            </a:r>
            <a:r>
              <a:rPr lang="es-MX" dirty="0" err="1" smtClean="0">
                <a:latin typeface="Consolas" panose="020B0609020204030204" pitchFamily="49" charset="0"/>
              </a:rPr>
              <a:t>px</a:t>
            </a:r>
            <a:r>
              <a:rPr lang="es-MX" dirty="0" smtClean="0">
                <a:latin typeface="Consolas" panose="020B0609020204030204" pitchFamily="49" charset="0"/>
              </a:rPr>
              <a:t> / 16 * 1rem;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}</a:t>
            </a:r>
          </a:p>
          <a:p>
            <a:endParaRPr lang="es-MX" dirty="0" smtClean="0">
              <a:latin typeface="Consolas" panose="020B0609020204030204" pitchFamily="49" charset="0"/>
            </a:endParaRPr>
          </a:p>
          <a:p>
            <a:r>
              <a:rPr lang="es-MX" dirty="0" smtClean="0">
                <a:latin typeface="Consolas" panose="020B0609020204030204" pitchFamily="49" charset="0"/>
              </a:rPr>
              <a:t>p {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  </a:t>
            </a:r>
            <a:r>
              <a:rPr lang="es-MX" dirty="0" err="1" smtClean="0">
                <a:latin typeface="Consolas" panose="020B0609020204030204" pitchFamily="49" charset="0"/>
              </a:rPr>
              <a:t>font-size</a:t>
            </a:r>
            <a:r>
              <a:rPr lang="es-MX" dirty="0" smtClean="0">
                <a:latin typeface="Consolas" panose="020B0609020204030204" pitchFamily="49" charset="0"/>
              </a:rPr>
              <a:t>: calcular-rem(24);</a:t>
            </a:r>
          </a:p>
          <a:p>
            <a:r>
              <a:rPr lang="es-MX" dirty="0" smtClean="0">
                <a:latin typeface="Consolas" panose="020B0609020204030204" pitchFamily="49" charset="0"/>
              </a:rPr>
              <a:t>}</a:t>
            </a:r>
            <a:endParaRPr lang="es-P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617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353</Words>
  <Application>Microsoft Office PowerPoint</Application>
  <PresentationFormat>Panorámica</PresentationFormat>
  <Paragraphs>104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Consolas</vt:lpstr>
      <vt:lpstr>Tema de Office</vt:lpstr>
      <vt:lpstr>Hojas de Estilo en Cascada Avanzado</vt:lpstr>
      <vt:lpstr>¿Qué es SASS?</vt:lpstr>
      <vt:lpstr>Instalación de SASS</vt:lpstr>
      <vt:lpstr>Sintaxis de SASS</vt:lpstr>
      <vt:lpstr>Compilación de archivos</vt:lpstr>
      <vt:lpstr>Variables en SASS</vt:lpstr>
      <vt:lpstr>Anidamiento</vt:lpstr>
      <vt:lpstr>Mixins</vt:lpstr>
      <vt:lpstr>Funciones en SASS</vt:lpstr>
      <vt:lpstr>Operadores y lógica</vt:lpstr>
      <vt:lpstr>Importación de módulos</vt:lpstr>
      <vt:lpstr>Ventajas de SASS en proyectos grandes</vt:lpstr>
      <vt:lpstr>Resumen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Hojas de Estilo en Cascada Avanzado</dc:title>
  <dc:creator>Docente - Carlos Reynaldo Portocarrero Tovar</dc:creator>
  <cp:lastModifiedBy>Docente - Carlos Reynaldo Portocarrero Tovar</cp:lastModifiedBy>
  <cp:revision>4</cp:revision>
  <dcterms:created xsi:type="dcterms:W3CDTF">2025-05-05T22:13:23Z</dcterms:created>
  <dcterms:modified xsi:type="dcterms:W3CDTF">2025-05-05T22:49:12Z</dcterms:modified>
</cp:coreProperties>
</file>