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38" y="2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0ED4A65B-3F8E-D916-6E74-469C6D705ED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3853543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62541"/>
            <a:ext cx="10363200" cy="1470025"/>
          </a:xfrm>
        </p:spPr>
        <p:txBody>
          <a:bodyPr>
            <a:normAutofit/>
          </a:bodyPr>
          <a:lstStyle/>
          <a:p>
            <a:pPr defTabSz="914400">
              <a:spcBef>
                <a:spcPts val="0"/>
              </a:spcBef>
              <a:buClr>
                <a:srgbClr val="000000"/>
              </a:buClr>
              <a:buSzPts val="3600"/>
            </a:pPr>
            <a:r>
              <a:rPr b="1" dirty="0">
                <a:solidFill>
                  <a:srgbClr val="C00000"/>
                </a:solidFill>
              </a:rPr>
              <a:t>Semana 13 - </a:t>
            </a:r>
            <a:r>
              <a:rPr b="1" dirty="0" err="1">
                <a:solidFill>
                  <a:srgbClr val="C00000"/>
                </a:solidFill>
              </a:rPr>
              <a:t>Introducción</a:t>
            </a:r>
            <a:r>
              <a:rPr b="1" dirty="0">
                <a:solidFill>
                  <a:srgbClr val="C00000"/>
                </a:solidFill>
              </a:rPr>
              <a:t> a </a:t>
            </a:r>
            <a:r>
              <a:rPr b="1" dirty="0" err="1">
                <a:solidFill>
                  <a:srgbClr val="C00000"/>
                </a:solidFill>
              </a:rPr>
              <a:t>los</a:t>
            </a:r>
            <a:r>
              <a:rPr b="1" dirty="0">
                <a:solidFill>
                  <a:srgbClr val="C00000"/>
                </a:solidFill>
              </a:rPr>
              <a:t> Frameworks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6770" y="1480007"/>
            <a:ext cx="8534400" cy="620936"/>
          </a:xfrm>
        </p:spPr>
        <p:txBody>
          <a:bodyPr>
            <a:normAutofit lnSpcReduction="10000"/>
          </a:bodyPr>
          <a:lstStyle/>
          <a:p>
            <a:r>
              <a:rPr sz="3600" b="1" dirty="0">
                <a:solidFill>
                  <a:schemeClr val="tx1"/>
                </a:solidFill>
              </a:rPr>
              <a:t>Hojas de Estilo </a:t>
            </a:r>
            <a:r>
              <a:rPr sz="3600" b="1" dirty="0" err="1">
                <a:solidFill>
                  <a:schemeClr val="tx1"/>
                </a:solidFill>
              </a:rPr>
              <a:t>en</a:t>
            </a:r>
            <a:r>
              <a:rPr sz="3600" b="1" dirty="0">
                <a:solidFill>
                  <a:schemeClr val="tx1"/>
                </a:solidFill>
              </a:rPr>
              <a:t> </a:t>
            </a:r>
            <a:r>
              <a:rPr sz="3600" b="1" dirty="0" err="1">
                <a:solidFill>
                  <a:schemeClr val="tx1"/>
                </a:solidFill>
              </a:rPr>
              <a:t>Cascada</a:t>
            </a:r>
            <a:r>
              <a:rPr sz="3600" b="1" dirty="0">
                <a:solidFill>
                  <a:schemeClr val="tx1"/>
                </a:solidFill>
              </a:rPr>
              <a:t> </a:t>
            </a:r>
            <a:r>
              <a:rPr sz="3600" b="1" dirty="0" err="1">
                <a:solidFill>
                  <a:schemeClr val="tx1"/>
                </a:solidFill>
              </a:rPr>
              <a:t>Avanzad</a:t>
            </a:r>
            <a:r>
              <a:rPr lang="es-PE" sz="3600" b="1" dirty="0">
                <a:solidFill>
                  <a:schemeClr val="tx1"/>
                </a:solidFill>
              </a:rPr>
              <a:t>a</a:t>
            </a:r>
            <a:endParaRPr sz="3600" b="1" dirty="0">
              <a:solidFill>
                <a:schemeClr val="tx1"/>
              </a:solidFill>
            </a:endParaRPr>
          </a:p>
        </p:txBody>
      </p:sp>
      <p:pic>
        <p:nvPicPr>
          <p:cNvPr id="5" name="object 2">
            <a:extLst>
              <a:ext uri="{FF2B5EF4-FFF2-40B4-BE49-F238E27FC236}">
                <a16:creationId xmlns:a16="http://schemas.microsoft.com/office/drawing/2014/main" id="{ED8376AA-AE19-AD2E-4751-CE13CA30816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7554" y="5894164"/>
            <a:ext cx="2644446" cy="60098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CEE270A-E3A2-5848-5B13-5D4A49B0C833}"/>
              </a:ext>
            </a:extLst>
          </p:cNvPr>
          <p:cNvSpPr txBox="1">
            <a:spLocks/>
          </p:cNvSpPr>
          <p:nvPr/>
        </p:nvSpPr>
        <p:spPr>
          <a:xfrm>
            <a:off x="1926770" y="4712614"/>
            <a:ext cx="8534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/>
              <a:t>Docente: Carlos R. P. Tovar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E93F1597-13E0-63F2-2B96-F02CD9762C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3853543" cy="6857999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3F202C5E-A2E6-3EE8-33C3-CE31EF20B75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7554" y="5894164"/>
            <a:ext cx="2644446" cy="600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>
                <a:solidFill>
                  <a:srgbClr val="C00000"/>
                </a:solidFill>
              </a:rPr>
              <a:t>Objetivo</a:t>
            </a:r>
            <a:r>
              <a:rPr b="1" dirty="0">
                <a:solidFill>
                  <a:srgbClr val="C00000"/>
                </a:solidFill>
              </a:rPr>
              <a:t> de la </a:t>
            </a:r>
            <a:r>
              <a:rPr b="1" dirty="0" err="1">
                <a:solidFill>
                  <a:srgbClr val="C00000"/>
                </a:solidFill>
              </a:rPr>
              <a:t>sesión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Comprender qué son los frameworks CSS, sus tipos, ventajas y aplicaciones prácticas en el diseño de interfaces web.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F31C2447-98AE-BF0D-53BE-AFF24442D6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3853543" cy="6857999"/>
          </a:xfrm>
          <a:prstGeom prst="rect">
            <a:avLst/>
          </a:prstGeom>
        </p:spPr>
      </p:pic>
      <p:pic>
        <p:nvPicPr>
          <p:cNvPr id="5" name="object 2">
            <a:extLst>
              <a:ext uri="{FF2B5EF4-FFF2-40B4-BE49-F238E27FC236}">
                <a16:creationId xmlns:a16="http://schemas.microsoft.com/office/drawing/2014/main" id="{84F002F4-A174-A591-847F-5CDFC0F5B17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7554" y="5894164"/>
            <a:ext cx="2644446" cy="600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C00000"/>
                </a:solidFill>
              </a:rPr>
              <a:t>¿</a:t>
            </a:r>
            <a:r>
              <a:rPr b="1" dirty="0" err="1">
                <a:solidFill>
                  <a:srgbClr val="C00000"/>
                </a:solidFill>
              </a:rPr>
              <a:t>Qué</a:t>
            </a:r>
            <a:r>
              <a:rPr b="1" dirty="0">
                <a:solidFill>
                  <a:srgbClr val="C00000"/>
                </a:solidFill>
              </a:rPr>
              <a:t> es un Framework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 framework CSS es una biblioteca que contiene código CSS predefinido para facilitar y agilizar el diseño de interfaces web.</a:t>
            </a:r>
          </a:p>
          <a:p>
            <a:endParaRPr/>
          </a:p>
          <a:p>
            <a:r>
              <a:t>Objetivo: Reducir el tiempo de desarrollo y mantener coherencia visual.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60932F83-D15C-406D-0BC3-53DD34CAAA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3853543" cy="6857999"/>
          </a:xfrm>
          <a:prstGeom prst="rect">
            <a:avLst/>
          </a:prstGeom>
        </p:spPr>
      </p:pic>
      <p:pic>
        <p:nvPicPr>
          <p:cNvPr id="5" name="object 2">
            <a:extLst>
              <a:ext uri="{FF2B5EF4-FFF2-40B4-BE49-F238E27FC236}">
                <a16:creationId xmlns:a16="http://schemas.microsoft.com/office/drawing/2014/main" id="{7EC10FFF-20AD-02D5-F91B-CC8AD99AFA7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47554" y="5894164"/>
            <a:ext cx="2644446" cy="600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>
                <a:solidFill>
                  <a:srgbClr val="C00000"/>
                </a:solidFill>
              </a:rPr>
              <a:t>Tipos</a:t>
            </a:r>
            <a:r>
              <a:rPr b="1" dirty="0">
                <a:solidFill>
                  <a:srgbClr val="C00000"/>
                </a:solidFill>
              </a:rPr>
              <a:t> de Frameworks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Basados en clases predefinidas: Bootstrap, Bulma, Materialize.</a:t>
            </a:r>
          </a:p>
          <a:p>
            <a:r>
              <a:t>2. Utilitarios: Tailwind CSS.</a:t>
            </a:r>
          </a:p>
          <a:p>
            <a:r>
              <a:t>3. Componentes de diseño: Material Design.</a:t>
            </a:r>
          </a:p>
          <a:p>
            <a:endParaRPr/>
          </a:p>
          <a:p>
            <a:r>
              <a:t>Nota: Algunos frameworks combinan varios enfoques.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C8FD4D4D-66D7-2FF9-ADE8-504F879FA38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3853543" cy="6857999"/>
          </a:xfrm>
          <a:prstGeom prst="rect">
            <a:avLst/>
          </a:prstGeom>
        </p:spPr>
      </p:pic>
      <p:pic>
        <p:nvPicPr>
          <p:cNvPr id="5" name="object 2">
            <a:extLst>
              <a:ext uri="{FF2B5EF4-FFF2-40B4-BE49-F238E27FC236}">
                <a16:creationId xmlns:a16="http://schemas.microsoft.com/office/drawing/2014/main" id="{422005E2-757C-96CE-C903-57D06DE40D9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7554" y="5894164"/>
            <a:ext cx="2644446" cy="600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>
                <a:solidFill>
                  <a:srgbClr val="C00000"/>
                </a:solidFill>
              </a:rPr>
              <a:t>Ventajas</a:t>
            </a:r>
            <a:r>
              <a:rPr b="1" dirty="0">
                <a:solidFill>
                  <a:srgbClr val="C00000"/>
                </a:solidFill>
              </a:rPr>
              <a:t> de usar Frameworks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Ahorro de tiempo.</a:t>
            </a:r>
          </a:p>
          <a:p>
            <a:r>
              <a:t>- Consistencia en el diseño.</a:t>
            </a:r>
          </a:p>
          <a:p>
            <a:r>
              <a:t>- Responsividad integrada.</a:t>
            </a:r>
          </a:p>
          <a:p>
            <a:r>
              <a:t>- Comunidad amplia y documentación.</a:t>
            </a:r>
          </a:p>
          <a:p>
            <a:r>
              <a:t>- Soporte para navegadores modernos.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4BB6F175-831A-11CA-8FA6-11C73F53ED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3853543" cy="6857999"/>
          </a:xfrm>
          <a:prstGeom prst="rect">
            <a:avLst/>
          </a:prstGeom>
        </p:spPr>
      </p:pic>
      <p:pic>
        <p:nvPicPr>
          <p:cNvPr id="5" name="object 2">
            <a:extLst>
              <a:ext uri="{FF2B5EF4-FFF2-40B4-BE49-F238E27FC236}">
                <a16:creationId xmlns:a16="http://schemas.microsoft.com/office/drawing/2014/main" id="{19FE13D3-475A-7370-71B9-C3D574E999F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7554" y="5894164"/>
            <a:ext cx="2644446" cy="600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>
                <a:solidFill>
                  <a:srgbClr val="C00000"/>
                </a:solidFill>
              </a:rPr>
              <a:t>Desventajas</a:t>
            </a:r>
            <a:r>
              <a:rPr b="1" dirty="0">
                <a:solidFill>
                  <a:srgbClr val="C00000"/>
                </a:solidFill>
              </a:rPr>
              <a:t> o </a:t>
            </a:r>
            <a:r>
              <a:rPr b="1" dirty="0" err="1">
                <a:solidFill>
                  <a:srgbClr val="C00000"/>
                </a:solidFill>
              </a:rPr>
              <a:t>retos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Sobrecarga de código innecesario.</a:t>
            </a:r>
          </a:p>
          <a:p>
            <a:r>
              <a:t>- Curva de aprendizaje.</a:t>
            </a:r>
          </a:p>
          <a:p>
            <a:r>
              <a:t>- Rígido para diseños altamente personalizados.</a:t>
            </a:r>
          </a:p>
          <a:p>
            <a:r>
              <a:t>- Dependencia del framework.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B818F0D1-9B31-DC6C-E1A2-C7C80F7836B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3853543" cy="6857999"/>
          </a:xfrm>
          <a:prstGeom prst="rect">
            <a:avLst/>
          </a:prstGeom>
        </p:spPr>
      </p:pic>
      <p:pic>
        <p:nvPicPr>
          <p:cNvPr id="5" name="object 2">
            <a:extLst>
              <a:ext uri="{FF2B5EF4-FFF2-40B4-BE49-F238E27FC236}">
                <a16:creationId xmlns:a16="http://schemas.microsoft.com/office/drawing/2014/main" id="{A687C9C8-1CA1-0237-44CE-E62BEB8A68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7554" y="5894164"/>
            <a:ext cx="2644446" cy="600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>
                <a:solidFill>
                  <a:srgbClr val="C00000"/>
                </a:solidFill>
              </a:rPr>
              <a:t>Aplicaciones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comunes</a:t>
            </a:r>
            <a:endParaRPr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Sitios corporativos y comerciales.</a:t>
            </a:r>
          </a:p>
          <a:p>
            <a:r>
              <a:t>- Dashboards y paneles administrativos.</a:t>
            </a:r>
          </a:p>
          <a:p>
            <a:r>
              <a:t>- Prototipado rápido.</a:t>
            </a:r>
          </a:p>
          <a:p>
            <a:r>
              <a:t>- Sistemas de diseño en grandes organizaciones.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7968FE3-CD18-89F4-3E11-DD25919249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3853543" cy="6857999"/>
          </a:xfrm>
          <a:prstGeom prst="rect">
            <a:avLst/>
          </a:prstGeom>
        </p:spPr>
      </p:pic>
      <p:pic>
        <p:nvPicPr>
          <p:cNvPr id="5" name="object 2">
            <a:extLst>
              <a:ext uri="{FF2B5EF4-FFF2-40B4-BE49-F238E27FC236}">
                <a16:creationId xmlns:a16="http://schemas.microsoft.com/office/drawing/2014/main" id="{139A1A22-AA61-6123-E368-303D1AB417B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7554" y="5894164"/>
            <a:ext cx="2644446" cy="600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C00000"/>
                </a:solidFill>
              </a:rPr>
              <a:t>Frameworks </a:t>
            </a:r>
            <a:r>
              <a:rPr b="1" dirty="0" err="1">
                <a:solidFill>
                  <a:srgbClr val="C00000"/>
                </a:solidFill>
              </a:rPr>
              <a:t>más</a:t>
            </a:r>
            <a:r>
              <a:rPr b="1" dirty="0">
                <a:solidFill>
                  <a:srgbClr val="C00000"/>
                </a:solidFill>
              </a:rPr>
              <a:t> </a:t>
            </a:r>
            <a:r>
              <a:rPr b="1" dirty="0" err="1">
                <a:solidFill>
                  <a:srgbClr val="C00000"/>
                </a:solidFill>
              </a:rPr>
              <a:t>populares</a:t>
            </a:r>
            <a:r>
              <a:rPr b="1" dirty="0">
                <a:solidFill>
                  <a:srgbClr val="C00000"/>
                </a:solidFill>
              </a:rPr>
              <a:t> (Avance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Bootstrap</a:t>
            </a:r>
          </a:p>
          <a:p>
            <a:r>
              <a:t>- Tailwind CSS</a:t>
            </a:r>
          </a:p>
          <a:p>
            <a:r>
              <a:t>- Material Design</a:t>
            </a:r>
          </a:p>
          <a:p>
            <a:r>
              <a:t>- Materialize</a:t>
            </a:r>
          </a:p>
          <a:p>
            <a:endParaRPr/>
          </a:p>
          <a:p>
            <a:r>
              <a:t>En las siguientes semanas profundizaremos en cada uno de estos.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240</Words>
  <Application>Microsoft Office PowerPoint</Application>
  <PresentationFormat>Panorámica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Semana 13 - Introducción a los Frameworks CSS</vt:lpstr>
      <vt:lpstr>Objetivo de la sesión</vt:lpstr>
      <vt:lpstr>¿Qué es un Framework CSS?</vt:lpstr>
      <vt:lpstr>Tipos de Frameworks CSS</vt:lpstr>
      <vt:lpstr>Ventajas de usar Frameworks CSS</vt:lpstr>
      <vt:lpstr>Desventajas o retos</vt:lpstr>
      <vt:lpstr>Aplicaciones comunes</vt:lpstr>
      <vt:lpstr>Frameworks más populares (Avance)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Reynaldo Portocarrero Tovar</cp:lastModifiedBy>
  <cp:revision>2</cp:revision>
  <dcterms:created xsi:type="dcterms:W3CDTF">2013-01-27T09:14:16Z</dcterms:created>
  <dcterms:modified xsi:type="dcterms:W3CDTF">2025-06-16T22:15:46Z</dcterms:modified>
  <cp:category/>
</cp:coreProperties>
</file>