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73" r:id="rId11"/>
    <p:sldId id="266" r:id="rId12"/>
    <p:sldId id="267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technofaq.org/posts/2020/06/ai-and-trust-ai-transparency-conflicts-with-privacy-right/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filmfilicos.com/yo-robo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sla.co.kr/1602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apex74.tistory.com/entry/%E3%85%81" TargetMode="External"/><Relationship Id="rId9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analytics-news.jp/info/article.html?oid=648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thescienceofcode.azurewebsites.net/Articles/Show/5b7c25548c3f2b64c8b3ce1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draco.pe.kr/archives/1278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joana26i756200848.wikidot.com/blog:1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Unidad 1: </a:t>
            </a:r>
            <a:r>
              <a:rPr lang="es-PE" dirty="0"/>
              <a:t>Conceptos fundamentales de inteligencia artificial</a:t>
            </a:r>
          </a:p>
          <a:p>
            <a:r>
              <a:rPr lang="es-PE" b="1"/>
              <a:t>Sesión 5: </a:t>
            </a:r>
            <a:r>
              <a:rPr lang="es-ES" dirty="0"/>
              <a:t>Estado del arte de la inteligencia artificial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D8D08-7C1A-965F-D0D9-F64C7D0B2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E1FBE13-9654-E49F-0475-37A55C580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0964187-4AA2-3050-2780-CFFA9A9B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Caso Práctico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018DA-3798-A7FF-7B8E-BD54733301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IA en el Área Jurídica</a:t>
            </a:r>
          </a:p>
          <a:p>
            <a:r>
              <a:rPr lang="es-ES" b="1" dirty="0"/>
              <a:t>Revisión y análisis de documentos</a:t>
            </a:r>
            <a:r>
              <a:rPr lang="es-ES" dirty="0"/>
              <a:t>: Filtrado automático de contratos y expedientes.</a:t>
            </a:r>
          </a:p>
          <a:p>
            <a:r>
              <a:rPr lang="es-ES" b="1" dirty="0"/>
              <a:t>Búsqueda jurídica avanzada: </a:t>
            </a:r>
            <a:r>
              <a:rPr lang="es-ES" dirty="0"/>
              <a:t>Localización rápida de leyes, jurisprudencia y doctrinas.</a:t>
            </a:r>
          </a:p>
          <a:p>
            <a:r>
              <a:rPr lang="es-ES" b="1" dirty="0"/>
              <a:t>Predicción de resultados legales : </a:t>
            </a:r>
            <a:r>
              <a:rPr lang="es-ES" dirty="0"/>
              <a:t>Modelos que estiman probabilidades de fallo según casos previos.</a:t>
            </a:r>
          </a:p>
          <a:p>
            <a:r>
              <a:rPr lang="es-ES" b="1" dirty="0"/>
              <a:t>Asistencia virtual : </a:t>
            </a:r>
            <a:r>
              <a:rPr lang="es-ES" dirty="0" err="1"/>
              <a:t>Chatbots</a:t>
            </a:r>
            <a:r>
              <a:rPr lang="es-ES" dirty="0"/>
              <a:t> jurídicos para consultas frecuentes.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206632-1212-3320-BF40-F4F8F6145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2" name="Marcador de contenido 11" descr="Imagen que contiene tabla, pequeño, oscuro, sostener&#10;&#10;El contenido generado por IA puede ser incorrecto.">
            <a:extLst>
              <a:ext uri="{FF2B5EF4-FFF2-40B4-BE49-F238E27FC236}">
                <a16:creationId xmlns:a16="http://schemas.microsoft.com/office/drawing/2014/main" id="{7203F06C-44B3-F9BD-05B8-952A325768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72200" y="2278412"/>
            <a:ext cx="5181600" cy="3445764"/>
          </a:xfr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2596B0-8C7F-9410-EF97-D28DC757E47D}"/>
              </a:ext>
            </a:extLst>
          </p:cNvPr>
          <p:cNvSpPr txBox="1"/>
          <p:nvPr/>
        </p:nvSpPr>
        <p:spPr>
          <a:xfrm>
            <a:off x="6172200" y="5724176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5" tooltip="https://technofaq.org/posts/2020/06/ai-and-trust-ai-transparency-conflicts-with-privacy-right/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nc-sa/3.0/"/>
              </a:rPr>
              <a:t>CC BY-SA-NC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28403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DE12-9D32-4646-E63D-56F3B94C7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E4C804C-EB24-181A-9573-6464C9ACE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22513D-AA20-0591-F141-336C32BB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Actividades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0CDEA-3618-F2FC-E010-1500FF25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Investigar ejemplo real de IA generativa en tu área.</a:t>
            </a:r>
          </a:p>
          <a:p>
            <a:r>
              <a:rPr lang="es-PE" dirty="0"/>
              <a:t>Debate ético: sesgos, desplazamiento laboral, uso malintencionado, privacidad.</a:t>
            </a:r>
          </a:p>
          <a:p>
            <a:endParaRPr lang="es-PE" dirty="0"/>
          </a:p>
        </p:txBody>
      </p:sp>
      <p:pic>
        <p:nvPicPr>
          <p:cNvPr id="11" name="Marcador de contenido 10" descr="Imagen que contiene hombre, tabla, parado, vino&#10;&#10;El contenido generado por IA puede ser incorrecto.">
            <a:extLst>
              <a:ext uri="{FF2B5EF4-FFF2-40B4-BE49-F238E27FC236}">
                <a16:creationId xmlns:a16="http://schemas.microsoft.com/office/drawing/2014/main" id="{E39E3E27-6962-ECF5-21D6-5E057372BE3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29779" y="3295053"/>
            <a:ext cx="5732207" cy="288191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4216CF-5C67-CB9C-2CC2-47E53C6C5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E3414E6-BA66-A852-2647-F4F4745EAFBE}"/>
              </a:ext>
            </a:extLst>
          </p:cNvPr>
          <p:cNvSpPr txBox="1"/>
          <p:nvPr/>
        </p:nvSpPr>
        <p:spPr>
          <a:xfrm>
            <a:off x="3805083" y="6196484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4" tooltip="https://filmfilicos.com/yo-robot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6" tooltip="https://creativecommons.org/licenses/by-nc-sa/3.0/"/>
              </a:rPr>
              <a:t>CC BY-SA-NC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37406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AD8D-E909-281A-5BA1-AB33CA1A5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507A489-E65E-9430-867E-90833F3A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C97516-01AE-A5D9-6CD0-49FC76F4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Resumen y 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00771-1DCF-B497-68DF-DD27E3EE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IA hacia multimodalidad.</a:t>
            </a:r>
          </a:p>
          <a:p>
            <a:r>
              <a:rPr lang="es-ES" dirty="0"/>
              <a:t>Hardware especializado clave.</a:t>
            </a:r>
          </a:p>
          <a:p>
            <a:r>
              <a:rPr lang="es-ES" dirty="0"/>
              <a:t>Ética y regulación necesarias.</a:t>
            </a:r>
          </a:p>
          <a:p>
            <a:r>
              <a:rPr lang="es-ES" dirty="0"/>
              <a:t>Adaptación continua es crucial.</a:t>
            </a:r>
          </a:p>
          <a:p>
            <a:endParaRPr lang="es-ES" dirty="0"/>
          </a:p>
          <a:p>
            <a:pPr marL="0" indent="0">
              <a:buNone/>
            </a:pPr>
            <a:br>
              <a:rPr lang="es-ES" dirty="0"/>
            </a:br>
            <a:r>
              <a:rPr lang="es-ES" b="1" dirty="0"/>
              <a:t>Frase:</a:t>
            </a:r>
            <a:r>
              <a:rPr lang="es-ES" dirty="0"/>
              <a:t> "La inteligencia es la habilidad de adaptarse al cambio." – Stephen Hawking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81B2D85-61A6-C665-FE35-E88DA524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0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9328-967F-426D-FF1A-9C6415E0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C7FEAB8-EA49-1369-6304-35EEA053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20B1F7-B19E-7758-B612-1D2DBE2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Tarea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FEABEA-CE2C-C826-4695-B3BAACB4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Traer noticia reciente sobre IA.</a:t>
            </a:r>
          </a:p>
          <a:p>
            <a:r>
              <a:rPr lang="es-ES" dirty="0"/>
              <a:t>Preparar </a:t>
            </a:r>
            <a:r>
              <a:rPr lang="es-ES" dirty="0" err="1"/>
              <a:t>slide</a:t>
            </a:r>
            <a:r>
              <a:rPr lang="es-ES" dirty="0"/>
              <a:t> con análisis (3 puntos clave).</a:t>
            </a:r>
            <a:br>
              <a:rPr lang="es-ES" dirty="0"/>
            </a:br>
            <a:r>
              <a:rPr lang="es-ES" b="1" dirty="0"/>
              <a:t>Desafío:</a:t>
            </a:r>
            <a:r>
              <a:rPr lang="es-ES" dirty="0"/>
              <a:t> Identificar una tendencia que impactará tu carrera en 2 años.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F68E16E-2D6F-F637-8A36-0417F1DD4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93F9-138B-2C23-D2A4-C3925397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11C47E1-D77C-6F06-D1EC-880AC5604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43CD952-723F-C32B-4D8A-68875E1D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Recursos Adicionales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D536AF-299D-3F68-7C48-99488F13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Index Report 2025</a:t>
            </a:r>
          </a:p>
          <a:p>
            <a:r>
              <a:rPr lang="en-US" dirty="0"/>
              <a:t>arXiv.org</a:t>
            </a:r>
          </a:p>
          <a:p>
            <a:r>
              <a:rPr lang="en-US" dirty="0"/>
              <a:t>Hugging Face Spaces</a:t>
            </a:r>
          </a:p>
          <a:p>
            <a:r>
              <a:rPr lang="en-US" dirty="0"/>
              <a:t>MIT Tech Review - IA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A83B7E-0D9B-D88E-66A1-F46CEBA3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5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8090B-E0D4-013B-4919-FF863FD91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IA avanza a ritmo acelerado.</a:t>
            </a:r>
            <a:br>
              <a:rPr lang="es-ES" dirty="0"/>
            </a:br>
            <a:r>
              <a:rPr lang="es-ES" dirty="0"/>
              <a:t>Integración en diversos ámbitos:</a:t>
            </a:r>
          </a:p>
          <a:p>
            <a:r>
              <a:rPr lang="es-ES" dirty="0"/>
              <a:t>Salud</a:t>
            </a:r>
          </a:p>
          <a:p>
            <a:r>
              <a:rPr lang="es-ES" dirty="0"/>
              <a:t>Transporte</a:t>
            </a:r>
          </a:p>
          <a:p>
            <a:r>
              <a:rPr lang="es-ES" dirty="0"/>
              <a:t>Educación</a:t>
            </a:r>
          </a:p>
          <a:p>
            <a:r>
              <a:rPr lang="es-ES" dirty="0"/>
              <a:t>Entretenimiento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avance de la IA">
            <a:extLst>
              <a:ext uri="{FF2B5EF4-FFF2-40B4-BE49-F238E27FC236}">
                <a16:creationId xmlns:a16="http://schemas.microsoft.com/office/drawing/2014/main" id="{76AF57B1-BC1C-3E9C-3A73-35681742C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87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A4717-93C4-1F1A-90C5-8C06D84AE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B95A030-7748-FA80-32D4-C38FC71B3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0E1480-E9CE-2FA9-7B05-9CF6378C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F73E3C-703B-C1A7-ABFE-FF4BA798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sesión, el alumno será capaz de Identificar tendencias relevantes en IA, comprender tecnologías emergentes, analizar el impacto en diferentes áreas, además de reconocer oportunidades y desafíos.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3DD1D-A7E3-584B-06E1-CD3B2E8A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E28DEBC0-2BDA-F9D8-3470-D3FD43072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154" y="3623907"/>
            <a:ext cx="256258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E9E5-53A8-7EC7-566A-EE353B7E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A82A31C-CB7A-A63F-15EE-471F81D0D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E37386-CD7B-879C-1AD5-19CD3C1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Valor Práctico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1225B-657F-CC1C-DB42-63E75561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Conocer las tendencias permite:</a:t>
            </a:r>
          </a:p>
          <a:p>
            <a:r>
              <a:rPr lang="es-ES" dirty="0"/>
              <a:t>Anticiparse a cambios en el mercado laboral.</a:t>
            </a:r>
          </a:p>
          <a:p>
            <a:r>
              <a:rPr lang="es-ES" dirty="0"/>
              <a:t>Tomar decisiones estratégicas en proyectos.</a:t>
            </a:r>
          </a:p>
          <a:p>
            <a:r>
              <a:rPr lang="es-ES" dirty="0"/>
              <a:t>Incrementar capacidad de innovación.</a:t>
            </a:r>
          </a:p>
          <a:p>
            <a:r>
              <a:rPr lang="es-ES" dirty="0"/>
              <a:t>Evaluar riesgos y oportunidades de inversión.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4F5886-B01E-AC6B-5EF9-3E32A33AC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45B11-2AE1-8A27-DA0D-E887488B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CC813BD-952C-586D-0D10-089C00FAB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23D3042-B2E8-BC36-E107-42E7775A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Tendencias Actuales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49059-6D92-E957-EFC1-4D1A7CC9E5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b="1" dirty="0"/>
              <a:t>IA generativa</a:t>
            </a:r>
            <a:r>
              <a:rPr lang="es-PE" dirty="0"/>
              <a:t>: </a:t>
            </a:r>
            <a:r>
              <a:rPr lang="es-PE" dirty="0" err="1"/>
              <a:t>ChatGPT</a:t>
            </a:r>
            <a:r>
              <a:rPr lang="es-PE" dirty="0"/>
              <a:t>, DALL·E, </a:t>
            </a:r>
            <a:r>
              <a:rPr lang="es-PE" dirty="0" err="1"/>
              <a:t>Midjourney</a:t>
            </a:r>
            <a:r>
              <a:rPr lang="es-PE" dirty="0"/>
              <a:t>.</a:t>
            </a:r>
          </a:p>
          <a:p>
            <a:r>
              <a:rPr lang="es-PE" b="1" dirty="0"/>
              <a:t>Aprendizaje federado</a:t>
            </a:r>
            <a:r>
              <a:rPr lang="es-PE" dirty="0"/>
              <a:t>: entrenamiento sin compartir datos.</a:t>
            </a:r>
          </a:p>
          <a:p>
            <a:r>
              <a:rPr lang="es-PE" b="1" dirty="0"/>
              <a:t>Edge AI</a:t>
            </a:r>
            <a:r>
              <a:rPr lang="es-PE" dirty="0"/>
              <a:t>: procesamiento en dispositivos locales.</a:t>
            </a:r>
          </a:p>
          <a:p>
            <a:endParaRPr lang="es-PE" dirty="0"/>
          </a:p>
        </p:txBody>
      </p:sp>
      <p:pic>
        <p:nvPicPr>
          <p:cNvPr id="7" name="Marcador de contenido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0FBF84CE-8506-6EB2-C67F-997CDD4CC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8175" y="3896624"/>
            <a:ext cx="5181600" cy="2049507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6E1D29-AAD9-979C-F512-230A05913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41D3F4-E600-37A9-F91C-3D0B156B2C5F}"/>
              </a:ext>
            </a:extLst>
          </p:cNvPr>
          <p:cNvSpPr txBox="1"/>
          <p:nvPr/>
        </p:nvSpPr>
        <p:spPr>
          <a:xfrm>
            <a:off x="6408175" y="5946131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apex74.tistory.com/entry/%E3%85%81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nc-nd/3.0/"/>
              </a:rPr>
              <a:t>CC BY-NC-ND</a:t>
            </a:r>
            <a:endParaRPr lang="es-PE" sz="900"/>
          </a:p>
        </p:txBody>
      </p:sp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6AA65F6A-D1C6-FC60-EFDE-6B06D5E29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263582" y="911869"/>
            <a:ext cx="3827206" cy="22492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176CC72-A83E-AA59-B9F7-BDA6A8B65DAD}"/>
              </a:ext>
            </a:extLst>
          </p:cNvPr>
          <p:cNvSpPr txBox="1"/>
          <p:nvPr/>
        </p:nvSpPr>
        <p:spPr>
          <a:xfrm>
            <a:off x="7263582" y="3285375"/>
            <a:ext cx="3827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8" tooltip="https://www.tasla.co.kr/1602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9" tooltip="https://creativecommons.org/licenses/by/3.0/"/>
              </a:rPr>
              <a:t>CC BY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77715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BB741-96D2-FD85-B271-FE6DE7CD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4835802-E50A-8C11-4E01-1F1086A90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33D2E6-893C-812A-B633-FD9173BE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Tendencias Actuales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D95FB1-60D1-8796-D276-CAD3ECA003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b="1" dirty="0"/>
              <a:t>IA explicable (XAI)</a:t>
            </a:r>
            <a:r>
              <a:rPr lang="es-PE" dirty="0"/>
              <a:t>: modelos transparentes.</a:t>
            </a:r>
          </a:p>
          <a:p>
            <a:r>
              <a:rPr lang="es-PE" b="1" dirty="0"/>
              <a:t>Integración con </a:t>
            </a:r>
            <a:r>
              <a:rPr lang="es-PE" b="1" dirty="0" err="1"/>
              <a:t>IoT</a:t>
            </a:r>
            <a:r>
              <a:rPr lang="es-PE" dirty="0"/>
              <a:t>: dispositivos inteligentes conectados.</a:t>
            </a:r>
          </a:p>
          <a:p>
            <a:r>
              <a:rPr lang="es-PE" b="1" dirty="0"/>
              <a:t>Modelos multimodales</a:t>
            </a:r>
            <a:r>
              <a:rPr lang="es-PE" dirty="0"/>
              <a:t>: texto + imagen + audio.</a:t>
            </a:r>
          </a:p>
          <a:p>
            <a:endParaRPr lang="es-PE" dirty="0"/>
          </a:p>
        </p:txBody>
      </p:sp>
      <p:pic>
        <p:nvPicPr>
          <p:cNvPr id="7" name="Marcador de contenido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353EE4E-9C7A-3EE2-D59A-4665275D47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72200" y="1978311"/>
            <a:ext cx="5181600" cy="404596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840FE6-1F42-92E5-4B68-3A604C522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71B6EC5-A463-ECE9-9FAE-53858D3F0E80}"/>
              </a:ext>
            </a:extLst>
          </p:cNvPr>
          <p:cNvSpPr txBox="1"/>
          <p:nvPr/>
        </p:nvSpPr>
        <p:spPr>
          <a:xfrm>
            <a:off x="6172200" y="602427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s://analytics-news.jp/info/article.html?oid=6483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nc/3.0/"/>
              </a:rPr>
              <a:t>CC BY-NC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58455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AF9C-FAE5-455D-B6CA-D2BE548F4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2823C7B-7AE8-9A1D-D155-003AA217D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6515FA-13B4-849C-95CB-AE899910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Tecnologías Emergentes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F9A658-EAB7-2334-86EA-B84B80EF4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Computación </a:t>
            </a:r>
            <a:r>
              <a:rPr lang="es-ES" b="1" dirty="0" err="1"/>
              <a:t>neuromórfica</a:t>
            </a:r>
            <a:r>
              <a:rPr lang="es-ES" dirty="0"/>
              <a:t>: hardware que imita el cerebro.</a:t>
            </a:r>
          </a:p>
          <a:p>
            <a:r>
              <a:rPr lang="es-ES" b="1" dirty="0"/>
              <a:t>IA cuántica</a:t>
            </a:r>
            <a:r>
              <a:rPr lang="es-ES" dirty="0"/>
              <a:t>: combinación con computación cuántica.</a:t>
            </a:r>
          </a:p>
        </p:txBody>
      </p:sp>
      <p:pic>
        <p:nvPicPr>
          <p:cNvPr id="7" name="Marcador de contenido 6" descr="Diagrama, Diagrama de Venn&#10;&#10;El contenido generado por IA puede ser incorrecto.">
            <a:extLst>
              <a:ext uri="{FF2B5EF4-FFF2-40B4-BE49-F238E27FC236}">
                <a16:creationId xmlns:a16="http://schemas.microsoft.com/office/drawing/2014/main" id="{0017F0C6-ED64-BCF2-4A13-DBDCD7D5A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20233" y="1690688"/>
            <a:ext cx="4463844" cy="412161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AA471-BAE8-C6D2-4A7D-320901D2D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198E3A-790C-671A-A940-914708C0FFDF}"/>
              </a:ext>
            </a:extLst>
          </p:cNvPr>
          <p:cNvSpPr txBox="1"/>
          <p:nvPr/>
        </p:nvSpPr>
        <p:spPr>
          <a:xfrm>
            <a:off x="7334249" y="5741794"/>
            <a:ext cx="41498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://thescienceofcode.azurewebsites.net/Articles/Show/5b7c25548c3f2b64c8b3ce15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/3.0/"/>
              </a:rPr>
              <a:t>CC BY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287596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47E9-CC9D-2A3E-7326-17E93A96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9988F6B-0DE8-B166-9E05-3E5FCD850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6E4CEBF-A3BD-CED9-EB57-27058F6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Tecnologías Emergentes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243A2-1C30-A974-24A5-6366692096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Robótica autónoma avanzada</a:t>
            </a:r>
            <a:r>
              <a:rPr lang="es-ES" dirty="0"/>
              <a:t>: robots con aprendizaje autónomo.</a:t>
            </a:r>
          </a:p>
          <a:p>
            <a:r>
              <a:rPr lang="es-ES" b="1" dirty="0"/>
              <a:t>Interfaces cerebro-computadora</a:t>
            </a:r>
            <a:r>
              <a:rPr lang="es-ES" dirty="0"/>
              <a:t>: control mental de dispositivos.</a:t>
            </a:r>
          </a:p>
        </p:txBody>
      </p:sp>
      <p:pic>
        <p:nvPicPr>
          <p:cNvPr id="7" name="Marcador de contenido 6" descr="Robot de color blanco&#10;&#10;El contenido generado por IA puede ser incorrecto.">
            <a:extLst>
              <a:ext uri="{FF2B5EF4-FFF2-40B4-BE49-F238E27FC236}">
                <a16:creationId xmlns:a16="http://schemas.microsoft.com/office/drawing/2014/main" id="{9F03F83D-2203-0F8B-3C42-82AE7F1E95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2799"/>
          <a:stretch>
            <a:fillRect/>
          </a:stretch>
        </p:blipFill>
        <p:spPr>
          <a:xfrm>
            <a:off x="6858001" y="853315"/>
            <a:ext cx="4038600" cy="4846256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DDAA4C7-ED4F-841F-2294-89C0ED7C7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E90584-0CB3-1B0A-5A5D-1E6E91C0B8AA}"/>
              </a:ext>
            </a:extLst>
          </p:cNvPr>
          <p:cNvSpPr txBox="1"/>
          <p:nvPr/>
        </p:nvSpPr>
        <p:spPr>
          <a:xfrm>
            <a:off x="7010400" y="5773853"/>
            <a:ext cx="3716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 dirty="0">
                <a:hlinkClick r:id="rId4" tooltip="https://draco.pe.kr/archives/12781"/>
              </a:rPr>
              <a:t>Esta foto</a:t>
            </a:r>
            <a:r>
              <a:rPr lang="es-PE" sz="900" dirty="0"/>
              <a:t> de Autor desconocido está bajo licencia </a:t>
            </a:r>
            <a:r>
              <a:rPr lang="es-PE" sz="900" dirty="0">
                <a:hlinkClick r:id="rId6" tooltip="https://creativecommons.org/licenses/by/3.0/"/>
              </a:rPr>
              <a:t>CC BY</a:t>
            </a:r>
            <a:endParaRPr lang="es-PE" sz="900" dirty="0"/>
          </a:p>
        </p:txBody>
      </p:sp>
    </p:spTree>
    <p:extLst>
      <p:ext uri="{BB962C8B-B14F-4D97-AF65-F5344CB8AC3E}">
        <p14:creationId xmlns:p14="http://schemas.microsoft.com/office/powerpoint/2010/main" val="99399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1B6C-91C8-280A-EBC8-5605A2B5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7B7338B-AE2D-03A5-AB23-0DFFA349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FC499C-A214-6A2B-B4EA-8BE6C330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Caso Práctico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9CB7E2-7264-F782-33DA-17326CA860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Edge AI en drones agrícolas:</a:t>
            </a:r>
            <a:r>
              <a:rPr lang="es-ES" dirty="0"/>
              <a:t> detección temprana de plagas, riego optimizado.</a:t>
            </a:r>
            <a:br>
              <a:rPr lang="es-ES" dirty="0"/>
            </a:br>
            <a:r>
              <a:rPr lang="es-ES" b="1" dirty="0"/>
              <a:t>Limitaciones:</a:t>
            </a:r>
            <a:r>
              <a:rPr lang="es-ES" dirty="0"/>
              <a:t> alto costo inicial, dependencia climática.</a:t>
            </a:r>
          </a:p>
          <a:p>
            <a:endParaRPr lang="es-PE" dirty="0"/>
          </a:p>
        </p:txBody>
      </p:sp>
      <p:pic>
        <p:nvPicPr>
          <p:cNvPr id="7" name="Marcador de contenido 6" descr="Imagen que contiene motocicleta, aire, viejo, vuelo">
            <a:extLst>
              <a:ext uri="{FF2B5EF4-FFF2-40B4-BE49-F238E27FC236}">
                <a16:creationId xmlns:a16="http://schemas.microsoft.com/office/drawing/2014/main" id="{A419C71A-437F-4B5C-4EC7-596BFB158E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5196" y="1825625"/>
            <a:ext cx="4255608" cy="4351338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D2E715-9258-3F8E-C462-518E3F0D3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D35DD47-726C-8AC6-E09E-F2CFEABC2319}"/>
              </a:ext>
            </a:extLst>
          </p:cNvPr>
          <p:cNvSpPr txBox="1"/>
          <p:nvPr/>
        </p:nvSpPr>
        <p:spPr>
          <a:xfrm>
            <a:off x="6635196" y="6176963"/>
            <a:ext cx="4255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4" tooltip="http://joana26i756200848.wikidot.com/blog:118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305358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493</Words>
  <Application>Microsoft Office PowerPoint</Application>
  <PresentationFormat>Panorámica</PresentationFormat>
  <Paragraphs>66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Curso: Inteligencia Artificial</vt:lpstr>
      <vt:lpstr>Inicio Introducción</vt:lpstr>
      <vt:lpstr>Objetivo de la sesión</vt:lpstr>
      <vt:lpstr>Utilidad Valor Práctico</vt:lpstr>
      <vt:lpstr>Transformación Tendencias Actuales</vt:lpstr>
      <vt:lpstr>Tendencias Actuales</vt:lpstr>
      <vt:lpstr>Tecnologías Emergentes</vt:lpstr>
      <vt:lpstr>Tecnologías Emergentes</vt:lpstr>
      <vt:lpstr>Caso Práctico</vt:lpstr>
      <vt:lpstr>Caso Práctico</vt:lpstr>
      <vt:lpstr>Actividades</vt:lpstr>
      <vt:lpstr>Cierre Resumen y Conclusiones</vt:lpstr>
      <vt:lpstr>Tarea </vt:lpstr>
      <vt:lpstr>Recursos Adicionales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6</cp:revision>
  <dcterms:created xsi:type="dcterms:W3CDTF">2025-08-09T16:36:29Z</dcterms:created>
  <dcterms:modified xsi:type="dcterms:W3CDTF">2025-08-11T16:30:05Z</dcterms:modified>
</cp:coreProperties>
</file>