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57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belsu7.top/2018/09/28/awesome-code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odewith.mu/en/tutorials/1.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petlja.github.io/TxtProgInPythonEng/02_Console/02_Console_01_about_python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1: </a:t>
            </a:r>
            <a:r>
              <a:rPr lang="es-PE" dirty="0"/>
              <a:t>Conceptos fundamentales de inteligencia artificial</a:t>
            </a:r>
          </a:p>
          <a:p>
            <a:r>
              <a:rPr lang="es-PE" b="1" dirty="0"/>
              <a:t>Sesión 7: </a:t>
            </a:r>
            <a:r>
              <a:rPr lang="es-PE" dirty="0"/>
              <a:t>Introducción al lenguaje Python</a:t>
            </a:r>
            <a:endParaRPr lang="es-ES" dirty="0"/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98F1-A8E0-5309-5C1A-377C7ABD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7240318-0B49-CD66-8DC9-73BD2773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857E07-19D3-76DF-9827-71C95B38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Listas en Python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71CD9-FE6B-A050-A791-B4ED6B008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64EA5-697C-9FC9-68EE-6FF6990FB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Colecciones ordenadas, indexadas y mutables.</a:t>
            </a:r>
          </a:p>
          <a:p>
            <a:r>
              <a:rPr lang="es-ES" dirty="0"/>
              <a:t>Permiten elementos duplicados.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F3690CC-84E2-F40A-3EEB-A8E8FEA7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dirty="0"/>
              <a:t>Ejemplos básicos: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7F7A2C-F942-63EB-16AE-27553DDE5B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 = ["manzana", "pera", "uva"]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(frutas)          # ['manzana', 'pera', 'uva']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(frutas[0])       # manzana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9608DE-480D-00D6-C572-0E1397F3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C9F52-2D49-852E-5632-A30C86C9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4D99424-8B24-CAC1-2C24-ECFDE649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D35C0-4972-6136-5657-ABBD744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Listas en Python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841465-1C22-0F99-6DF9-2469E6CE2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39D3E-F10F-CC6F-5DB8-575BCEB0E0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Colecciones ordenadas, indexadas y mutables.</a:t>
            </a:r>
          </a:p>
          <a:p>
            <a:r>
              <a:rPr lang="es-ES" dirty="0"/>
              <a:t>Permiten elementos duplicados.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AB10BB8-E839-C195-F0E0-B2E2C0A20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dirty="0"/>
              <a:t>Ejemplos básicos: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9125FB4-B3FE-9620-3D70-39862209F9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 = ["manzana", "pera", "uva"]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(frutas)   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['manzana', 'pera', 'uva’]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(frutas[0])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manzana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C4581-8E38-B5B6-7AAC-BF7318C9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1BFDA-9609-A565-DA11-70242540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58879DC-E616-A593-7945-B7A1407E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98196C-4E70-565A-D7D5-AFD4DE2B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Listas en Python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2E7626-F9F9-51F6-68AB-D8B379456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Definición: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4C824-733B-78DD-55E9-E916C5442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Colecciones ordenadas, indexadas y mutables.</a:t>
            </a:r>
          </a:p>
          <a:p>
            <a:r>
              <a:rPr lang="es-ES" dirty="0"/>
              <a:t>Permiten elementos duplicados.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F61E9F-76FD-F2A8-9AE2-8070E5E3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dirty="0"/>
              <a:t>Ejemplos básicos: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A562CB5-21C3-00D8-B2F0-2AEECAF198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 = ["manzana", "pera", "uva"]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(frutas)   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['manzana', 'pera', 'uva’]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(frutas[0])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manzana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272BE7-4764-97CD-3BC8-ED02B934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FCB3-6661-7F98-BE7F-F5B2504D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D1AEBF-8546-08A9-13A2-9BF3E9F9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EDE5C1-1753-2FB4-6C4C-C75F4166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Listas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DC476-2C38-E341-F013-CDEEA0E1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Operaciones comunes: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frutas.append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("mango")  	# Agrega al final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frutas.insert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"kiwi") 		# Inserta en posición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frutas.remove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("pera")   		# Elimina por valor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frutas.pop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           		# Elimina por índice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(frutas))      		# Longitud de la lista</a:t>
            </a:r>
          </a:p>
          <a:p>
            <a:r>
              <a:rPr lang="es-PE" b="1" dirty="0" err="1"/>
              <a:t>Slicing</a:t>
            </a:r>
            <a:r>
              <a:rPr lang="es-PE" b="1" dirty="0"/>
              <a:t>: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(frutas[1:3])  			#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desde índice 1 hasta 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87ED77-D592-CCF2-F081-E47CEE41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42A9E-AC45-213F-BF82-779205A1D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713862E-B6A6-6CB1-F7D9-90A7ECC9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C97D6C-DA7E-E644-FA70-884F039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Tuplas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F051E-3FF5-619C-B0FC-D70C064A43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  <a:endParaRPr lang="es-ES" dirty="0"/>
          </a:p>
          <a:p>
            <a:r>
              <a:rPr lang="es-ES" dirty="0"/>
              <a:t>Colecciones ordenadas, indexadas e </a:t>
            </a:r>
            <a:r>
              <a:rPr lang="es-ES" b="1" dirty="0"/>
              <a:t>inmutables</a:t>
            </a:r>
            <a:r>
              <a:rPr lang="es-ES" dirty="0"/>
              <a:t>.</a:t>
            </a:r>
          </a:p>
          <a:p>
            <a:r>
              <a:rPr lang="es-ES" dirty="0"/>
              <a:t>Útiles para datos que no deben cambiar.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 = ("rojo", "verde", "azul")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(colores[0])  # rojo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A50C2-2C53-BAA5-3878-E9678090D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Ocupan menos memoria que las listas.</a:t>
            </a:r>
          </a:p>
          <a:p>
            <a:r>
              <a:rPr lang="es-ES" dirty="0"/>
              <a:t>Pueden usarse como claves en diccionarios.</a:t>
            </a:r>
          </a:p>
          <a:p>
            <a:pPr marL="0" indent="0">
              <a:buNone/>
            </a:pPr>
            <a:r>
              <a:rPr lang="es-PE" b="1" dirty="0"/>
              <a:t>Conversión: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(colores)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(lista)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919578-FDFA-23B0-DAB9-93D8F4FAD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D2AD-B5FC-3C69-8DE6-D5D74FE6F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EB5EDBD-EEFF-A118-75B4-C2FFD09EC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E44579-A739-15AE-9DA1-7D95E0AF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Diccionarios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1E46E-2A7B-E773-2490-A18CAE94AD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Definición:</a:t>
            </a:r>
          </a:p>
          <a:p>
            <a:r>
              <a:rPr lang="es-ES" dirty="0"/>
              <a:t>Colecciones no ordenadas de pares clave: valor.</a:t>
            </a:r>
          </a:p>
          <a:p>
            <a:r>
              <a:rPr lang="es-ES" dirty="0"/>
              <a:t>Claves únicas y valores mutables.</a:t>
            </a:r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= {"nombre": "Juan", "edad": 25, "ciudad": "Lima"}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(persona["nombre"])  # Juan</a:t>
            </a:r>
          </a:p>
          <a:p>
            <a:pPr marL="0" indent="0">
              <a:buNone/>
            </a:pPr>
            <a:endParaRPr lang="es-ES" dirty="0"/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82D438-BE0C-71F8-C1C8-F75BE77283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Operaciones: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persona["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 = "Ingeniero"  # Agregar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persona["edad"] = 26         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Modificar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persona["ciudad"]           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Eliminar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FA40AA-E483-3238-ED9E-69EFC96D9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B507-8B95-EB0C-D4BB-DD761F2F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17F6EDB-32D5-612D-8041-A81533EA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713D0B-07CD-FFF5-634D-F3799029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Diccionarios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8BB924CC-A5D6-51BA-FF07-4135D116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Recorrido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clave, valor in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persona.items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(clave, ":", valor)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4406E3-0A68-6EC4-1E16-75CD7A1E7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39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7C9C-252A-BE37-9080-AC5CFAAEF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4F4646F-8DD5-80DF-241C-83011761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BB6601-04F9-625C-6211-9867E13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Operadores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A3A6F-FF01-C391-5AD3-CAD90F403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Aritméticos: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7829A81-027C-6C0B-C022-2ADCDD3013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 = 10, 3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+ b)  # 13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** b) # 1000 (potencia)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CE790-3138-B4F5-2425-C2582A250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Comparación: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A5050D-B961-CE31-8210-3C734D40A9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 &gt; b)   # True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 == 10) # True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962029-B2D6-6FE1-ECA7-93273D26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A2E6-810E-08BD-F455-43BBBAA6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036D4AD-23A7-2DF2-7E87-36069171E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0E8684-A666-EA07-B14A-252208DF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Operadores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AFE16F-2B2C-39AB-C1B7-7A2FCCCF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Lógicos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B76446-1A1C-3CE4-F052-B09F852B81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 &gt; 5 and b &lt; 5) # True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print(not a == b)      # True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FA06E-7119-262C-36E1-95A477C44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De asignación 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51791A-ACB2-A6CF-0049-BF018FFBB7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+= 2  # 7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E2C12A6-9BB0-A380-95A3-02FEE67FD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5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2AC63-9B81-FFF9-A1CA-25094E23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A52D6C3-31D0-D5C5-F021-F70863B7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977E00-CEDB-3127-4352-2849E738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Condicionales </a:t>
            </a:r>
            <a:r>
              <a:rPr lang="es-PE" dirty="0" err="1">
                <a:solidFill>
                  <a:srgbClr val="C00000"/>
                </a:solidFill>
              </a:rPr>
              <a:t>if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35F502-1E8A-A3E0-8D89-09B6D8FA0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Sintaxis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5840CD0-30C6-12BB-800D-A05C3A496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 = 20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&gt;= 18: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("Mayor de edad")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&gt;= 13: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("Adolescente")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("Menor de edad")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E5E749-219B-B4E0-4D94-EC7202C4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Condiciones múltiples 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81660-3B18-9185-9FA8-5B9158C6FD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0 &lt;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120: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40F5A0-8147-FBE7-0504-B7C4D9DB1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8090B-E0D4-013B-4919-FF863FD91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 finalizar la sesión, el alumno será capaz de:</a:t>
            </a:r>
          </a:p>
          <a:p>
            <a:r>
              <a:rPr lang="es-ES" dirty="0"/>
              <a:t>Conocer el origen y evolución de Python.</a:t>
            </a:r>
          </a:p>
          <a:p>
            <a:r>
              <a:rPr lang="es-ES" dirty="0"/>
              <a:t>Comprender sus características principales.</a:t>
            </a:r>
          </a:p>
          <a:p>
            <a:r>
              <a:rPr lang="es-ES" dirty="0"/>
              <a:t>Ejecutar programas simples en Python.</a:t>
            </a:r>
          </a:p>
          <a:p>
            <a:r>
              <a:rPr lang="es-ES" dirty="0"/>
              <a:t>Reconocer la sintaxis y tipos de datos básicos.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7" name="Marcador de contenido 6" descr="Icono&#10;&#10;El contenido generado por IA puede ser incorrecto.">
            <a:extLst>
              <a:ext uri="{FF2B5EF4-FFF2-40B4-BE49-F238E27FC236}">
                <a16:creationId xmlns:a16="http://schemas.microsoft.com/office/drawing/2014/main" id="{2F3A7E4B-E5C2-C5C4-B7EC-DD6996A0B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6" y="1241875"/>
            <a:ext cx="4381544" cy="4365254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D4B6-870D-4072-5A09-F78FDBAE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2AF858-7AA7-F408-F1D6-B9769F7D7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44D155-2789-DD3F-9932-12F4618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Bucles: </a:t>
            </a:r>
            <a:r>
              <a:rPr lang="es-PE" dirty="0" err="1">
                <a:solidFill>
                  <a:srgbClr val="C00000"/>
                </a:solidFill>
              </a:rPr>
              <a:t>while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3CD7E6-6D68-F0A9-474C-17DDA0767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Ejemplo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B139F75-B171-1FB4-74D6-A3143382B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n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1</a:t>
            </a:r>
          </a:p>
          <a:p>
            <a:pPr marL="0" indent="0">
              <a:buNone/>
            </a:pPr>
            <a:r>
              <a:rPr lang="nn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i &lt;= 5:</a:t>
            </a:r>
          </a:p>
          <a:p>
            <a:pPr marL="0" indent="0">
              <a:buNone/>
            </a:pPr>
            <a:r>
              <a:rPr lang="nn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print(i)</a:t>
            </a:r>
          </a:p>
          <a:p>
            <a:pPr marL="0" indent="0">
              <a:buNone/>
            </a:pPr>
            <a:r>
              <a:rPr lang="nn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 +=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9CF8FA-C757-AABD-7471-37C04A699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r>
              <a:rPr lang="es-ES" dirty="0"/>
              <a:t> y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  <a:r>
              <a:rPr lang="es-PE" dirty="0"/>
              <a:t>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E3755-B2C7-87ED-1BA7-DB1DE42A90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True: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entrada = input("Escribe 'salir' para terminar: ")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entrada == "salir":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break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DF153E-D3FA-DE86-6EFF-F3B0C5DB8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9498-0730-DB2C-E60E-C71F5CBD2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93F0562-F6E0-9CC5-1D63-D26D0067A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9F7DE3-90F8-DD0C-0168-35E25680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Bucles: </a:t>
            </a:r>
            <a:r>
              <a:rPr lang="es-PE" dirty="0" err="1">
                <a:solidFill>
                  <a:srgbClr val="C00000"/>
                </a:solidFill>
              </a:rPr>
              <a:t>for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41EE-1483-C456-0EB4-4AE595A4D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Ejemplo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AADFD17-6407-1370-DF9A-ED0668CBE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fruta in ["manzana", "pera", "uva"]:</a:t>
            </a:r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print(fruta)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675B20-78E8-3C54-E84C-6762C2E4B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Uso con </a:t>
            </a:r>
            <a:r>
              <a:rPr lang="es-PE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PE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77D1AE-0CBC-5913-7210-22C3EC96C1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in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6):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E947FA-BE9A-CB63-16B9-E8D7A7A18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3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F023A-7547-ABD4-3095-21E1FD90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6B32A60-E480-94A5-10F5-E17B2983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504B3F-AB01-349D-9714-9576B739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CF5A1-AB40-25E3-FB92-CA14E384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Ejemplo básico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F06D3EC-E253-BFE9-7236-3BFC83716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saludar(nombre):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f"Hola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{nombre}"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(saludar("Carlos"))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860860-41AB-CE47-FFBB-21DA1E4A7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Parámetros con valor por defecto: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07AEA4-D078-55D7-2BA1-99F406C5E5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potencia(base, exponente=2):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 ** exponente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385AB5-220E-E5AE-3BDC-8FEDA10B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111BD-11D0-5299-961F-D69EA71F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1C0D2D0-357F-0E91-821C-95FE1CB5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8C7137-3BB4-3DD5-A4E1-926D03CE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Manejo de Errores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05055-D105-ACA8-43F6-4ECE7CEA9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Estructura try-</a:t>
            </a:r>
            <a:r>
              <a:rPr lang="es-PE" dirty="0" err="1"/>
              <a:t>except</a:t>
            </a:r>
            <a:r>
              <a:rPr lang="es-PE" dirty="0"/>
              <a:t>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548BEAE-3192-3229-80D8-BF89B285E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ValueError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("Error: no es un número")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79CC3C-B620-6ECB-A4AF-985FE4CF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Múltiples excepciones </a:t>
            </a:r>
            <a:r>
              <a:rPr lang="es-ES" dirty="0"/>
              <a:t>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DAB83-EE25-E3AB-F03D-5660AD70BB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archivo = open("datos.txt")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FileNotFoundError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PermissionError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("Error de archivo")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5F4923-CCCC-7787-E6B4-E20C858FE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2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BEE1C-7EE6-3C0E-14A5-DFB763A9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E83863-FD30-C394-8386-9E8FEC1D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D2701A-EA6F-89D4-F180-A390821D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Módulos y Librerías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71901-F6F0-4827-3405-B6B77735C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Importar módulo completo 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5739FCC-5FAB-F9C3-1C97-A923E73E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899777"/>
          </a:xfrm>
        </p:spPr>
        <p:txBody>
          <a:bodyPr/>
          <a:lstStyle/>
          <a:p>
            <a:pPr marL="0" indent="0"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(16))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A1B077-ACF4-0258-2BEE-663163E5E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Importar función específica </a:t>
            </a:r>
            <a:r>
              <a:rPr lang="es-ES" dirty="0"/>
              <a:t>: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51FC75-E9D5-DEA9-4526-EC27F2506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899777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math import pi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print(pi)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32EEA6-2F75-984E-BF7E-071FAA521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9113EB0D-F514-79C3-1E80-65EAB18A43A5}"/>
              </a:ext>
            </a:extLst>
          </p:cNvPr>
          <p:cNvSpPr txBox="1">
            <a:spLocks/>
          </p:cNvSpPr>
          <p:nvPr/>
        </p:nvSpPr>
        <p:spPr>
          <a:xfrm>
            <a:off x="3593306" y="435292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Instalar paquetes externos :</a:t>
            </a:r>
          </a:p>
        </p:txBody>
      </p:sp>
      <p:sp>
        <p:nvSpPr>
          <p:cNvPr id="8" name="Marcador de contenido 10">
            <a:extLst>
              <a:ext uri="{FF2B5EF4-FFF2-40B4-BE49-F238E27FC236}">
                <a16:creationId xmlns:a16="http://schemas.microsoft.com/office/drawing/2014/main" id="{08FDD2F0-13B7-6088-8FCC-BDF5D3FA9933}"/>
              </a:ext>
            </a:extLst>
          </p:cNvPr>
          <p:cNvSpPr txBox="1">
            <a:spLocks/>
          </p:cNvSpPr>
          <p:nvPr/>
        </p:nvSpPr>
        <p:spPr>
          <a:xfrm>
            <a:off x="3593305" y="5124910"/>
            <a:ext cx="5157787" cy="189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n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056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271C5-03A1-E465-390B-4153E59F1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5B4230C-3413-4DE5-4FB7-719B4D1D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D50F98-68C0-D767-635E-871C203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Módulos y Librerías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15895A2-A6E0-F5CA-52A3-D5D84B1E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Simulador de respuestas aleatorias:</a:t>
            </a:r>
          </a:p>
          <a:p>
            <a:pPr marL="0" indent="0">
              <a:buNone/>
            </a:pPr>
            <a:endParaRPr lang="nn-N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respuestas = ["Sí", "No", "Tal vez", "Pregunta de nuevo"]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("Pregunta algo a la IA mágica...")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input("&gt; ")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(respuestas))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/>
              <a:t>Introduce el concepto de aleatoriedad y simulación.</a:t>
            </a:r>
          </a:p>
          <a:p>
            <a:r>
              <a:rPr lang="es-ES" dirty="0"/>
              <a:t>Base para </a:t>
            </a:r>
            <a:r>
              <a:rPr lang="es-ES" dirty="0" err="1"/>
              <a:t>chatbots</a:t>
            </a:r>
            <a:r>
              <a:rPr lang="es-ES" dirty="0"/>
              <a:t> y modelos simples.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6DD674-92F1-DAFF-2F62-8BD1BAE50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260A-6A5B-577D-45F2-CC1C817D3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1BFFFDE-40D1-EB77-4E20-4851F4C42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08D80-A225-8F5C-32EE-AFAB6116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3CFC-47EA-EB5F-2FB3-20DF623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Frase:</a:t>
            </a:r>
            <a:r>
              <a:rPr lang="es-ES" dirty="0"/>
              <a:t> "Los programas deben escribirse para que las personas los lean, y solo incidentalmente para que las máquinas los ejecuten." – Harold </a:t>
            </a:r>
            <a:r>
              <a:rPr lang="es-ES" dirty="0" err="1"/>
              <a:t>Abelson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564079-05F3-118A-5C8B-B8A9F8CF3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64078-2207-1648-6333-98A15DB4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27C2F2C-182C-E66F-A71F-3F7488F7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05552D-722C-347B-BA67-948BFE14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¿Qué es Python?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A433D-A518-01BB-8BA5-428518E88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Lenguaje de programación interpretado, dinámico y de alto nivel.</a:t>
            </a:r>
          </a:p>
          <a:p>
            <a:r>
              <a:rPr lang="es-ES" dirty="0"/>
              <a:t>Creado por Guido van Rossum en 1991.</a:t>
            </a:r>
          </a:p>
          <a:p>
            <a:r>
              <a:rPr lang="es-ES" dirty="0"/>
              <a:t>Filosofía: código legible, claro y conciso.</a:t>
            </a:r>
          </a:p>
          <a:p>
            <a:r>
              <a:rPr lang="es-ES" dirty="0"/>
              <a:t>Uso en IA, análisis de datos, web, automatización, </a:t>
            </a:r>
            <a:r>
              <a:rPr lang="es-ES" dirty="0" err="1"/>
              <a:t>IoT</a:t>
            </a:r>
            <a:r>
              <a:rPr lang="es-ES" dirty="0"/>
              <a:t>, ciberseguridad.</a:t>
            </a:r>
            <a:endParaRPr lang="es-PE" dirty="0"/>
          </a:p>
        </p:txBody>
      </p:sp>
      <p:pic>
        <p:nvPicPr>
          <p:cNvPr id="10" name="Marcador de contenido 9" descr="Icono">
            <a:extLst>
              <a:ext uri="{FF2B5EF4-FFF2-40B4-BE49-F238E27FC236}">
                <a16:creationId xmlns:a16="http://schemas.microsoft.com/office/drawing/2014/main" id="{35DE55E6-CE1B-3609-30DA-D90A6246F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414" r="25107"/>
          <a:stretch>
            <a:fillRect/>
          </a:stretch>
        </p:blipFill>
        <p:spPr>
          <a:xfrm>
            <a:off x="6725265" y="3349949"/>
            <a:ext cx="2349909" cy="304761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0C9246-037E-3213-1FC9-721F227E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A7B062B-8DB0-E88F-0460-23C25D73FFC6}"/>
              </a:ext>
            </a:extLst>
          </p:cNvPr>
          <p:cNvSpPr txBox="1"/>
          <p:nvPr/>
        </p:nvSpPr>
        <p:spPr>
          <a:xfrm>
            <a:off x="6471244" y="6063982"/>
            <a:ext cx="26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4" tooltip="https://codewith.mu/en/tutorials/1.1/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6" tooltip="https://creativecommons.org/licenses/by-nc-sa/3.0/"/>
              </a:rPr>
              <a:t>CC BY-SA-NC</a:t>
            </a:r>
            <a:endParaRPr lang="es-PE" sz="900" dirty="0"/>
          </a:p>
        </p:txBody>
      </p:sp>
      <p:pic>
        <p:nvPicPr>
          <p:cNvPr id="13" name="Imagen 12" descr="Un hombre con un celular en la mano&#10;&#10;El contenido generado por IA puede ser incorrecto.">
            <a:extLst>
              <a:ext uri="{FF2B5EF4-FFF2-40B4-BE49-F238E27FC236}">
                <a16:creationId xmlns:a16="http://schemas.microsoft.com/office/drawing/2014/main" id="{E1DD3649-73F3-8B9A-9901-CECBA70A7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55236" y="944195"/>
            <a:ext cx="2150526" cy="322578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2414BF9-5F39-E236-5BA5-6A5D49B1A88A}"/>
              </a:ext>
            </a:extLst>
          </p:cNvPr>
          <p:cNvSpPr txBox="1"/>
          <p:nvPr/>
        </p:nvSpPr>
        <p:spPr>
          <a:xfrm>
            <a:off x="8955236" y="4207882"/>
            <a:ext cx="22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8" tooltip="https://abelsu7.top/2018/09/28/awesome-coder/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6" tooltip="https://creativecommons.org/licenses/by-nc-sa/3.0/"/>
              </a:rPr>
              <a:t>CC BY-SA-NC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21410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5338-0D14-3A3E-0509-A2E0AD50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45357252-62B5-8839-AA37-8C340813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35" y="3698876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A124407-40B0-253A-2B81-22EBF92E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422D01-13E1-CC33-B14F-EA9E2F2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Características Clave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E1E64-6832-5E29-FD65-31196C1B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PE" dirty="0"/>
              <a:t>Sintaxis simple y legible.</a:t>
            </a:r>
          </a:p>
          <a:p>
            <a:r>
              <a:rPr lang="es-PE" dirty="0"/>
              <a:t>Multiplataforma.</a:t>
            </a:r>
          </a:p>
          <a:p>
            <a:r>
              <a:rPr lang="es-PE" dirty="0"/>
              <a:t>Tipado dinámico.</a:t>
            </a:r>
          </a:p>
          <a:p>
            <a:r>
              <a:rPr lang="es-PE" dirty="0"/>
              <a:t>Multiparadigma: orientado a objetos, imperativo y funcional.</a:t>
            </a:r>
          </a:p>
          <a:p>
            <a:r>
              <a:rPr lang="es-PE" dirty="0"/>
              <a:t>Gran ecosistema de bibliotecas: </a:t>
            </a:r>
            <a:r>
              <a:rPr lang="es-PE" dirty="0" err="1"/>
              <a:t>NumPy</a:t>
            </a:r>
            <a:r>
              <a:rPr lang="es-PE" dirty="0"/>
              <a:t>, Pandas, </a:t>
            </a:r>
            <a:r>
              <a:rPr lang="es-PE" dirty="0" err="1"/>
              <a:t>TensorFlow</a:t>
            </a:r>
            <a:r>
              <a:rPr lang="es-PE" dirty="0"/>
              <a:t>, </a:t>
            </a:r>
            <a:r>
              <a:rPr lang="es-PE" dirty="0" err="1"/>
              <a:t>Flask</a:t>
            </a:r>
            <a:r>
              <a:rPr lang="es-PE" dirty="0"/>
              <a:t>, etc.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43274E-869F-F04D-7B50-B7934C90C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2053" name="Picture 5" descr="numpy · PyPI">
            <a:extLst>
              <a:ext uri="{FF2B5EF4-FFF2-40B4-BE49-F238E27FC236}">
                <a16:creationId xmlns:a16="http://schemas.microsoft.com/office/drawing/2014/main" id="{2BBD324E-0C91-E60A-56CC-60995D3C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73" y="111125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andas (software) - Wikipedia">
            <a:extLst>
              <a:ext uri="{FF2B5EF4-FFF2-40B4-BE49-F238E27FC236}">
                <a16:creationId xmlns:a16="http://schemas.microsoft.com/office/drawing/2014/main" id="{B89264BE-D4AD-CD61-E595-CDA61075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058" y="2478086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Flask (web framework) - Wikipedia">
            <a:extLst>
              <a:ext uri="{FF2B5EF4-FFF2-40B4-BE49-F238E27FC236}">
                <a16:creationId xmlns:a16="http://schemas.microsoft.com/office/drawing/2014/main" id="{B5D7F0E5-ECD6-2BB8-AD58-4FEC98E8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82" y="4843463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B53A-BB5A-76E0-DB5C-E99C8B1D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CA2689B-8AC2-7B9D-ADEE-1DB29CE5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A80919-E5AF-05BF-5316-B3D6C319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Ejecución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7F029D-3519-D597-730F-1283ECD3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puede ejecutar de varias formas:</a:t>
            </a:r>
          </a:p>
          <a:p>
            <a:r>
              <a:rPr lang="es-PE" dirty="0"/>
              <a:t>Intérprete interactivo (</a:t>
            </a:r>
            <a:r>
              <a:rPr lang="es-PE" dirty="0" err="1"/>
              <a:t>python</a:t>
            </a:r>
            <a:r>
              <a:rPr lang="es-PE" dirty="0"/>
              <a:t> o python3 en consola).</a:t>
            </a:r>
          </a:p>
          <a:p>
            <a:r>
              <a:rPr lang="es-PE" dirty="0"/>
              <a:t>Archivos .</a:t>
            </a:r>
            <a:r>
              <a:rPr lang="es-PE" dirty="0" err="1"/>
              <a:t>py</a:t>
            </a:r>
            <a:r>
              <a:rPr lang="es-PE" dirty="0"/>
              <a:t> desde terminal o IDE (VS </a:t>
            </a:r>
            <a:r>
              <a:rPr lang="es-PE" dirty="0" err="1"/>
              <a:t>Code</a:t>
            </a:r>
            <a:r>
              <a:rPr lang="es-PE" dirty="0"/>
              <a:t>, </a:t>
            </a:r>
            <a:r>
              <a:rPr lang="es-PE" dirty="0" err="1"/>
              <a:t>PyCharm</a:t>
            </a:r>
            <a:r>
              <a:rPr lang="es-PE" dirty="0"/>
              <a:t>).</a:t>
            </a:r>
          </a:p>
          <a:p>
            <a:r>
              <a:rPr lang="es-PE" dirty="0" err="1"/>
              <a:t>Jupyter</a:t>
            </a:r>
            <a:r>
              <a:rPr lang="es-PE" dirty="0"/>
              <a:t> Notebooks para ciencia de </a:t>
            </a:r>
            <a:r>
              <a:rPr lang="es-PE" dirty="0" err="1"/>
              <a:t>datos.Ejemplo</a:t>
            </a:r>
            <a:r>
              <a:rPr lang="es-PE" dirty="0"/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958BEA-B4A7-097C-B06D-A52A5D589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0B3761E9-A22A-2ED1-2CAB-BF56E8281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18757" y="3991477"/>
            <a:ext cx="7954485" cy="220058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7D889C-D439-8E8F-86D7-B10304D27C79}"/>
              </a:ext>
            </a:extLst>
          </p:cNvPr>
          <p:cNvSpPr txBox="1"/>
          <p:nvPr/>
        </p:nvSpPr>
        <p:spPr>
          <a:xfrm>
            <a:off x="2118757" y="6192059"/>
            <a:ext cx="7954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5" tooltip="https://petlja.github.io/TxtProgInPythonEng/02_Console/02_Console_01_about_python.html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nc-sa/3.0/"/>
              </a:rPr>
              <a:t>CC BY-SA-NC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4122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E340-16E7-05BB-12F0-087F1D7E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3EEA933-745B-094F-BCF9-3863C96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064BF-972A-C84E-3B6A-699EE428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Ejecución de Python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17EFE37-A1A3-6FF4-3B78-81E3ED12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Instrucciones simples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FB575D-6990-FB61-7F69-B04CCFF77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s-PE" dirty="0"/>
          </a:p>
          <a:p>
            <a:r>
              <a:rPr lang="es-PE" dirty="0"/>
              <a:t>Impresión de un texto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("Hola mundo")</a:t>
            </a:r>
          </a:p>
          <a:p>
            <a:r>
              <a:rPr lang="es-PE" dirty="0"/>
              <a:t>Comentario: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# Esto es un comentario</a:t>
            </a:r>
          </a:p>
          <a:p>
            <a:r>
              <a:rPr lang="es-PE" dirty="0"/>
              <a:t>Comentario multilínea: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 es un comentario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varias líneas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7B2B6D-568E-63A6-3972-4231D225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Variables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A6D9400-E186-53DB-B8B9-AC1F7443C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5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= "Ana"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= 3.1416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5265EF-C6B4-8D55-C7C2-FE0BEF9C9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8010-62DB-6EB6-9EE5-39140D52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111167A-1A63-6309-ED41-AAC0F279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3E2D3A-9AAB-ED98-DE04-36196F62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Tipos de Datos Básicos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CBFEA7-0D86-4D78-BF8D-D09BB399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Numéricos: </a:t>
            </a:r>
            <a:r>
              <a:rPr lang="es-PE" dirty="0" err="1"/>
              <a:t>int</a:t>
            </a:r>
            <a:r>
              <a:rPr lang="es-PE" dirty="0"/>
              <a:t>, </a:t>
            </a:r>
            <a:r>
              <a:rPr lang="es-PE" dirty="0" err="1"/>
              <a:t>float</a:t>
            </a:r>
            <a:r>
              <a:rPr lang="es-PE" dirty="0"/>
              <a:t>, </a:t>
            </a:r>
            <a:r>
              <a:rPr lang="es-PE" dirty="0" err="1"/>
              <a:t>complex</a:t>
            </a:r>
            <a:r>
              <a:rPr lang="es-PE" dirty="0"/>
              <a:t>.</a:t>
            </a:r>
          </a:p>
          <a:p>
            <a:r>
              <a:rPr lang="es-PE" dirty="0"/>
              <a:t>Texto: </a:t>
            </a:r>
            <a:r>
              <a:rPr lang="es-PE" dirty="0" err="1"/>
              <a:t>str</a:t>
            </a:r>
            <a:r>
              <a:rPr lang="es-PE" dirty="0"/>
              <a:t>.</a:t>
            </a:r>
          </a:p>
          <a:p>
            <a:r>
              <a:rPr lang="es-PE" dirty="0"/>
              <a:t>Booleanos: True, False.</a:t>
            </a:r>
          </a:p>
          <a:p>
            <a:r>
              <a:rPr lang="es-PE" dirty="0"/>
              <a:t>Ejemplo: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8E076DE-F180-846F-AE50-E430B45E5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 = 10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= 3.14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 = "Python"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bandera = True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2F79BE-0B12-C06F-6C15-52CD4942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91EF-AC54-011E-8680-E6B0C4CE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2BB75B5-AA64-9E67-5C3A-92FD4EEA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4BAF08-430B-8847-20B8-D563660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Cadenas de Texto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DD087-00B4-F023-A653-956B64C7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Concatenación: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EF395-4E74-2572-D0EF-65F08F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PE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"Hola" + " Mundo"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D94B11-F6E5-5168-6223-59A938657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Formato: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F5ED1DA-7684-5B25-1705-21C02BF85D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= "Ana"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f"Hola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{nombre}")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F1E964-5F8F-C271-4C5F-1E32A7EB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1191</Words>
  <Application>Microsoft Office PowerPoint</Application>
  <PresentationFormat>Panorámica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Tema de Office</vt:lpstr>
      <vt:lpstr>Curso: Inteligencia Artificial</vt:lpstr>
      <vt:lpstr>INICIO Objetivo de la sesión</vt:lpstr>
      <vt:lpstr>Introducción</vt:lpstr>
      <vt:lpstr>¿Qué es Python?</vt:lpstr>
      <vt:lpstr>Características Clave</vt:lpstr>
      <vt:lpstr>Ejecución de Python</vt:lpstr>
      <vt:lpstr>Ejecución de Python</vt:lpstr>
      <vt:lpstr>Tipos de Datos Básicos</vt:lpstr>
      <vt:lpstr>Cadenas de Texto</vt:lpstr>
      <vt:lpstr>Listas en Python</vt:lpstr>
      <vt:lpstr>Listas en Python</vt:lpstr>
      <vt:lpstr>Listas en Python</vt:lpstr>
      <vt:lpstr>Listas en Python</vt:lpstr>
      <vt:lpstr>Tuplas</vt:lpstr>
      <vt:lpstr>Diccionarios</vt:lpstr>
      <vt:lpstr>Diccionarios</vt:lpstr>
      <vt:lpstr>Operadores</vt:lpstr>
      <vt:lpstr>Operadores</vt:lpstr>
      <vt:lpstr>Condicionales if</vt:lpstr>
      <vt:lpstr>Bucles: while</vt:lpstr>
      <vt:lpstr>Bucles: for</vt:lpstr>
      <vt:lpstr>Funciones</vt:lpstr>
      <vt:lpstr>Manejo de Errores</vt:lpstr>
      <vt:lpstr>Módulos y Librerías</vt:lpstr>
      <vt:lpstr>Módulos y Librerías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3</cp:revision>
  <dcterms:created xsi:type="dcterms:W3CDTF">2025-08-09T16:36:29Z</dcterms:created>
  <dcterms:modified xsi:type="dcterms:W3CDTF">2025-08-12T04:56:35Z</dcterms:modified>
</cp:coreProperties>
</file>