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60" r:id="rId4"/>
    <p:sldId id="286" r:id="rId5"/>
    <p:sldId id="262" r:id="rId6"/>
    <p:sldId id="264" r:id="rId7"/>
    <p:sldId id="265" r:id="rId8"/>
    <p:sldId id="266" r:id="rId9"/>
    <p:sldId id="285" r:id="rId10"/>
    <p:sldId id="268" r:id="rId11"/>
    <p:sldId id="283" r:id="rId12"/>
    <p:sldId id="284" r:id="rId13"/>
    <p:sldId id="267" r:id="rId14"/>
    <p:sldId id="270" r:id="rId15"/>
    <p:sldId id="272" r:id="rId16"/>
    <p:sldId id="279" r:id="rId17"/>
    <p:sldId id="280" r:id="rId18"/>
    <p:sldId id="281" r:id="rId19"/>
    <p:sldId id="282" r:id="rId20"/>
    <p:sldId id="257"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782" autoAdjust="0"/>
  </p:normalViewPr>
  <p:slideViewPr>
    <p:cSldViewPr snapToGrid="0">
      <p:cViewPr varScale="1">
        <p:scale>
          <a:sx n="80" d="100"/>
          <a:sy n="80" d="100"/>
        </p:scale>
        <p:origin x="175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67BED-6B46-4D3F-8F51-98576DA61565}" type="datetimeFigureOut">
              <a:rPr lang="es-PE" smtClean="0"/>
              <a:t>14/08/2025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79560-4D03-4231-95C0-01C568B5C23D}" type="slidenum">
              <a:rPr lang="es-PE" smtClean="0"/>
              <a:t>‹Nº›</a:t>
            </a:fld>
            <a:endParaRPr lang="es-PE"/>
          </a:p>
        </p:txBody>
      </p:sp>
    </p:spTree>
    <p:extLst>
      <p:ext uri="{BB962C8B-B14F-4D97-AF65-F5344CB8AC3E}">
        <p14:creationId xmlns:p14="http://schemas.microsoft.com/office/powerpoint/2010/main" val="259106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mn-lt"/>
                <a:ea typeface="+mn-ea"/>
                <a:cs typeface="+mn-cs"/>
              </a:rPr>
              <a:t>Índice Gini: La Medida de Impureza Fundamental en Árboles de Decisión</a:t>
            </a:r>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Definición Conceptual</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índice Gini es una métrica que </a:t>
            </a:r>
            <a:r>
              <a:rPr lang="es-ES" sz="1200" b="1" i="0" kern="1200" dirty="0">
                <a:solidFill>
                  <a:schemeClr val="tx1"/>
                </a:solidFill>
                <a:effectLst/>
                <a:latin typeface="+mn-lt"/>
                <a:ea typeface="+mn-ea"/>
                <a:cs typeface="+mn-cs"/>
              </a:rPr>
              <a:t>cuantifica la impureza o desigualdad</a:t>
            </a:r>
            <a:r>
              <a:rPr lang="es-ES" sz="1200" b="0" i="0" kern="1200" dirty="0">
                <a:solidFill>
                  <a:schemeClr val="tx1"/>
                </a:solidFill>
                <a:effectLst/>
                <a:latin typeface="+mn-lt"/>
                <a:ea typeface="+mn-ea"/>
                <a:cs typeface="+mn-cs"/>
              </a:rPr>
              <a:t> en un conjunto de datos. En el contexto de árboles de decisión, mide con qué frecuencia un elemento elegido al azar sería clasificado incorrectamente si se etiquetara aleatoriamente según la distribución de clases en el subconjunto.</a:t>
            </a:r>
          </a:p>
          <a:p>
            <a:endParaRPr lang="es-PE" dirty="0"/>
          </a:p>
        </p:txBody>
      </p:sp>
      <p:sp>
        <p:nvSpPr>
          <p:cNvPr id="4" name="Marcador de número de diapositiva 3"/>
          <p:cNvSpPr>
            <a:spLocks noGrp="1"/>
          </p:cNvSpPr>
          <p:nvPr>
            <p:ph type="sldNum" sz="quarter" idx="5"/>
          </p:nvPr>
        </p:nvSpPr>
        <p:spPr/>
        <p:txBody>
          <a:bodyPr/>
          <a:lstStyle/>
          <a:p>
            <a:fld id="{BBB79560-4D03-4231-95C0-01C568B5C23D}" type="slidenum">
              <a:rPr lang="es-PE" smtClean="0"/>
              <a:t>10</a:t>
            </a:fld>
            <a:endParaRPr lang="es-PE"/>
          </a:p>
        </p:txBody>
      </p:sp>
    </p:spTree>
    <p:extLst>
      <p:ext uri="{BB962C8B-B14F-4D97-AF65-F5344CB8AC3E}">
        <p14:creationId xmlns:p14="http://schemas.microsoft.com/office/powerpoint/2010/main" val="373159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6E4AA-8116-DA9A-7D6E-DB5291329F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F1A8D12-1268-40CC-32D7-31761DD3B12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E71EA2E-2F61-0D72-10CD-42F019BE3BCB}"/>
              </a:ext>
            </a:extLst>
          </p:cNvPr>
          <p:cNvSpPr>
            <a:spLocks noGrp="1"/>
          </p:cNvSpPr>
          <p:nvPr>
            <p:ph type="body" idx="1"/>
          </p:nvPr>
        </p:nvSpPr>
        <p:spPr/>
        <p:txBody>
          <a:bodyPr/>
          <a:lstStyle/>
          <a:p>
            <a:r>
              <a:rPr lang="es-ES" sz="1200" b="1" i="0" kern="1200" dirty="0">
                <a:solidFill>
                  <a:schemeClr val="tx1"/>
                </a:solidFill>
                <a:effectLst/>
                <a:latin typeface="+mn-lt"/>
                <a:ea typeface="+mn-ea"/>
                <a:cs typeface="+mn-cs"/>
              </a:rPr>
              <a:t>Índice Gini: La Medida de Impureza Fundamental en Árboles de Decisión</a:t>
            </a:r>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Definición Conceptual</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índice Gini es una métrica que </a:t>
            </a:r>
            <a:r>
              <a:rPr lang="es-ES" sz="1200" b="1" i="0" kern="1200" dirty="0">
                <a:solidFill>
                  <a:schemeClr val="tx1"/>
                </a:solidFill>
                <a:effectLst/>
                <a:latin typeface="+mn-lt"/>
                <a:ea typeface="+mn-ea"/>
                <a:cs typeface="+mn-cs"/>
              </a:rPr>
              <a:t>cuantifica la impureza o desigualdad</a:t>
            </a:r>
            <a:r>
              <a:rPr lang="es-ES" sz="1200" b="0" i="0" kern="1200" dirty="0">
                <a:solidFill>
                  <a:schemeClr val="tx1"/>
                </a:solidFill>
                <a:effectLst/>
                <a:latin typeface="+mn-lt"/>
                <a:ea typeface="+mn-ea"/>
                <a:cs typeface="+mn-cs"/>
              </a:rPr>
              <a:t> en un conjunto de datos. En el contexto de árboles de decisión, mide con qué frecuencia un elemento elegido al azar sería clasificado incorrectamente si se etiquetara aleatoriamente según la distribución de clases en el subconjunto.</a:t>
            </a:r>
          </a:p>
          <a:p>
            <a:endParaRPr lang="es-PE" dirty="0"/>
          </a:p>
        </p:txBody>
      </p:sp>
      <p:sp>
        <p:nvSpPr>
          <p:cNvPr id="4" name="Marcador de número de diapositiva 3">
            <a:extLst>
              <a:ext uri="{FF2B5EF4-FFF2-40B4-BE49-F238E27FC236}">
                <a16:creationId xmlns:a16="http://schemas.microsoft.com/office/drawing/2014/main" id="{3E617428-7619-152D-6B8E-A5DEC3040BDF}"/>
              </a:ext>
            </a:extLst>
          </p:cNvPr>
          <p:cNvSpPr>
            <a:spLocks noGrp="1"/>
          </p:cNvSpPr>
          <p:nvPr>
            <p:ph type="sldNum" sz="quarter" idx="5"/>
          </p:nvPr>
        </p:nvSpPr>
        <p:spPr/>
        <p:txBody>
          <a:bodyPr/>
          <a:lstStyle/>
          <a:p>
            <a:fld id="{BBB79560-4D03-4231-95C0-01C568B5C23D}" type="slidenum">
              <a:rPr lang="es-PE" smtClean="0"/>
              <a:t>11</a:t>
            </a:fld>
            <a:endParaRPr lang="es-PE"/>
          </a:p>
        </p:txBody>
      </p:sp>
    </p:spTree>
    <p:extLst>
      <p:ext uri="{BB962C8B-B14F-4D97-AF65-F5344CB8AC3E}">
        <p14:creationId xmlns:p14="http://schemas.microsoft.com/office/powerpoint/2010/main" val="422248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B39CC-8E9A-236D-938D-6CFA44C2F70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F71ADF-F320-8A04-F877-9E014C4DEF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DE5D71A-FCD2-E15A-3124-63FD1BCE579C}"/>
              </a:ext>
            </a:extLst>
          </p:cNvPr>
          <p:cNvSpPr>
            <a:spLocks noGrp="1"/>
          </p:cNvSpPr>
          <p:nvPr>
            <p:ph type="body" idx="1"/>
          </p:nvPr>
        </p:nvSpPr>
        <p:spPr/>
        <p:txBody>
          <a:bodyPr/>
          <a:lstStyle/>
          <a:p>
            <a:r>
              <a:rPr lang="es-ES" sz="1200" b="1" i="0" kern="1200" dirty="0">
                <a:solidFill>
                  <a:schemeClr val="tx1"/>
                </a:solidFill>
                <a:effectLst/>
                <a:latin typeface="+mn-lt"/>
                <a:ea typeface="+mn-ea"/>
                <a:cs typeface="+mn-cs"/>
              </a:rPr>
              <a:t>Índice Gini: La Medida de Impureza Fundamental en Árboles de Decisión</a:t>
            </a:r>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Definición Conceptual</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El índice Gini es una métrica que </a:t>
            </a:r>
            <a:r>
              <a:rPr lang="es-ES" sz="1200" b="1" i="0" kern="1200" dirty="0">
                <a:solidFill>
                  <a:schemeClr val="tx1"/>
                </a:solidFill>
                <a:effectLst/>
                <a:latin typeface="+mn-lt"/>
                <a:ea typeface="+mn-ea"/>
                <a:cs typeface="+mn-cs"/>
              </a:rPr>
              <a:t>cuantifica la impureza o desigualdad</a:t>
            </a:r>
            <a:r>
              <a:rPr lang="es-ES" sz="1200" b="0" i="0" kern="1200" dirty="0">
                <a:solidFill>
                  <a:schemeClr val="tx1"/>
                </a:solidFill>
                <a:effectLst/>
                <a:latin typeface="+mn-lt"/>
                <a:ea typeface="+mn-ea"/>
                <a:cs typeface="+mn-cs"/>
              </a:rPr>
              <a:t> en un conjunto de datos. En el contexto de árboles de decisión, mide con qué frecuencia un elemento elegido al azar sería clasificado incorrectamente si se etiquetara aleatoriamente según la distribución de clases en el subconjunto.</a:t>
            </a:r>
          </a:p>
          <a:p>
            <a:endParaRPr lang="es-PE" dirty="0"/>
          </a:p>
        </p:txBody>
      </p:sp>
      <p:sp>
        <p:nvSpPr>
          <p:cNvPr id="4" name="Marcador de número de diapositiva 3">
            <a:extLst>
              <a:ext uri="{FF2B5EF4-FFF2-40B4-BE49-F238E27FC236}">
                <a16:creationId xmlns:a16="http://schemas.microsoft.com/office/drawing/2014/main" id="{B5F7D0D5-C596-5D1B-0A19-7AAD51159FEB}"/>
              </a:ext>
            </a:extLst>
          </p:cNvPr>
          <p:cNvSpPr>
            <a:spLocks noGrp="1"/>
          </p:cNvSpPr>
          <p:nvPr>
            <p:ph type="sldNum" sz="quarter" idx="5"/>
          </p:nvPr>
        </p:nvSpPr>
        <p:spPr/>
        <p:txBody>
          <a:bodyPr/>
          <a:lstStyle/>
          <a:p>
            <a:fld id="{BBB79560-4D03-4231-95C0-01C568B5C23D}" type="slidenum">
              <a:rPr lang="es-PE" smtClean="0"/>
              <a:t>12</a:t>
            </a:fld>
            <a:endParaRPr lang="es-PE"/>
          </a:p>
        </p:txBody>
      </p:sp>
    </p:spTree>
    <p:extLst>
      <p:ext uri="{BB962C8B-B14F-4D97-AF65-F5344CB8AC3E}">
        <p14:creationId xmlns:p14="http://schemas.microsoft.com/office/powerpoint/2010/main" val="43174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BBB79560-4D03-4231-95C0-01C568B5C23D}" type="slidenum">
              <a:rPr lang="es-PE" smtClean="0"/>
              <a:t>19</a:t>
            </a:fld>
            <a:endParaRPr lang="es-PE"/>
          </a:p>
        </p:txBody>
      </p:sp>
    </p:spTree>
    <p:extLst>
      <p:ext uri="{BB962C8B-B14F-4D97-AF65-F5344CB8AC3E}">
        <p14:creationId xmlns:p14="http://schemas.microsoft.com/office/powerpoint/2010/main" val="56808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19BBC-5DEB-6E84-3CAD-6A3CE92882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D224865-1BFA-ADA2-859F-9FE0EFB88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526185-34FE-557A-3EA7-CC2A41F9456F}"/>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5" name="Marcador de pie de página 4">
            <a:extLst>
              <a:ext uri="{FF2B5EF4-FFF2-40B4-BE49-F238E27FC236}">
                <a16:creationId xmlns:a16="http://schemas.microsoft.com/office/drawing/2014/main" id="{5167CAAA-8A52-AE9D-C59B-3D960E07070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F87B09C-FD25-09A3-DD99-754D80DF34F2}"/>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99139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5DE28-4BDC-D22B-5904-8F45F058AB8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7DAE63E-E45E-0903-4A1D-ED1BF72CF38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F902EAE-170F-78D1-BF54-D6C0D3F2344F}"/>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5" name="Marcador de pie de página 4">
            <a:extLst>
              <a:ext uri="{FF2B5EF4-FFF2-40B4-BE49-F238E27FC236}">
                <a16:creationId xmlns:a16="http://schemas.microsoft.com/office/drawing/2014/main" id="{614BDD37-FE9F-21AF-CE78-A6913588E4F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F50046A-FA46-802F-8D27-4D8EF76D9994}"/>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28746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7AB72F-7A14-7E05-4CAA-140DED0A8DD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AA4E196-0486-4DE2-CDEA-5DC438A85A8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AEAE272-43B9-9576-6281-51151F1A27CF}"/>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5" name="Marcador de pie de página 4">
            <a:extLst>
              <a:ext uri="{FF2B5EF4-FFF2-40B4-BE49-F238E27FC236}">
                <a16:creationId xmlns:a16="http://schemas.microsoft.com/office/drawing/2014/main" id="{36457BF6-8202-ABBB-8DC2-E70F1D2C0E0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841952F-2393-B4A5-FE51-A6D68C490265}"/>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373061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70448A-5B63-686F-6F18-2FB828893F6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28E56A2-DF67-BDE9-1CE9-A3E83298F59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49E0F1C-E8A2-A96C-BC29-255264876966}"/>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5" name="Marcador de pie de página 4">
            <a:extLst>
              <a:ext uri="{FF2B5EF4-FFF2-40B4-BE49-F238E27FC236}">
                <a16:creationId xmlns:a16="http://schemas.microsoft.com/office/drawing/2014/main" id="{2E25344B-CE2A-017B-B8AA-CC78F1F426D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0C2149-69CF-04D2-69B3-FC4082DD43C1}"/>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30437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6D7CF-3614-E915-7151-65C45E0748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CB28D5C-17E7-1D29-834D-51795732D9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265F6D9-375D-6300-7AE2-F31DF075ADA8}"/>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5" name="Marcador de pie de página 4">
            <a:extLst>
              <a:ext uri="{FF2B5EF4-FFF2-40B4-BE49-F238E27FC236}">
                <a16:creationId xmlns:a16="http://schemas.microsoft.com/office/drawing/2014/main" id="{7C016F74-85CD-7C82-9D93-0617A4167C1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052A1B9-230D-359C-185A-E17F9107CBCD}"/>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338403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92320-9D1A-7752-5085-F05F016C674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00CFD36-6A09-B1E3-2FF0-A55DEB4715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39B0D3D-DB79-34DF-C9F0-268DE014FEE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776AC15-5022-964D-B06D-148F15CCA134}"/>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6" name="Marcador de pie de página 5">
            <a:extLst>
              <a:ext uri="{FF2B5EF4-FFF2-40B4-BE49-F238E27FC236}">
                <a16:creationId xmlns:a16="http://schemas.microsoft.com/office/drawing/2014/main" id="{3095F4F4-4D30-9D6D-CF08-89157126D5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BBBAE4C-FE9E-C962-BD81-1D777302D36F}"/>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90640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8DD8C-0FF0-3B3A-E08E-2B21A65F82F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5F69212-648B-D4EA-7F45-15DB13B8DA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620A0A-47DC-64C7-1DD7-AFA5E312AD2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5BDB0F9E-22DF-702E-EEF5-FB9C9A163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477BB4-9227-450A-A749-982F9561D20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518E4AE-1D09-7584-FEFD-9AE371EB80F1}"/>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8" name="Marcador de pie de página 7">
            <a:extLst>
              <a:ext uri="{FF2B5EF4-FFF2-40B4-BE49-F238E27FC236}">
                <a16:creationId xmlns:a16="http://schemas.microsoft.com/office/drawing/2014/main" id="{E8A9E2C1-284C-A27E-7518-477C05CC5DA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342C3B4-4BED-C0E5-5DD5-52F908BDED9C}"/>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63029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B301E-ADDF-1DC2-4723-898BCCDD3F7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FC5869AB-BBA2-A7F9-0E68-D8A6A3B1823B}"/>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4" name="Marcador de pie de página 3">
            <a:extLst>
              <a:ext uri="{FF2B5EF4-FFF2-40B4-BE49-F238E27FC236}">
                <a16:creationId xmlns:a16="http://schemas.microsoft.com/office/drawing/2014/main" id="{0B16906A-1273-FF80-8ECD-B2438B50180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FFD2DF0-7095-46E0-34C0-B7B23D59439E}"/>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359465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B840820-8DEF-6D44-2779-D02D68361835}"/>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3" name="Marcador de pie de página 2">
            <a:extLst>
              <a:ext uri="{FF2B5EF4-FFF2-40B4-BE49-F238E27FC236}">
                <a16:creationId xmlns:a16="http://schemas.microsoft.com/office/drawing/2014/main" id="{FBB96512-51D4-CFE3-EA04-E13017CFEC0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EBA3A1A8-FD7B-BB3D-ADCF-743427981AEB}"/>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54046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C64FD-82E1-CA8D-4C5B-33392903B5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7171D73-AC93-C45B-FA46-E73671CA6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68C3BA66-244C-C36E-85AD-04A0A5D34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29D7C8-56D1-516A-6F17-2A097BC70A5B}"/>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6" name="Marcador de pie de página 5">
            <a:extLst>
              <a:ext uri="{FF2B5EF4-FFF2-40B4-BE49-F238E27FC236}">
                <a16:creationId xmlns:a16="http://schemas.microsoft.com/office/drawing/2014/main" id="{EC50D70B-B342-189E-72E0-D79AAF47B4E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1153225-3D64-BFBF-C89E-5153C0182C1C}"/>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60955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C0DA3-6246-A1F7-D1A8-740A287373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E4C117B-41E0-9B97-E7E5-B8C77C43C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CAFCCDB-1D31-E678-D12E-B00092D35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DF49CB7-FEC0-0623-9F91-B05E777D0F91}"/>
              </a:ext>
            </a:extLst>
          </p:cNvPr>
          <p:cNvSpPr>
            <a:spLocks noGrp="1"/>
          </p:cNvSpPr>
          <p:nvPr>
            <p:ph type="dt" sz="half" idx="10"/>
          </p:nvPr>
        </p:nvSpPr>
        <p:spPr/>
        <p:txBody>
          <a:bodyPr/>
          <a:lstStyle/>
          <a:p>
            <a:fld id="{3A0D0C70-73FD-4BE3-95C3-474564F34926}" type="datetimeFigureOut">
              <a:rPr lang="es-PE" smtClean="0"/>
              <a:t>14/08/2025</a:t>
            </a:fld>
            <a:endParaRPr lang="es-PE"/>
          </a:p>
        </p:txBody>
      </p:sp>
      <p:sp>
        <p:nvSpPr>
          <p:cNvPr id="6" name="Marcador de pie de página 5">
            <a:extLst>
              <a:ext uri="{FF2B5EF4-FFF2-40B4-BE49-F238E27FC236}">
                <a16:creationId xmlns:a16="http://schemas.microsoft.com/office/drawing/2014/main" id="{B4FFD5E0-ECAA-03D2-A11D-F00C7816368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FF22C24-3B94-8914-6959-7F3AA6C40636}"/>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37148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810E1EE-8F3D-91CA-088C-7B6C349D7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AC4FFDD-20DD-09F1-7876-C4059B2B7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2E441A3-46BC-9FFF-1B0C-E76326063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0D0C70-73FD-4BE3-95C3-474564F34926}" type="datetimeFigureOut">
              <a:rPr lang="es-PE" smtClean="0"/>
              <a:t>14/08/2025</a:t>
            </a:fld>
            <a:endParaRPr lang="es-PE"/>
          </a:p>
        </p:txBody>
      </p:sp>
      <p:sp>
        <p:nvSpPr>
          <p:cNvPr id="5" name="Marcador de pie de página 4">
            <a:extLst>
              <a:ext uri="{FF2B5EF4-FFF2-40B4-BE49-F238E27FC236}">
                <a16:creationId xmlns:a16="http://schemas.microsoft.com/office/drawing/2014/main" id="{08DE8075-6E15-B397-4E37-663E20518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D259828D-8ED1-1C23-90FB-65BD7AA52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70A506-1ADD-4626-BF05-DCB94540FDC3}" type="slidenum">
              <a:rPr lang="es-PE" smtClean="0"/>
              <a:t>‹Nº›</a:t>
            </a:fld>
            <a:endParaRPr lang="es-PE"/>
          </a:p>
        </p:txBody>
      </p:sp>
    </p:spTree>
    <p:extLst>
      <p:ext uri="{BB962C8B-B14F-4D97-AF65-F5344CB8AC3E}">
        <p14:creationId xmlns:p14="http://schemas.microsoft.com/office/powerpoint/2010/main" val="4246999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7730DF17-6667-32F5-1562-F4D32C6B2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7E972D3E-B061-4E2E-26DA-7853D030716E}"/>
              </a:ext>
            </a:extLst>
          </p:cNvPr>
          <p:cNvSpPr>
            <a:spLocks noGrp="1"/>
          </p:cNvSpPr>
          <p:nvPr>
            <p:ph type="ctrTitle"/>
          </p:nvPr>
        </p:nvSpPr>
        <p:spPr/>
        <p:txBody>
          <a:bodyPr/>
          <a:lstStyle/>
          <a:p>
            <a:r>
              <a:rPr lang="es-PE" dirty="0">
                <a:solidFill>
                  <a:srgbClr val="C00000"/>
                </a:solidFill>
              </a:rPr>
              <a:t>Curso: Inteligencia Artificial</a:t>
            </a:r>
          </a:p>
        </p:txBody>
      </p:sp>
      <p:sp>
        <p:nvSpPr>
          <p:cNvPr id="3" name="Subtítulo 2">
            <a:extLst>
              <a:ext uri="{FF2B5EF4-FFF2-40B4-BE49-F238E27FC236}">
                <a16:creationId xmlns:a16="http://schemas.microsoft.com/office/drawing/2014/main" id="{0112D700-49CD-F239-5521-EB67833BE276}"/>
              </a:ext>
            </a:extLst>
          </p:cNvPr>
          <p:cNvSpPr>
            <a:spLocks noGrp="1"/>
          </p:cNvSpPr>
          <p:nvPr>
            <p:ph type="subTitle" idx="1"/>
          </p:nvPr>
        </p:nvSpPr>
        <p:spPr/>
        <p:txBody>
          <a:bodyPr/>
          <a:lstStyle/>
          <a:p>
            <a:r>
              <a:rPr lang="es-PE" b="1" dirty="0"/>
              <a:t>Unidad 2: </a:t>
            </a:r>
            <a:r>
              <a:rPr lang="es-PE" dirty="0"/>
              <a:t>Aprendizaje automático</a:t>
            </a:r>
          </a:p>
          <a:p>
            <a:r>
              <a:rPr lang="es-PE" b="1" dirty="0"/>
              <a:t>Sesión 9: </a:t>
            </a:r>
            <a:r>
              <a:rPr lang="es-ES" dirty="0"/>
              <a:t>Aprendizaje de árboles de decisión</a:t>
            </a:r>
          </a:p>
          <a:p>
            <a:r>
              <a:rPr lang="es-ES" b="1" dirty="0"/>
              <a:t>Docente: </a:t>
            </a:r>
            <a:r>
              <a:rPr lang="es-ES" dirty="0"/>
              <a:t>Carlos R. P. Tovar</a:t>
            </a:r>
            <a:endParaRPr lang="es-PE" dirty="0"/>
          </a:p>
          <a:p>
            <a:endParaRPr lang="es-PE" dirty="0"/>
          </a:p>
        </p:txBody>
      </p:sp>
      <p:pic>
        <p:nvPicPr>
          <p:cNvPr id="9" name="Imagen 8">
            <a:extLst>
              <a:ext uri="{FF2B5EF4-FFF2-40B4-BE49-F238E27FC236}">
                <a16:creationId xmlns:a16="http://schemas.microsoft.com/office/drawing/2014/main" id="{3AC54508-0C60-ED14-7E5E-982BF8354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Tree>
    <p:extLst>
      <p:ext uri="{BB962C8B-B14F-4D97-AF65-F5344CB8AC3E}">
        <p14:creationId xmlns:p14="http://schemas.microsoft.com/office/powerpoint/2010/main" val="330202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5CE4A-D17A-484A-CA88-E96451DC619A}"/>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325D442B-64A5-8C2D-2D2B-8C36F4D6D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32E431C0-87AE-29A4-A2A8-1D6A2600B1F6}"/>
              </a:ext>
            </a:extLst>
          </p:cNvPr>
          <p:cNvSpPr>
            <a:spLocks noGrp="1"/>
          </p:cNvSpPr>
          <p:nvPr>
            <p:ph type="title"/>
          </p:nvPr>
        </p:nvSpPr>
        <p:spPr/>
        <p:txBody>
          <a:bodyPr/>
          <a:lstStyle/>
          <a:p>
            <a:r>
              <a:rPr lang="es-PE" dirty="0">
                <a:solidFill>
                  <a:srgbClr val="C00000"/>
                </a:solidFill>
              </a:rPr>
              <a:t>Impureza: Índice Gini</a:t>
            </a:r>
          </a:p>
        </p:txBody>
      </p:sp>
      <p:sp>
        <p:nvSpPr>
          <p:cNvPr id="6" name="Marcador de contenido 5">
            <a:extLst>
              <a:ext uri="{FF2B5EF4-FFF2-40B4-BE49-F238E27FC236}">
                <a16:creationId xmlns:a16="http://schemas.microsoft.com/office/drawing/2014/main" id="{B080020D-09D4-E696-015D-91C898A10B49}"/>
              </a:ext>
            </a:extLst>
          </p:cNvPr>
          <p:cNvSpPr>
            <a:spLocks noGrp="1"/>
          </p:cNvSpPr>
          <p:nvPr>
            <p:ph sz="half" idx="1"/>
          </p:nvPr>
        </p:nvSpPr>
        <p:spPr/>
        <p:txBody>
          <a:bodyPr/>
          <a:lstStyle/>
          <a:p>
            <a:endParaRPr lang="es-PE" dirty="0"/>
          </a:p>
          <a:p>
            <a:endParaRPr lang="es-PE" dirty="0"/>
          </a:p>
          <a:p>
            <a:endParaRPr lang="es-PE" dirty="0"/>
          </a:p>
        </p:txBody>
      </p:sp>
      <p:sp>
        <p:nvSpPr>
          <p:cNvPr id="3" name="Marcador de contenido 2">
            <a:extLst>
              <a:ext uri="{FF2B5EF4-FFF2-40B4-BE49-F238E27FC236}">
                <a16:creationId xmlns:a16="http://schemas.microsoft.com/office/drawing/2014/main" id="{0AD1779C-D8FF-96FE-AF67-97CDB507B894}"/>
              </a:ext>
            </a:extLst>
          </p:cNvPr>
          <p:cNvSpPr>
            <a:spLocks noGrp="1"/>
          </p:cNvSpPr>
          <p:nvPr>
            <p:ph sz="half" idx="2"/>
          </p:nvPr>
        </p:nvSpPr>
        <p:spPr/>
        <p:txBody>
          <a:bodyPr/>
          <a:lstStyle/>
          <a:p>
            <a:pPr marL="0" indent="0">
              <a:buNone/>
            </a:pPr>
            <a:r>
              <a:rPr lang="es-ES" dirty="0"/>
              <a:t>Donde:</a:t>
            </a:r>
          </a:p>
          <a:p>
            <a:r>
              <a:rPr lang="es-ES" dirty="0"/>
              <a:t>S: Conjunto de datos</a:t>
            </a:r>
          </a:p>
          <a:p>
            <a:r>
              <a:rPr lang="es-ES" dirty="0"/>
              <a:t>c: Número de clases</a:t>
            </a:r>
          </a:p>
          <a:p>
            <a:r>
              <a:rPr lang="es-ES" dirty="0" err="1"/>
              <a:t>p_i</a:t>
            </a:r>
            <a:r>
              <a:rPr lang="es-ES" dirty="0"/>
              <a:t>: Proporción de elementos de la clase i en S</a:t>
            </a:r>
          </a:p>
          <a:p>
            <a:endParaRPr lang="es-PE" dirty="0"/>
          </a:p>
        </p:txBody>
      </p:sp>
      <p:pic>
        <p:nvPicPr>
          <p:cNvPr id="9" name="Imagen 8">
            <a:extLst>
              <a:ext uri="{FF2B5EF4-FFF2-40B4-BE49-F238E27FC236}">
                <a16:creationId xmlns:a16="http://schemas.microsoft.com/office/drawing/2014/main" id="{C9486FE2-F1B1-D7D3-3635-7E79962E0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pic>
        <p:nvPicPr>
          <p:cNvPr id="8" name="Imagen 7">
            <a:extLst>
              <a:ext uri="{FF2B5EF4-FFF2-40B4-BE49-F238E27FC236}">
                <a16:creationId xmlns:a16="http://schemas.microsoft.com/office/drawing/2014/main" id="{54B43C2C-852A-1BD0-CDFF-BB1C6BCB977C}"/>
              </a:ext>
            </a:extLst>
          </p:cNvPr>
          <p:cNvPicPr>
            <a:picLocks noChangeAspect="1"/>
          </p:cNvPicPr>
          <p:nvPr/>
        </p:nvPicPr>
        <p:blipFill>
          <a:blip r:embed="rId5"/>
          <a:stretch>
            <a:fillRect/>
          </a:stretch>
        </p:blipFill>
        <p:spPr>
          <a:xfrm>
            <a:off x="1518441" y="3258728"/>
            <a:ext cx="3821117" cy="1485131"/>
          </a:xfrm>
          <a:prstGeom prst="rect">
            <a:avLst/>
          </a:prstGeom>
        </p:spPr>
      </p:pic>
    </p:spTree>
    <p:extLst>
      <p:ext uri="{BB962C8B-B14F-4D97-AF65-F5344CB8AC3E}">
        <p14:creationId xmlns:p14="http://schemas.microsoft.com/office/powerpoint/2010/main" val="304286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6DB13-2FEE-901B-D445-609E591C3460}"/>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6F787F16-C9F4-84E2-F9A7-012B86810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E98167B7-814F-C722-EFAE-34095DF3D594}"/>
              </a:ext>
            </a:extLst>
          </p:cNvPr>
          <p:cNvSpPr>
            <a:spLocks noGrp="1"/>
          </p:cNvSpPr>
          <p:nvPr>
            <p:ph type="title"/>
          </p:nvPr>
        </p:nvSpPr>
        <p:spPr/>
        <p:txBody>
          <a:bodyPr/>
          <a:lstStyle/>
          <a:p>
            <a:r>
              <a:rPr lang="es-PE" dirty="0">
                <a:solidFill>
                  <a:srgbClr val="C00000"/>
                </a:solidFill>
              </a:rPr>
              <a:t>Matemáticas: Índice Gini</a:t>
            </a:r>
          </a:p>
        </p:txBody>
      </p:sp>
      <p:pic>
        <p:nvPicPr>
          <p:cNvPr id="9" name="Imagen 8">
            <a:extLst>
              <a:ext uri="{FF2B5EF4-FFF2-40B4-BE49-F238E27FC236}">
                <a16:creationId xmlns:a16="http://schemas.microsoft.com/office/drawing/2014/main" id="{860BBC69-DD0B-4681-1FBE-4127B97B6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
        <p:nvSpPr>
          <p:cNvPr id="6" name="Marcador de contenido 5">
            <a:extLst>
              <a:ext uri="{FF2B5EF4-FFF2-40B4-BE49-F238E27FC236}">
                <a16:creationId xmlns:a16="http://schemas.microsoft.com/office/drawing/2014/main" id="{3393F5B3-E367-98B1-6B0F-16DF309FE1BF}"/>
              </a:ext>
            </a:extLst>
          </p:cNvPr>
          <p:cNvSpPr>
            <a:spLocks noGrp="1"/>
          </p:cNvSpPr>
          <p:nvPr>
            <p:ph idx="1"/>
          </p:nvPr>
        </p:nvSpPr>
        <p:spPr/>
        <p:txBody>
          <a:bodyPr/>
          <a:lstStyle/>
          <a:p>
            <a:endParaRPr lang="es-PE" dirty="0"/>
          </a:p>
          <a:p>
            <a:endParaRPr lang="es-PE" dirty="0"/>
          </a:p>
          <a:p>
            <a:endParaRPr lang="es-PE" dirty="0"/>
          </a:p>
          <a:p>
            <a:endParaRPr lang="es-PE" dirty="0"/>
          </a:p>
          <a:p>
            <a:r>
              <a:rPr lang="es-PE" dirty="0"/>
              <a:t>Ejemplos:</a:t>
            </a:r>
          </a:p>
          <a:p>
            <a:endParaRPr lang="es-PE" dirty="0"/>
          </a:p>
          <a:p>
            <a:r>
              <a:rPr lang="es-ES" dirty="0"/>
              <a:t>Conjunto puro: [10 Sí, 0 No] → Gini = 0</a:t>
            </a:r>
          </a:p>
          <a:p>
            <a:r>
              <a:rPr lang="es-ES" dirty="0"/>
              <a:t>Conjunto mezclado: [5 Sí, 5 No] → Gini = 0.5</a:t>
            </a:r>
          </a:p>
        </p:txBody>
      </p:sp>
      <p:pic>
        <p:nvPicPr>
          <p:cNvPr id="4" name="Imagen 3">
            <a:extLst>
              <a:ext uri="{FF2B5EF4-FFF2-40B4-BE49-F238E27FC236}">
                <a16:creationId xmlns:a16="http://schemas.microsoft.com/office/drawing/2014/main" id="{D7B47232-96B5-9044-9FEB-06AE2A523A81}"/>
              </a:ext>
            </a:extLst>
          </p:cNvPr>
          <p:cNvPicPr>
            <a:picLocks noChangeAspect="1"/>
          </p:cNvPicPr>
          <p:nvPr/>
        </p:nvPicPr>
        <p:blipFill>
          <a:blip r:embed="rId5"/>
          <a:stretch>
            <a:fillRect/>
          </a:stretch>
        </p:blipFill>
        <p:spPr>
          <a:xfrm>
            <a:off x="3643571" y="1690687"/>
            <a:ext cx="3821117" cy="1485131"/>
          </a:xfrm>
          <a:prstGeom prst="rect">
            <a:avLst/>
          </a:prstGeom>
        </p:spPr>
      </p:pic>
    </p:spTree>
    <p:extLst>
      <p:ext uri="{BB962C8B-B14F-4D97-AF65-F5344CB8AC3E}">
        <p14:creationId xmlns:p14="http://schemas.microsoft.com/office/powerpoint/2010/main" val="120593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06DC5-281A-AC7F-6AC4-9D6843ACE9A5}"/>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679A464E-242F-60C0-C5E0-CF76C649F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547CBDEA-9FC9-BD85-D44A-1AB4448F314D}"/>
              </a:ext>
            </a:extLst>
          </p:cNvPr>
          <p:cNvSpPr>
            <a:spLocks noGrp="1"/>
          </p:cNvSpPr>
          <p:nvPr>
            <p:ph type="title"/>
          </p:nvPr>
        </p:nvSpPr>
        <p:spPr/>
        <p:txBody>
          <a:bodyPr/>
          <a:lstStyle/>
          <a:p>
            <a:r>
              <a:rPr lang="es-PE" dirty="0">
                <a:solidFill>
                  <a:srgbClr val="C00000"/>
                </a:solidFill>
              </a:rPr>
              <a:t>Matemáticas: Índice Gini vs Entropía</a:t>
            </a:r>
          </a:p>
        </p:txBody>
      </p:sp>
      <p:sp>
        <p:nvSpPr>
          <p:cNvPr id="6" name="Marcador de contenido 5">
            <a:extLst>
              <a:ext uri="{FF2B5EF4-FFF2-40B4-BE49-F238E27FC236}">
                <a16:creationId xmlns:a16="http://schemas.microsoft.com/office/drawing/2014/main" id="{83877E8B-1860-5707-303C-282ABAEFB7F4}"/>
              </a:ext>
            </a:extLst>
          </p:cNvPr>
          <p:cNvSpPr>
            <a:spLocks noGrp="1"/>
          </p:cNvSpPr>
          <p:nvPr>
            <p:ph sz="half" idx="1"/>
          </p:nvPr>
        </p:nvSpPr>
        <p:spPr/>
        <p:txBody>
          <a:bodyPr>
            <a:normAutofit fontScale="55000" lnSpcReduction="20000"/>
          </a:bodyPr>
          <a:lstStyle/>
          <a:p>
            <a:pPr marL="0" indent="0">
              <a:buNone/>
            </a:pPr>
            <a:r>
              <a:rPr lang="es-PE" dirty="0" err="1">
                <a:effectLst>
                  <a:outerShdw blurRad="38100" dist="38100" dir="2700000" algn="tl">
                    <a:srgbClr val="000000">
                      <a:alpha val="43137"/>
                    </a:srgbClr>
                  </a:outerShdw>
                </a:effectLst>
              </a:rPr>
              <a:t>import</a:t>
            </a:r>
            <a:r>
              <a:rPr lang="es-PE" dirty="0">
                <a:effectLst>
                  <a:outerShdw blurRad="38100" dist="38100" dir="2700000" algn="tl">
                    <a:srgbClr val="000000">
                      <a:alpha val="43137"/>
                    </a:srgbClr>
                  </a:outerShdw>
                </a:effectLst>
              </a:rPr>
              <a:t> </a:t>
            </a:r>
            <a:r>
              <a:rPr lang="es-PE" dirty="0" err="1">
                <a:effectLst>
                  <a:outerShdw blurRad="38100" dist="38100" dir="2700000" algn="tl">
                    <a:srgbClr val="000000">
                      <a:alpha val="43137"/>
                    </a:srgbClr>
                  </a:outerShdw>
                </a:effectLst>
              </a:rPr>
              <a:t>numpy</a:t>
            </a:r>
            <a:r>
              <a:rPr lang="es-PE" dirty="0">
                <a:effectLst>
                  <a:outerShdw blurRad="38100" dist="38100" dir="2700000" algn="tl">
                    <a:srgbClr val="000000">
                      <a:alpha val="43137"/>
                    </a:srgbClr>
                  </a:outerShdw>
                </a:effectLst>
              </a:rPr>
              <a:t> as </a:t>
            </a:r>
            <a:r>
              <a:rPr lang="es-PE" dirty="0" err="1">
                <a:effectLst>
                  <a:outerShdw blurRad="38100" dist="38100" dir="2700000" algn="tl">
                    <a:srgbClr val="000000">
                      <a:alpha val="43137"/>
                    </a:srgbClr>
                  </a:outerShdw>
                </a:effectLst>
              </a:rPr>
              <a:t>np</a:t>
            </a:r>
            <a:endParaRPr lang="es-PE" dirty="0">
              <a:effectLst>
                <a:outerShdw blurRad="38100" dist="38100" dir="2700000" algn="tl">
                  <a:srgbClr val="000000">
                    <a:alpha val="43137"/>
                  </a:srgbClr>
                </a:outerShdw>
              </a:effectLst>
            </a:endParaRPr>
          </a:p>
          <a:p>
            <a:pPr marL="0" indent="0">
              <a:buNone/>
            </a:pPr>
            <a:r>
              <a:rPr lang="es-PE" dirty="0" err="1">
                <a:effectLst>
                  <a:outerShdw blurRad="38100" dist="38100" dir="2700000" algn="tl">
                    <a:srgbClr val="000000">
                      <a:alpha val="43137"/>
                    </a:srgbClr>
                  </a:outerShdw>
                </a:effectLst>
              </a:rPr>
              <a:t>import</a:t>
            </a:r>
            <a:r>
              <a:rPr lang="es-PE" dirty="0">
                <a:effectLst>
                  <a:outerShdw blurRad="38100" dist="38100" dir="2700000" algn="tl">
                    <a:srgbClr val="000000">
                      <a:alpha val="43137"/>
                    </a:srgbClr>
                  </a:outerShdw>
                </a:effectLst>
              </a:rPr>
              <a:t> </a:t>
            </a:r>
            <a:r>
              <a:rPr lang="es-PE" dirty="0" err="1">
                <a:effectLst>
                  <a:outerShdw blurRad="38100" dist="38100" dir="2700000" algn="tl">
                    <a:srgbClr val="000000">
                      <a:alpha val="43137"/>
                    </a:srgbClr>
                  </a:outerShdw>
                </a:effectLst>
              </a:rPr>
              <a:t>matplotlib.pyplot</a:t>
            </a:r>
            <a:r>
              <a:rPr lang="es-PE" dirty="0">
                <a:effectLst>
                  <a:outerShdw blurRad="38100" dist="38100" dir="2700000" algn="tl">
                    <a:srgbClr val="000000">
                      <a:alpha val="43137"/>
                    </a:srgbClr>
                  </a:outerShdw>
                </a:effectLst>
              </a:rPr>
              <a:t> as </a:t>
            </a:r>
            <a:r>
              <a:rPr lang="es-PE" dirty="0" err="1">
                <a:effectLst>
                  <a:outerShdw blurRad="38100" dist="38100" dir="2700000" algn="tl">
                    <a:srgbClr val="000000">
                      <a:alpha val="43137"/>
                    </a:srgbClr>
                  </a:outerShdw>
                </a:effectLst>
              </a:rPr>
              <a:t>plt</a:t>
            </a:r>
            <a:endParaRPr lang="es-PE" dirty="0">
              <a:effectLst>
                <a:outerShdw blurRad="38100" dist="38100" dir="2700000" algn="tl">
                  <a:srgbClr val="000000">
                    <a:alpha val="43137"/>
                  </a:srgbClr>
                </a:outerShdw>
              </a:effectLst>
            </a:endParaRPr>
          </a:p>
          <a:p>
            <a:pPr marL="0" indent="0">
              <a:buNone/>
            </a:pPr>
            <a:endParaRPr lang="es-PE" dirty="0">
              <a:effectLst>
                <a:outerShdw blurRad="38100" dist="38100" dir="2700000" algn="tl">
                  <a:srgbClr val="000000">
                    <a:alpha val="43137"/>
                  </a:srgbClr>
                </a:outerShdw>
              </a:effectLst>
            </a:endParaRPr>
          </a:p>
          <a:p>
            <a:pPr marL="0" indent="0">
              <a:buNone/>
            </a:pPr>
            <a:r>
              <a:rPr lang="es-PE" dirty="0">
                <a:effectLst>
                  <a:outerShdw blurRad="38100" dist="38100" dir="2700000" algn="tl">
                    <a:srgbClr val="000000">
                      <a:alpha val="43137"/>
                    </a:srgbClr>
                  </a:outerShdw>
                </a:effectLst>
              </a:rPr>
              <a:t>p = </a:t>
            </a:r>
            <a:r>
              <a:rPr lang="es-PE" dirty="0" err="1">
                <a:effectLst>
                  <a:outerShdw blurRad="38100" dist="38100" dir="2700000" algn="tl">
                    <a:srgbClr val="000000">
                      <a:alpha val="43137"/>
                    </a:srgbClr>
                  </a:outerShdw>
                </a:effectLst>
              </a:rPr>
              <a:t>np.linspace</a:t>
            </a:r>
            <a:r>
              <a:rPr lang="es-PE" dirty="0">
                <a:effectLst>
                  <a:outerShdw blurRad="38100" dist="38100" dir="2700000" algn="tl">
                    <a:srgbClr val="000000">
                      <a:alpha val="43137"/>
                    </a:srgbClr>
                  </a:outerShdw>
                </a:effectLst>
              </a:rPr>
              <a:t>(0.01, 0.99, 100)</a:t>
            </a:r>
          </a:p>
          <a:p>
            <a:pPr marL="0" indent="0">
              <a:buNone/>
            </a:pPr>
            <a:r>
              <a:rPr lang="es-PE" dirty="0" err="1">
                <a:effectLst>
                  <a:outerShdw blurRad="38100" dist="38100" dir="2700000" algn="tl">
                    <a:srgbClr val="000000">
                      <a:alpha val="43137"/>
                    </a:srgbClr>
                  </a:outerShdw>
                </a:effectLst>
              </a:rPr>
              <a:t>gini</a:t>
            </a:r>
            <a:r>
              <a:rPr lang="es-PE" dirty="0">
                <a:effectLst>
                  <a:outerShdw blurRad="38100" dist="38100" dir="2700000" algn="tl">
                    <a:srgbClr val="000000">
                      <a:alpha val="43137"/>
                    </a:srgbClr>
                  </a:outerShdw>
                </a:effectLst>
              </a:rPr>
              <a:t> = 1 - (p**2 + (1-p)**2)</a:t>
            </a:r>
          </a:p>
          <a:p>
            <a:pPr marL="0" indent="0">
              <a:buNone/>
            </a:pPr>
            <a:endParaRPr lang="es-PE" dirty="0">
              <a:effectLst>
                <a:outerShdw blurRad="38100" dist="38100" dir="2700000" algn="tl">
                  <a:srgbClr val="000000">
                    <a:alpha val="43137"/>
                  </a:srgbClr>
                </a:outerShdw>
              </a:effectLst>
            </a:endParaRPr>
          </a:p>
          <a:p>
            <a:pPr marL="0" indent="0">
              <a:buNone/>
            </a:pPr>
            <a:r>
              <a:rPr lang="es-PE" dirty="0" err="1">
                <a:effectLst>
                  <a:outerShdw blurRad="38100" dist="38100" dir="2700000" algn="tl">
                    <a:srgbClr val="000000">
                      <a:alpha val="43137"/>
                    </a:srgbClr>
                  </a:outerShdw>
                </a:effectLst>
              </a:rPr>
              <a:t>plt.plot</a:t>
            </a:r>
            <a:r>
              <a:rPr lang="es-PE" dirty="0">
                <a:effectLst>
                  <a:outerShdw blurRad="38100" dist="38100" dir="2700000" algn="tl">
                    <a:srgbClr val="000000">
                      <a:alpha val="43137"/>
                    </a:srgbClr>
                  </a:outerShdw>
                </a:effectLst>
              </a:rPr>
              <a:t>(p, </a:t>
            </a:r>
            <a:r>
              <a:rPr lang="es-PE" dirty="0" err="1">
                <a:effectLst>
                  <a:outerShdw blurRad="38100" dist="38100" dir="2700000" algn="tl">
                    <a:srgbClr val="000000">
                      <a:alpha val="43137"/>
                    </a:srgbClr>
                  </a:outerShdw>
                </a:effectLst>
              </a:rPr>
              <a:t>gini</a:t>
            </a:r>
            <a:r>
              <a:rPr lang="es-PE" dirty="0">
                <a:effectLst>
                  <a:outerShdw blurRad="38100" dist="38100" dir="2700000" algn="tl">
                    <a:srgbClr val="000000">
                      <a:alpha val="43137"/>
                    </a:srgbClr>
                  </a:outerShdw>
                </a:effectLst>
              </a:rPr>
              <a:t>, 'b-', </a:t>
            </a:r>
            <a:r>
              <a:rPr lang="es-PE" dirty="0" err="1">
                <a:effectLst>
                  <a:outerShdw blurRad="38100" dist="38100" dir="2700000" algn="tl">
                    <a:srgbClr val="000000">
                      <a:alpha val="43137"/>
                    </a:srgbClr>
                  </a:outerShdw>
                </a:effectLst>
              </a:rPr>
              <a:t>label</a:t>
            </a:r>
            <a:r>
              <a:rPr lang="es-PE" dirty="0">
                <a:effectLst>
                  <a:outerShdw blurRad="38100" dist="38100" dir="2700000" algn="tl">
                    <a:srgbClr val="000000">
                      <a:alpha val="43137"/>
                    </a:srgbClr>
                  </a:outerShdw>
                </a:effectLst>
              </a:rPr>
              <a:t>='Gini')</a:t>
            </a:r>
          </a:p>
          <a:p>
            <a:pPr marL="0" indent="0">
              <a:buNone/>
            </a:pPr>
            <a:r>
              <a:rPr lang="es-PE" dirty="0" err="1">
                <a:effectLst>
                  <a:outerShdw blurRad="38100" dist="38100" dir="2700000" algn="tl">
                    <a:srgbClr val="000000">
                      <a:alpha val="43137"/>
                    </a:srgbClr>
                  </a:outerShdw>
                </a:effectLst>
              </a:rPr>
              <a:t>plt.plot</a:t>
            </a:r>
            <a:r>
              <a:rPr lang="es-PE" dirty="0">
                <a:effectLst>
                  <a:outerShdw blurRad="38100" dist="38100" dir="2700000" algn="tl">
                    <a:srgbClr val="000000">
                      <a:alpha val="43137"/>
                    </a:srgbClr>
                  </a:outerShdw>
                </a:effectLst>
              </a:rPr>
              <a:t>(p, -p*np.log2(p) - (1-p)*np.log2(1-p), 'r--', </a:t>
            </a:r>
            <a:r>
              <a:rPr lang="es-PE" dirty="0" err="1">
                <a:effectLst>
                  <a:outerShdw blurRad="38100" dist="38100" dir="2700000" algn="tl">
                    <a:srgbClr val="000000">
                      <a:alpha val="43137"/>
                    </a:srgbClr>
                  </a:outerShdw>
                </a:effectLst>
              </a:rPr>
              <a:t>label</a:t>
            </a:r>
            <a:r>
              <a:rPr lang="es-PE" dirty="0">
                <a:effectLst>
                  <a:outerShdw blurRad="38100" dist="38100" dir="2700000" algn="tl">
                    <a:srgbClr val="000000">
                      <a:alpha val="43137"/>
                    </a:srgbClr>
                  </a:outerShdw>
                </a:effectLst>
              </a:rPr>
              <a:t>='Entropía')</a:t>
            </a:r>
          </a:p>
          <a:p>
            <a:pPr marL="0" indent="0">
              <a:buNone/>
            </a:pPr>
            <a:r>
              <a:rPr lang="es-PE" dirty="0" err="1">
                <a:effectLst>
                  <a:outerShdw blurRad="38100" dist="38100" dir="2700000" algn="tl">
                    <a:srgbClr val="000000">
                      <a:alpha val="43137"/>
                    </a:srgbClr>
                  </a:outerShdw>
                </a:effectLst>
              </a:rPr>
              <a:t>plt.title</a:t>
            </a:r>
            <a:r>
              <a:rPr lang="es-PE" dirty="0">
                <a:effectLst>
                  <a:outerShdw blurRad="38100" dist="38100" dir="2700000" algn="tl">
                    <a:srgbClr val="000000">
                      <a:alpha val="43137"/>
                    </a:srgbClr>
                  </a:outerShdw>
                </a:effectLst>
              </a:rPr>
              <a:t>('Índice Gini vs Entropía para Clasificación Binaria')</a:t>
            </a:r>
          </a:p>
          <a:p>
            <a:pPr marL="0" indent="0">
              <a:buNone/>
            </a:pPr>
            <a:r>
              <a:rPr lang="es-PE" dirty="0" err="1">
                <a:effectLst>
                  <a:outerShdw blurRad="38100" dist="38100" dir="2700000" algn="tl">
                    <a:srgbClr val="000000">
                      <a:alpha val="43137"/>
                    </a:srgbClr>
                  </a:outerShdw>
                </a:effectLst>
              </a:rPr>
              <a:t>plt.xlabel</a:t>
            </a:r>
            <a:r>
              <a:rPr lang="es-PE" dirty="0">
                <a:effectLst>
                  <a:outerShdw blurRad="38100" dist="38100" dir="2700000" algn="tl">
                    <a:srgbClr val="000000">
                      <a:alpha val="43137"/>
                    </a:srgbClr>
                  </a:outerShdw>
                </a:effectLst>
              </a:rPr>
              <a:t>('Proporción de Clase Positiva (p)')</a:t>
            </a:r>
          </a:p>
          <a:p>
            <a:pPr marL="0" indent="0">
              <a:buNone/>
            </a:pPr>
            <a:r>
              <a:rPr lang="es-PE" dirty="0" err="1">
                <a:effectLst>
                  <a:outerShdw blurRad="38100" dist="38100" dir="2700000" algn="tl">
                    <a:srgbClr val="000000">
                      <a:alpha val="43137"/>
                    </a:srgbClr>
                  </a:outerShdw>
                </a:effectLst>
              </a:rPr>
              <a:t>plt.ylabel</a:t>
            </a:r>
            <a:r>
              <a:rPr lang="es-PE" dirty="0">
                <a:effectLst>
                  <a:outerShdw blurRad="38100" dist="38100" dir="2700000" algn="tl">
                    <a:srgbClr val="000000">
                      <a:alpha val="43137"/>
                    </a:srgbClr>
                  </a:outerShdw>
                </a:effectLst>
              </a:rPr>
              <a:t>('Impureza')</a:t>
            </a:r>
          </a:p>
          <a:p>
            <a:pPr marL="0" indent="0">
              <a:buNone/>
            </a:pPr>
            <a:r>
              <a:rPr lang="es-PE" dirty="0" err="1">
                <a:effectLst>
                  <a:outerShdw blurRad="38100" dist="38100" dir="2700000" algn="tl">
                    <a:srgbClr val="000000">
                      <a:alpha val="43137"/>
                    </a:srgbClr>
                  </a:outerShdw>
                </a:effectLst>
              </a:rPr>
              <a:t>plt.legend</a:t>
            </a:r>
            <a:r>
              <a:rPr lang="es-PE" dirty="0">
                <a:effectLst>
                  <a:outerShdw blurRad="38100" dist="38100" dir="2700000" algn="tl">
                    <a:srgbClr val="000000">
                      <a:alpha val="43137"/>
                    </a:srgbClr>
                  </a:outerShdw>
                </a:effectLst>
              </a:rPr>
              <a:t>()</a:t>
            </a:r>
          </a:p>
          <a:p>
            <a:pPr marL="0" indent="0">
              <a:buNone/>
            </a:pPr>
            <a:r>
              <a:rPr lang="es-PE" dirty="0" err="1">
                <a:effectLst>
                  <a:outerShdw blurRad="38100" dist="38100" dir="2700000" algn="tl">
                    <a:srgbClr val="000000">
                      <a:alpha val="43137"/>
                    </a:srgbClr>
                  </a:outerShdw>
                </a:effectLst>
              </a:rPr>
              <a:t>plt.grid</a:t>
            </a:r>
            <a:r>
              <a:rPr lang="es-PE" dirty="0">
                <a:effectLst>
                  <a:outerShdw blurRad="38100" dist="38100" dir="2700000" algn="tl">
                    <a:srgbClr val="000000">
                      <a:alpha val="43137"/>
                    </a:srgbClr>
                  </a:outerShdw>
                </a:effectLst>
              </a:rPr>
              <a:t>(True)</a:t>
            </a:r>
          </a:p>
          <a:p>
            <a:pPr marL="0" indent="0">
              <a:buNone/>
            </a:pPr>
            <a:r>
              <a:rPr lang="es-PE" dirty="0" err="1">
                <a:effectLst>
                  <a:outerShdw blurRad="38100" dist="38100" dir="2700000" algn="tl">
                    <a:srgbClr val="000000">
                      <a:alpha val="43137"/>
                    </a:srgbClr>
                  </a:outerShdw>
                </a:effectLst>
              </a:rPr>
              <a:t>plt.show</a:t>
            </a:r>
            <a:r>
              <a:rPr lang="es-PE" dirty="0">
                <a:effectLst>
                  <a:outerShdw blurRad="38100" dist="38100" dir="2700000" algn="tl">
                    <a:srgbClr val="000000">
                      <a:alpha val="43137"/>
                    </a:srgbClr>
                  </a:outerShdw>
                </a:effectLst>
              </a:rPr>
              <a:t>()</a:t>
            </a:r>
            <a:endParaRPr lang="es-ES" dirty="0">
              <a:effectLst>
                <a:outerShdw blurRad="38100" dist="38100" dir="2700000" algn="tl">
                  <a:srgbClr val="000000">
                    <a:alpha val="43137"/>
                  </a:srgbClr>
                </a:outerShdw>
              </a:effectLst>
            </a:endParaRPr>
          </a:p>
        </p:txBody>
      </p:sp>
      <p:pic>
        <p:nvPicPr>
          <p:cNvPr id="9" name="Imagen 8">
            <a:extLst>
              <a:ext uri="{FF2B5EF4-FFF2-40B4-BE49-F238E27FC236}">
                <a16:creationId xmlns:a16="http://schemas.microsoft.com/office/drawing/2014/main" id="{B432D8C4-7FCD-7246-8E30-67EC4FD93B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pic>
        <p:nvPicPr>
          <p:cNvPr id="1026" name="Picture 2">
            <a:extLst>
              <a:ext uri="{FF2B5EF4-FFF2-40B4-BE49-F238E27FC236}">
                <a16:creationId xmlns:a16="http://schemas.microsoft.com/office/drawing/2014/main" id="{4CA0D704-9241-F737-4C50-9C88F2C54E49}"/>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72200" y="1908549"/>
            <a:ext cx="5181600" cy="418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59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1F344-38A2-A6AE-2396-409D0F4756C0}"/>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F46F1BDE-E348-E692-9010-1891FACFD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D9606540-4485-26BC-2277-53A5A51D41C3}"/>
              </a:ext>
            </a:extLst>
          </p:cNvPr>
          <p:cNvSpPr>
            <a:spLocks noGrp="1"/>
          </p:cNvSpPr>
          <p:nvPr>
            <p:ph type="title"/>
          </p:nvPr>
        </p:nvSpPr>
        <p:spPr/>
        <p:txBody>
          <a:bodyPr/>
          <a:lstStyle/>
          <a:p>
            <a:r>
              <a:rPr lang="es-PE" dirty="0">
                <a:solidFill>
                  <a:srgbClr val="C00000"/>
                </a:solidFill>
              </a:rPr>
              <a:t>Matemáticas: Ganancia de Información</a:t>
            </a:r>
          </a:p>
        </p:txBody>
      </p:sp>
      <p:pic>
        <p:nvPicPr>
          <p:cNvPr id="9" name="Imagen 8">
            <a:extLst>
              <a:ext uri="{FF2B5EF4-FFF2-40B4-BE49-F238E27FC236}">
                <a16:creationId xmlns:a16="http://schemas.microsoft.com/office/drawing/2014/main" id="{F345F282-9438-315D-FD26-E255E10E9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
        <p:nvSpPr>
          <p:cNvPr id="6" name="Marcador de contenido 5">
            <a:extLst>
              <a:ext uri="{FF2B5EF4-FFF2-40B4-BE49-F238E27FC236}">
                <a16:creationId xmlns:a16="http://schemas.microsoft.com/office/drawing/2014/main" id="{CF14312C-31BC-AF61-A249-92923E5E6D6E}"/>
              </a:ext>
            </a:extLst>
          </p:cNvPr>
          <p:cNvSpPr>
            <a:spLocks noGrp="1"/>
          </p:cNvSpPr>
          <p:nvPr>
            <p:ph idx="1"/>
          </p:nvPr>
        </p:nvSpPr>
        <p:spPr/>
        <p:txBody>
          <a:bodyPr/>
          <a:lstStyle/>
          <a:p>
            <a:endParaRPr lang="es-PE" dirty="0"/>
          </a:p>
          <a:p>
            <a:endParaRPr lang="es-PE" dirty="0"/>
          </a:p>
          <a:p>
            <a:endParaRPr lang="es-PE" dirty="0"/>
          </a:p>
          <a:p>
            <a:endParaRPr lang="es-ES" b="1" dirty="0"/>
          </a:p>
          <a:p>
            <a:pPr marL="0" indent="0">
              <a:buNone/>
            </a:pPr>
            <a:r>
              <a:rPr lang="es-ES" b="1" dirty="0"/>
              <a:t>Interpretación:</a:t>
            </a:r>
            <a:r>
              <a:rPr lang="es-ES" dirty="0"/>
              <a:t> </a:t>
            </a:r>
          </a:p>
          <a:p>
            <a:pPr marL="0" indent="0">
              <a:buNone/>
            </a:pPr>
            <a:r>
              <a:rPr lang="es-ES" dirty="0"/>
              <a:t>Reducción de incertidumbre al dividir por atributo A</a:t>
            </a:r>
          </a:p>
        </p:txBody>
      </p:sp>
      <p:pic>
        <p:nvPicPr>
          <p:cNvPr id="10" name="Imagen 9">
            <a:extLst>
              <a:ext uri="{FF2B5EF4-FFF2-40B4-BE49-F238E27FC236}">
                <a16:creationId xmlns:a16="http://schemas.microsoft.com/office/drawing/2014/main" id="{A7780219-314D-0430-5E28-2F10E51681BA}"/>
              </a:ext>
            </a:extLst>
          </p:cNvPr>
          <p:cNvPicPr>
            <a:picLocks noChangeAspect="1"/>
          </p:cNvPicPr>
          <p:nvPr/>
        </p:nvPicPr>
        <p:blipFill>
          <a:blip r:embed="rId4"/>
          <a:stretch>
            <a:fillRect/>
          </a:stretch>
        </p:blipFill>
        <p:spPr>
          <a:xfrm>
            <a:off x="2952289" y="2175345"/>
            <a:ext cx="6287421" cy="1249157"/>
          </a:xfrm>
          <a:prstGeom prst="rect">
            <a:avLst/>
          </a:prstGeom>
        </p:spPr>
      </p:pic>
    </p:spTree>
    <p:extLst>
      <p:ext uri="{BB962C8B-B14F-4D97-AF65-F5344CB8AC3E}">
        <p14:creationId xmlns:p14="http://schemas.microsoft.com/office/powerpoint/2010/main" val="531227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25564-DEE0-102E-E681-91A7ABF0F73B}"/>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3F9AA376-A107-46DC-8DB3-3AF3937EB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A8841333-A067-A035-69F4-BFBF3534206A}"/>
              </a:ext>
            </a:extLst>
          </p:cNvPr>
          <p:cNvSpPr>
            <a:spLocks noGrp="1"/>
          </p:cNvSpPr>
          <p:nvPr>
            <p:ph type="title"/>
          </p:nvPr>
        </p:nvSpPr>
        <p:spPr/>
        <p:txBody>
          <a:bodyPr/>
          <a:lstStyle/>
          <a:p>
            <a:r>
              <a:rPr lang="es-PE" dirty="0">
                <a:solidFill>
                  <a:srgbClr val="C00000"/>
                </a:solidFill>
              </a:rPr>
              <a:t>Matemáticas: Ganancia de Información</a:t>
            </a:r>
          </a:p>
        </p:txBody>
      </p:sp>
      <p:pic>
        <p:nvPicPr>
          <p:cNvPr id="9" name="Imagen 8">
            <a:extLst>
              <a:ext uri="{FF2B5EF4-FFF2-40B4-BE49-F238E27FC236}">
                <a16:creationId xmlns:a16="http://schemas.microsoft.com/office/drawing/2014/main" id="{3902A70F-4F0F-8B15-4590-2EF0FEA6F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pic>
        <p:nvPicPr>
          <p:cNvPr id="4" name="Marcador de contenido 3" descr="Diagrama&#10;&#10;El contenido generado por IA puede ser incorrecto.">
            <a:extLst>
              <a:ext uri="{FF2B5EF4-FFF2-40B4-BE49-F238E27FC236}">
                <a16:creationId xmlns:a16="http://schemas.microsoft.com/office/drawing/2014/main" id="{409D7ED8-1224-7D16-2C7E-83D235CAB2E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11392" y="1825625"/>
            <a:ext cx="6969216" cy="4351338"/>
          </a:xfrm>
        </p:spPr>
      </p:pic>
    </p:spTree>
    <p:extLst>
      <p:ext uri="{BB962C8B-B14F-4D97-AF65-F5344CB8AC3E}">
        <p14:creationId xmlns:p14="http://schemas.microsoft.com/office/powerpoint/2010/main" val="72337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1BB3C-D489-E532-EC06-B06D0078FC7F}"/>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1AE4D822-F371-DE49-F979-37C1FA5FF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6F6AD2AC-AE6B-0F86-EF1B-6F865816E58E}"/>
              </a:ext>
            </a:extLst>
          </p:cNvPr>
          <p:cNvSpPr>
            <a:spLocks noGrp="1"/>
          </p:cNvSpPr>
          <p:nvPr>
            <p:ph type="title"/>
          </p:nvPr>
        </p:nvSpPr>
        <p:spPr/>
        <p:txBody>
          <a:bodyPr/>
          <a:lstStyle/>
          <a:p>
            <a:r>
              <a:rPr lang="es-PE" dirty="0">
                <a:solidFill>
                  <a:srgbClr val="C00000"/>
                </a:solidFill>
              </a:rPr>
              <a:t>Proceso de Aprendizaje</a:t>
            </a:r>
          </a:p>
        </p:txBody>
      </p:sp>
      <p:pic>
        <p:nvPicPr>
          <p:cNvPr id="9" name="Imagen 8">
            <a:extLst>
              <a:ext uri="{FF2B5EF4-FFF2-40B4-BE49-F238E27FC236}">
                <a16:creationId xmlns:a16="http://schemas.microsoft.com/office/drawing/2014/main" id="{C3873328-2E27-6AEE-17A8-1FBE022B5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
        <p:nvSpPr>
          <p:cNvPr id="6" name="Marcador de contenido 5">
            <a:extLst>
              <a:ext uri="{FF2B5EF4-FFF2-40B4-BE49-F238E27FC236}">
                <a16:creationId xmlns:a16="http://schemas.microsoft.com/office/drawing/2014/main" id="{75078D46-6CCC-8215-25D4-4BE22BE6F48E}"/>
              </a:ext>
            </a:extLst>
          </p:cNvPr>
          <p:cNvSpPr>
            <a:spLocks noGrp="1"/>
          </p:cNvSpPr>
          <p:nvPr>
            <p:ph idx="1"/>
          </p:nvPr>
        </p:nvSpPr>
        <p:spPr/>
        <p:txBody>
          <a:bodyPr/>
          <a:lstStyle/>
          <a:p>
            <a:r>
              <a:rPr lang="es-PE" dirty="0"/>
              <a:t>Seleccionar mejor atributo (</a:t>
            </a:r>
            <a:r>
              <a:rPr lang="es-PE" dirty="0" err="1"/>
              <a:t>max</a:t>
            </a:r>
            <a:r>
              <a:rPr lang="es-PE" dirty="0"/>
              <a:t> IG o min Gini)</a:t>
            </a:r>
          </a:p>
          <a:p>
            <a:r>
              <a:rPr lang="es-PE" dirty="0"/>
              <a:t>Dividir </a:t>
            </a:r>
            <a:r>
              <a:rPr lang="es-PE" dirty="0" err="1"/>
              <a:t>dataset</a:t>
            </a:r>
            <a:endParaRPr lang="es-PE" dirty="0"/>
          </a:p>
          <a:p>
            <a:r>
              <a:rPr lang="es-PE" dirty="0"/>
              <a:t>Repetir recursivamente</a:t>
            </a:r>
          </a:p>
          <a:p>
            <a:r>
              <a:rPr lang="es-PE" dirty="0"/>
              <a:t>Criterio de parada: pureza o profundidad máxima</a:t>
            </a:r>
          </a:p>
        </p:txBody>
      </p:sp>
    </p:spTree>
    <p:extLst>
      <p:ext uri="{BB962C8B-B14F-4D97-AF65-F5344CB8AC3E}">
        <p14:creationId xmlns:p14="http://schemas.microsoft.com/office/powerpoint/2010/main" val="252738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C02DC-1A3D-B153-B710-30323BB5DE50}"/>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5052C15C-5157-6B9D-88DF-0CF2D8946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93"/>
            <a:ext cx="4680155" cy="6849007"/>
          </a:xfrm>
          <a:prstGeom prst="rect">
            <a:avLst/>
          </a:prstGeom>
        </p:spPr>
      </p:pic>
      <p:sp>
        <p:nvSpPr>
          <p:cNvPr id="2" name="Título 1">
            <a:extLst>
              <a:ext uri="{FF2B5EF4-FFF2-40B4-BE49-F238E27FC236}">
                <a16:creationId xmlns:a16="http://schemas.microsoft.com/office/drawing/2014/main" id="{698E5B0B-5CDE-2ACC-AE73-018AA092CCBC}"/>
              </a:ext>
            </a:extLst>
          </p:cNvPr>
          <p:cNvSpPr>
            <a:spLocks noGrp="1"/>
          </p:cNvSpPr>
          <p:nvPr>
            <p:ph type="title"/>
          </p:nvPr>
        </p:nvSpPr>
        <p:spPr/>
        <p:txBody>
          <a:bodyPr/>
          <a:lstStyle/>
          <a:p>
            <a:r>
              <a:rPr lang="es-PE" dirty="0">
                <a:solidFill>
                  <a:srgbClr val="C00000"/>
                </a:solidFill>
              </a:rPr>
              <a:t>Poda de árboles (</a:t>
            </a:r>
            <a:r>
              <a:rPr lang="es-PE" dirty="0" err="1">
                <a:solidFill>
                  <a:srgbClr val="C00000"/>
                </a:solidFill>
              </a:rPr>
              <a:t>Pruning</a:t>
            </a:r>
            <a:r>
              <a:rPr lang="es-PE" dirty="0">
                <a:solidFill>
                  <a:srgbClr val="C00000"/>
                </a:solidFill>
              </a:rPr>
              <a:t>)</a:t>
            </a:r>
          </a:p>
        </p:txBody>
      </p:sp>
      <p:pic>
        <p:nvPicPr>
          <p:cNvPr id="9" name="Imagen 8">
            <a:extLst>
              <a:ext uri="{FF2B5EF4-FFF2-40B4-BE49-F238E27FC236}">
                <a16:creationId xmlns:a16="http://schemas.microsoft.com/office/drawing/2014/main" id="{8E612448-2A0B-F1EA-39AC-8B299CAE8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
        <p:nvSpPr>
          <p:cNvPr id="6" name="Marcador de contenido 5">
            <a:extLst>
              <a:ext uri="{FF2B5EF4-FFF2-40B4-BE49-F238E27FC236}">
                <a16:creationId xmlns:a16="http://schemas.microsoft.com/office/drawing/2014/main" id="{D6CE148B-02D7-66DB-2805-BF4A8C47C69C}"/>
              </a:ext>
            </a:extLst>
          </p:cNvPr>
          <p:cNvSpPr>
            <a:spLocks noGrp="1"/>
          </p:cNvSpPr>
          <p:nvPr>
            <p:ph idx="1"/>
          </p:nvPr>
        </p:nvSpPr>
        <p:spPr/>
        <p:txBody>
          <a:bodyPr>
            <a:normAutofit lnSpcReduction="10000"/>
          </a:bodyPr>
          <a:lstStyle/>
          <a:p>
            <a:pPr marL="0" indent="0">
              <a:buNone/>
            </a:pPr>
            <a:r>
              <a:rPr lang="es-PE" b="1" dirty="0"/>
              <a:t>¿Por qué podar?</a:t>
            </a:r>
          </a:p>
          <a:p>
            <a:pPr marL="0" indent="0">
              <a:buNone/>
            </a:pPr>
            <a:endParaRPr lang="es-PE" dirty="0"/>
          </a:p>
          <a:p>
            <a:r>
              <a:rPr lang="es-PE" dirty="0"/>
              <a:t>Evitar sobreajuste</a:t>
            </a:r>
          </a:p>
          <a:p>
            <a:r>
              <a:rPr lang="es-PE" dirty="0"/>
              <a:t>Simplificar modelo</a:t>
            </a:r>
          </a:p>
          <a:p>
            <a:pPr marL="0" indent="0">
              <a:buNone/>
            </a:pPr>
            <a:br>
              <a:rPr lang="es-PE" dirty="0"/>
            </a:br>
            <a:r>
              <a:rPr lang="es-PE" b="1" dirty="0"/>
              <a:t>Técnicas:</a:t>
            </a:r>
          </a:p>
          <a:p>
            <a:pPr marL="0" indent="0">
              <a:buNone/>
            </a:pPr>
            <a:endParaRPr lang="es-PE" dirty="0"/>
          </a:p>
          <a:p>
            <a:r>
              <a:rPr lang="es-PE" b="1" dirty="0" err="1"/>
              <a:t>Pre-poda</a:t>
            </a:r>
            <a:r>
              <a:rPr lang="es-PE" b="1" dirty="0"/>
              <a:t>: </a:t>
            </a:r>
            <a:r>
              <a:rPr lang="es-PE" dirty="0"/>
              <a:t>Limitar parámetros</a:t>
            </a:r>
          </a:p>
          <a:p>
            <a:r>
              <a:rPr lang="es-PE" b="1" dirty="0" err="1"/>
              <a:t>Post-poda</a:t>
            </a:r>
            <a:r>
              <a:rPr lang="es-PE" b="1" dirty="0"/>
              <a:t>: </a:t>
            </a:r>
            <a:r>
              <a:rPr lang="es-PE" dirty="0"/>
              <a:t>Eliminar ramas poco importantes</a:t>
            </a:r>
          </a:p>
          <a:p>
            <a:endParaRPr lang="es-PE" dirty="0"/>
          </a:p>
        </p:txBody>
      </p:sp>
    </p:spTree>
    <p:extLst>
      <p:ext uri="{BB962C8B-B14F-4D97-AF65-F5344CB8AC3E}">
        <p14:creationId xmlns:p14="http://schemas.microsoft.com/office/powerpoint/2010/main" val="314721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77848-6915-AD2B-84E8-08A9A4F0C3E8}"/>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5B1BEFA5-85A2-F82A-235C-18F240B7F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93"/>
            <a:ext cx="4680155" cy="6849007"/>
          </a:xfrm>
          <a:prstGeom prst="rect">
            <a:avLst/>
          </a:prstGeom>
        </p:spPr>
      </p:pic>
      <p:sp>
        <p:nvSpPr>
          <p:cNvPr id="2" name="Título 1">
            <a:extLst>
              <a:ext uri="{FF2B5EF4-FFF2-40B4-BE49-F238E27FC236}">
                <a16:creationId xmlns:a16="http://schemas.microsoft.com/office/drawing/2014/main" id="{E51E94A9-2411-23E1-4DD4-0FBE5FDA4E6F}"/>
              </a:ext>
            </a:extLst>
          </p:cNvPr>
          <p:cNvSpPr>
            <a:spLocks noGrp="1"/>
          </p:cNvSpPr>
          <p:nvPr>
            <p:ph type="title"/>
          </p:nvPr>
        </p:nvSpPr>
        <p:spPr/>
        <p:txBody>
          <a:bodyPr/>
          <a:lstStyle/>
          <a:p>
            <a:r>
              <a:rPr lang="es-PE" dirty="0">
                <a:solidFill>
                  <a:srgbClr val="C00000"/>
                </a:solidFill>
              </a:rPr>
              <a:t>Ventajas y desventajas</a:t>
            </a:r>
          </a:p>
        </p:txBody>
      </p:sp>
      <p:graphicFrame>
        <p:nvGraphicFramePr>
          <p:cNvPr id="8" name="Marcador de contenido 7">
            <a:extLst>
              <a:ext uri="{FF2B5EF4-FFF2-40B4-BE49-F238E27FC236}">
                <a16:creationId xmlns:a16="http://schemas.microsoft.com/office/drawing/2014/main" id="{87A17BD1-CCD3-7579-B17D-B3C3106EE46F}"/>
              </a:ext>
            </a:extLst>
          </p:cNvPr>
          <p:cNvGraphicFramePr>
            <a:graphicFrameLocks noGrp="1"/>
          </p:cNvGraphicFramePr>
          <p:nvPr>
            <p:ph idx="1"/>
            <p:extLst>
              <p:ext uri="{D42A27DB-BD31-4B8C-83A1-F6EECF244321}">
                <p14:modId xmlns:p14="http://schemas.microsoft.com/office/powerpoint/2010/main" val="1222870548"/>
              </p:ext>
            </p:extLst>
          </p:nvPr>
        </p:nvGraphicFramePr>
        <p:xfrm>
          <a:off x="2276167" y="2546350"/>
          <a:ext cx="7639666" cy="1765300"/>
        </p:xfrm>
        <a:graphic>
          <a:graphicData uri="http://schemas.openxmlformats.org/drawingml/2006/table">
            <a:tbl>
              <a:tblPr firstRow="1" bandRow="1">
                <a:tableStyleId>{5C22544A-7EE6-4342-B048-85BDC9FD1C3A}</a:tableStyleId>
              </a:tblPr>
              <a:tblGrid>
                <a:gridCol w="3819833">
                  <a:extLst>
                    <a:ext uri="{9D8B030D-6E8A-4147-A177-3AD203B41FA5}">
                      <a16:colId xmlns:a16="http://schemas.microsoft.com/office/drawing/2014/main" val="4292633494"/>
                    </a:ext>
                  </a:extLst>
                </a:gridCol>
                <a:gridCol w="3819833">
                  <a:extLst>
                    <a:ext uri="{9D8B030D-6E8A-4147-A177-3AD203B41FA5}">
                      <a16:colId xmlns:a16="http://schemas.microsoft.com/office/drawing/2014/main" val="200271189"/>
                    </a:ext>
                  </a:extLst>
                </a:gridCol>
              </a:tblGrid>
              <a:tr h="370840">
                <a:tc>
                  <a:txBody>
                    <a:bodyPr/>
                    <a:lstStyle/>
                    <a:p>
                      <a:r>
                        <a:rPr lang="es-PE" sz="1800" b="1" i="0" kern="1200" dirty="0">
                          <a:solidFill>
                            <a:schemeClr val="lt1"/>
                          </a:solidFill>
                          <a:effectLst/>
                          <a:latin typeface="+mn-lt"/>
                          <a:ea typeface="+mn-ea"/>
                          <a:cs typeface="+mn-cs"/>
                        </a:rPr>
                        <a:t>Ventajas</a:t>
                      </a:r>
                      <a:endParaRPr lang="es-PE" dirty="0"/>
                    </a:p>
                  </a:txBody>
                  <a:tcPr/>
                </a:tc>
                <a:tc>
                  <a:txBody>
                    <a:bodyPr/>
                    <a:lstStyle/>
                    <a:p>
                      <a:r>
                        <a:rPr lang="es-PE" sz="1800" b="1" i="0" kern="1200" dirty="0">
                          <a:solidFill>
                            <a:schemeClr val="lt1"/>
                          </a:solidFill>
                          <a:effectLst/>
                          <a:latin typeface="+mn-lt"/>
                          <a:ea typeface="+mn-ea"/>
                          <a:cs typeface="+mn-cs"/>
                        </a:rPr>
                        <a:t>Desventajas</a:t>
                      </a:r>
                      <a:endParaRPr lang="es-PE" dirty="0"/>
                    </a:p>
                  </a:txBody>
                  <a:tcPr/>
                </a:tc>
                <a:extLst>
                  <a:ext uri="{0D108BD9-81ED-4DB2-BD59-A6C34878D82A}">
                    <a16:rowId xmlns:a16="http://schemas.microsoft.com/office/drawing/2014/main" val="718311106"/>
                  </a:ext>
                </a:extLst>
              </a:tr>
              <a:tr h="370840">
                <a:tc>
                  <a:txBody>
                    <a:bodyPr/>
                    <a:lstStyle/>
                    <a:p>
                      <a:pPr>
                        <a:buNone/>
                      </a:pPr>
                      <a:r>
                        <a:rPr lang="es-PE" dirty="0">
                          <a:effectLst/>
                        </a:rPr>
                        <a:t>Fácil interpretación</a:t>
                      </a:r>
                    </a:p>
                  </a:txBody>
                  <a:tcPr marR="95250" marT="95250" marB="95250" anchor="ctr"/>
                </a:tc>
                <a:tc>
                  <a:txBody>
                    <a:bodyPr/>
                    <a:lstStyle/>
                    <a:p>
                      <a:pPr>
                        <a:buNone/>
                      </a:pPr>
                      <a:r>
                        <a:rPr lang="es-PE">
                          <a:effectLst/>
                        </a:rPr>
                        <a:t>Inestable (peq. cambios datos)</a:t>
                      </a:r>
                    </a:p>
                  </a:txBody>
                  <a:tcPr marL="95250" marR="95250" marT="95250" marB="95250" anchor="ctr"/>
                </a:tc>
                <a:extLst>
                  <a:ext uri="{0D108BD9-81ED-4DB2-BD59-A6C34878D82A}">
                    <a16:rowId xmlns:a16="http://schemas.microsoft.com/office/drawing/2014/main" val="2794126671"/>
                  </a:ext>
                </a:extLst>
              </a:tr>
              <a:tr h="370840">
                <a:tc>
                  <a:txBody>
                    <a:bodyPr/>
                    <a:lstStyle/>
                    <a:p>
                      <a:pPr>
                        <a:buNone/>
                      </a:pPr>
                      <a:r>
                        <a:rPr lang="es-PE">
                          <a:effectLst/>
                        </a:rPr>
                        <a:t>Maneja datos categóricos</a:t>
                      </a:r>
                    </a:p>
                  </a:txBody>
                  <a:tcPr marR="95250" marT="95250" marB="95250" anchor="ctr"/>
                </a:tc>
                <a:tc>
                  <a:txBody>
                    <a:bodyPr/>
                    <a:lstStyle/>
                    <a:p>
                      <a:pPr>
                        <a:buNone/>
                      </a:pPr>
                      <a:r>
                        <a:rPr lang="es-PE" dirty="0">
                          <a:effectLst/>
                        </a:rPr>
                        <a:t>Tendencia a </a:t>
                      </a:r>
                      <a:r>
                        <a:rPr lang="es-PE" dirty="0" err="1">
                          <a:effectLst>
                            <a:outerShdw blurRad="38100" dist="38100" dir="2700000" algn="tl">
                              <a:srgbClr val="000000">
                                <a:alpha val="43137"/>
                              </a:srgbClr>
                            </a:outerShdw>
                          </a:effectLst>
                        </a:rPr>
                        <a:t>overfitting</a:t>
                      </a:r>
                      <a:endParaRPr lang="es-PE" dirty="0">
                        <a:effectLst>
                          <a:outerShdw blurRad="38100" dist="38100" dir="2700000" algn="tl">
                            <a:srgbClr val="000000">
                              <a:alpha val="43137"/>
                            </a:srgbClr>
                          </a:outerShdw>
                        </a:effectLst>
                      </a:endParaRPr>
                    </a:p>
                  </a:txBody>
                  <a:tcPr marL="95250" marR="95250" marT="95250" marB="95250" anchor="ctr"/>
                </a:tc>
                <a:extLst>
                  <a:ext uri="{0D108BD9-81ED-4DB2-BD59-A6C34878D82A}">
                    <a16:rowId xmlns:a16="http://schemas.microsoft.com/office/drawing/2014/main" val="3504716301"/>
                  </a:ext>
                </a:extLst>
              </a:tr>
              <a:tr h="370840">
                <a:tc>
                  <a:txBody>
                    <a:bodyPr/>
                    <a:lstStyle/>
                    <a:p>
                      <a:pPr>
                        <a:buNone/>
                      </a:pPr>
                      <a:r>
                        <a:rPr lang="es-PE" dirty="0">
                          <a:effectLst/>
                        </a:rPr>
                        <a:t>Requiere poco preprocesamiento</a:t>
                      </a:r>
                    </a:p>
                  </a:txBody>
                  <a:tcPr marR="95250" marT="95250" marB="95250" anchor="ctr"/>
                </a:tc>
                <a:tc>
                  <a:txBody>
                    <a:bodyPr/>
                    <a:lstStyle/>
                    <a:p>
                      <a:pPr>
                        <a:buNone/>
                      </a:pPr>
                      <a:r>
                        <a:rPr lang="es-PE" dirty="0">
                          <a:effectLst/>
                        </a:rPr>
                        <a:t>Sesgo con clases dominantes</a:t>
                      </a:r>
                    </a:p>
                  </a:txBody>
                  <a:tcPr marL="95250" marR="95250" marT="95250" marB="95250" anchor="ctr"/>
                </a:tc>
                <a:extLst>
                  <a:ext uri="{0D108BD9-81ED-4DB2-BD59-A6C34878D82A}">
                    <a16:rowId xmlns:a16="http://schemas.microsoft.com/office/drawing/2014/main" val="27572991"/>
                  </a:ext>
                </a:extLst>
              </a:tr>
            </a:tbl>
          </a:graphicData>
        </a:graphic>
      </p:graphicFrame>
      <p:pic>
        <p:nvPicPr>
          <p:cNvPr id="9" name="Imagen 8">
            <a:extLst>
              <a:ext uri="{FF2B5EF4-FFF2-40B4-BE49-F238E27FC236}">
                <a16:creationId xmlns:a16="http://schemas.microsoft.com/office/drawing/2014/main" id="{1E15AE78-896E-A601-8256-2741F2C26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Tree>
    <p:extLst>
      <p:ext uri="{BB962C8B-B14F-4D97-AF65-F5344CB8AC3E}">
        <p14:creationId xmlns:p14="http://schemas.microsoft.com/office/powerpoint/2010/main" val="282897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7785A-02FA-DBB4-7C64-5857065494F8}"/>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A5968CA2-4412-4BAF-2141-4FA595B6B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93"/>
            <a:ext cx="4680155" cy="6849007"/>
          </a:xfrm>
          <a:prstGeom prst="rect">
            <a:avLst/>
          </a:prstGeom>
        </p:spPr>
      </p:pic>
      <p:sp>
        <p:nvSpPr>
          <p:cNvPr id="2" name="Título 1">
            <a:extLst>
              <a:ext uri="{FF2B5EF4-FFF2-40B4-BE49-F238E27FC236}">
                <a16:creationId xmlns:a16="http://schemas.microsoft.com/office/drawing/2014/main" id="{826AEDAF-4F8F-F99E-1632-D2B2E51E35E9}"/>
              </a:ext>
            </a:extLst>
          </p:cNvPr>
          <p:cNvSpPr>
            <a:spLocks noGrp="1"/>
          </p:cNvSpPr>
          <p:nvPr>
            <p:ph type="title"/>
          </p:nvPr>
        </p:nvSpPr>
        <p:spPr/>
        <p:txBody>
          <a:bodyPr/>
          <a:lstStyle/>
          <a:p>
            <a:r>
              <a:rPr lang="es-PE" dirty="0">
                <a:solidFill>
                  <a:srgbClr val="C00000"/>
                </a:solidFill>
              </a:rPr>
              <a:t>Cierre</a:t>
            </a:r>
            <a:br>
              <a:rPr lang="es-PE" dirty="0">
                <a:solidFill>
                  <a:srgbClr val="C00000"/>
                </a:solidFill>
              </a:rPr>
            </a:br>
            <a:r>
              <a:rPr lang="es-PE" dirty="0">
                <a:solidFill>
                  <a:srgbClr val="C00000"/>
                </a:solidFill>
              </a:rPr>
              <a:t>Conclusiones</a:t>
            </a:r>
          </a:p>
        </p:txBody>
      </p:sp>
      <p:pic>
        <p:nvPicPr>
          <p:cNvPr id="9" name="Imagen 8">
            <a:extLst>
              <a:ext uri="{FF2B5EF4-FFF2-40B4-BE49-F238E27FC236}">
                <a16:creationId xmlns:a16="http://schemas.microsoft.com/office/drawing/2014/main" id="{FF4E870A-063C-2092-EDE4-C84756BA7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
        <p:nvSpPr>
          <p:cNvPr id="4" name="Marcador de contenido 3">
            <a:extLst>
              <a:ext uri="{FF2B5EF4-FFF2-40B4-BE49-F238E27FC236}">
                <a16:creationId xmlns:a16="http://schemas.microsoft.com/office/drawing/2014/main" id="{5E21152A-7472-E90C-D055-CF4DD001777E}"/>
              </a:ext>
            </a:extLst>
          </p:cNvPr>
          <p:cNvSpPr>
            <a:spLocks noGrp="1"/>
          </p:cNvSpPr>
          <p:nvPr>
            <p:ph idx="1"/>
          </p:nvPr>
        </p:nvSpPr>
        <p:spPr/>
        <p:txBody>
          <a:bodyPr>
            <a:normAutofit/>
          </a:bodyPr>
          <a:lstStyle/>
          <a:p>
            <a:r>
              <a:rPr lang="es-ES" dirty="0"/>
              <a:t>Árboles = Modelos interpretables y versátiles</a:t>
            </a:r>
          </a:p>
          <a:p>
            <a:r>
              <a:rPr lang="es-ES" dirty="0"/>
              <a:t>Fundamentos matemáticos: Gini/Entropía</a:t>
            </a:r>
          </a:p>
          <a:p>
            <a:r>
              <a:rPr lang="es-ES" dirty="0"/>
              <a:t>Implementación práctica con </a:t>
            </a:r>
            <a:r>
              <a:rPr lang="es-ES" dirty="0" err="1"/>
              <a:t>sklearn</a:t>
            </a:r>
            <a:br>
              <a:rPr lang="es-PE" dirty="0"/>
            </a:br>
            <a:endParaRPr lang="es-PE" dirty="0"/>
          </a:p>
        </p:txBody>
      </p:sp>
    </p:spTree>
    <p:extLst>
      <p:ext uri="{BB962C8B-B14F-4D97-AF65-F5344CB8AC3E}">
        <p14:creationId xmlns:p14="http://schemas.microsoft.com/office/powerpoint/2010/main" val="190971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0A3D1-162E-6593-323A-1DF2D0ED3AD8}"/>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108C0E7C-CB79-2BAC-3ABE-CF936176D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993"/>
            <a:ext cx="4680155" cy="6849007"/>
          </a:xfrm>
          <a:prstGeom prst="rect">
            <a:avLst/>
          </a:prstGeom>
        </p:spPr>
      </p:pic>
      <p:sp>
        <p:nvSpPr>
          <p:cNvPr id="2" name="Título 1">
            <a:extLst>
              <a:ext uri="{FF2B5EF4-FFF2-40B4-BE49-F238E27FC236}">
                <a16:creationId xmlns:a16="http://schemas.microsoft.com/office/drawing/2014/main" id="{36C68C48-317B-9993-6219-2E4C8DF487C3}"/>
              </a:ext>
            </a:extLst>
          </p:cNvPr>
          <p:cNvSpPr>
            <a:spLocks noGrp="1"/>
          </p:cNvSpPr>
          <p:nvPr>
            <p:ph type="title"/>
          </p:nvPr>
        </p:nvSpPr>
        <p:spPr/>
        <p:txBody>
          <a:bodyPr/>
          <a:lstStyle/>
          <a:p>
            <a:r>
              <a:rPr lang="es-PE" dirty="0">
                <a:solidFill>
                  <a:srgbClr val="C00000"/>
                </a:solidFill>
              </a:rPr>
              <a:t>Recursos adicionales</a:t>
            </a:r>
          </a:p>
        </p:txBody>
      </p:sp>
      <p:pic>
        <p:nvPicPr>
          <p:cNvPr id="9" name="Imagen 8">
            <a:extLst>
              <a:ext uri="{FF2B5EF4-FFF2-40B4-BE49-F238E27FC236}">
                <a16:creationId xmlns:a16="http://schemas.microsoft.com/office/drawing/2014/main" id="{DF43952F-3D48-4CCE-2BCB-512A8A5462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
        <p:nvSpPr>
          <p:cNvPr id="4" name="Marcador de contenido 3">
            <a:extLst>
              <a:ext uri="{FF2B5EF4-FFF2-40B4-BE49-F238E27FC236}">
                <a16:creationId xmlns:a16="http://schemas.microsoft.com/office/drawing/2014/main" id="{305CDF38-96E9-84ED-8B66-DE7A113D3B2B}"/>
              </a:ext>
            </a:extLst>
          </p:cNvPr>
          <p:cNvSpPr>
            <a:spLocks noGrp="1"/>
          </p:cNvSpPr>
          <p:nvPr>
            <p:ph idx="1"/>
          </p:nvPr>
        </p:nvSpPr>
        <p:spPr/>
        <p:txBody>
          <a:bodyPr>
            <a:normAutofit/>
          </a:bodyPr>
          <a:lstStyle/>
          <a:p>
            <a:r>
              <a:rPr lang="en-US" dirty="0"/>
              <a:t>Scikit-learn Decision Trees</a:t>
            </a:r>
          </a:p>
          <a:p>
            <a:r>
              <a:rPr lang="en-US" dirty="0"/>
              <a:t>Dataset UCI Repository</a:t>
            </a:r>
          </a:p>
          <a:p>
            <a:r>
              <a:rPr lang="en-US" dirty="0"/>
              <a:t>Libro: "The Elements of Statistical Learning" (Cap. 9)</a:t>
            </a:r>
            <a:br>
              <a:rPr lang="es-PE" dirty="0"/>
            </a:br>
            <a:endParaRPr lang="es-PE" dirty="0"/>
          </a:p>
        </p:txBody>
      </p:sp>
    </p:spTree>
    <p:extLst>
      <p:ext uri="{BB962C8B-B14F-4D97-AF65-F5344CB8AC3E}">
        <p14:creationId xmlns:p14="http://schemas.microsoft.com/office/powerpoint/2010/main" val="254684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676A4-5E85-E2FF-CD3C-211CF78F1BB3}"/>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A9C0306F-4292-BEBE-95B9-5CBDADD71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BF3C3DF2-FFD0-DAE2-B15D-8CCFC7179F0F}"/>
              </a:ext>
            </a:extLst>
          </p:cNvPr>
          <p:cNvSpPr>
            <a:spLocks noGrp="1"/>
          </p:cNvSpPr>
          <p:nvPr>
            <p:ph type="title"/>
          </p:nvPr>
        </p:nvSpPr>
        <p:spPr/>
        <p:txBody>
          <a:bodyPr>
            <a:normAutofit/>
          </a:bodyPr>
          <a:lstStyle/>
          <a:p>
            <a:r>
              <a:rPr lang="es-ES" dirty="0">
                <a:solidFill>
                  <a:srgbClr val="C00000"/>
                </a:solidFill>
              </a:rPr>
              <a:t>INICIO</a:t>
            </a:r>
            <a:br>
              <a:rPr lang="es-ES" dirty="0">
                <a:solidFill>
                  <a:srgbClr val="C00000"/>
                </a:solidFill>
              </a:rPr>
            </a:br>
            <a:r>
              <a:rPr lang="es-ES" sz="4000" dirty="0">
                <a:solidFill>
                  <a:srgbClr val="C00000"/>
                </a:solidFill>
              </a:rPr>
              <a:t>¿Tienen dudas o consultas sobre la clase previa?</a:t>
            </a:r>
            <a:endParaRPr lang="es-ES" dirty="0">
              <a:solidFill>
                <a:srgbClr val="C00000"/>
              </a:solidFill>
            </a:endParaRPr>
          </a:p>
        </p:txBody>
      </p:sp>
      <p:pic>
        <p:nvPicPr>
          <p:cNvPr id="10" name="Marcador de contenido 12" descr="Logotipo&#10;&#10;El contenido generado por IA puede ser incorrecto.">
            <a:extLst>
              <a:ext uri="{FF2B5EF4-FFF2-40B4-BE49-F238E27FC236}">
                <a16:creationId xmlns:a16="http://schemas.microsoft.com/office/drawing/2014/main" id="{1BE8A5FB-1764-EF0B-BFA9-CCF5480753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1900" y="1910556"/>
            <a:ext cx="4648200" cy="4181475"/>
          </a:xfrm>
        </p:spPr>
      </p:pic>
      <p:pic>
        <p:nvPicPr>
          <p:cNvPr id="9" name="Imagen 8">
            <a:extLst>
              <a:ext uri="{FF2B5EF4-FFF2-40B4-BE49-F238E27FC236}">
                <a16:creationId xmlns:a16="http://schemas.microsoft.com/office/drawing/2014/main" id="{C2E7C83B-C64B-C319-AAF5-803AD7022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Tree>
    <p:extLst>
      <p:ext uri="{BB962C8B-B14F-4D97-AF65-F5344CB8AC3E}">
        <p14:creationId xmlns:p14="http://schemas.microsoft.com/office/powerpoint/2010/main" val="291522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Patrón de fondo&#10;&#10;El contenido generado por IA puede ser incorrecto.">
            <a:extLst>
              <a:ext uri="{FF2B5EF4-FFF2-40B4-BE49-F238E27FC236}">
                <a16:creationId xmlns:a16="http://schemas.microsoft.com/office/drawing/2014/main" id="{AEF30F90-15C5-B340-D3CB-A0DE451B8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pic>
        <p:nvPicPr>
          <p:cNvPr id="7" name="Imagen 6" descr="Imagen de la pantalla de un celular con texto e imagen&#10;&#10;El contenido generado por IA puede ser incorrecto.">
            <a:extLst>
              <a:ext uri="{FF2B5EF4-FFF2-40B4-BE49-F238E27FC236}">
                <a16:creationId xmlns:a16="http://schemas.microsoft.com/office/drawing/2014/main" id="{41F4762C-8F07-F00B-8853-2031BBA59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479" y="2343150"/>
            <a:ext cx="8020050" cy="2171700"/>
          </a:xfrm>
          <a:prstGeom prst="rect">
            <a:avLst/>
          </a:prstGeom>
        </p:spPr>
      </p:pic>
    </p:spTree>
    <p:extLst>
      <p:ext uri="{BB962C8B-B14F-4D97-AF65-F5344CB8AC3E}">
        <p14:creationId xmlns:p14="http://schemas.microsoft.com/office/powerpoint/2010/main" val="304128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C4112-B162-F537-2EE7-4316A084D8E8}"/>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3785478A-CF46-5DA2-8421-E362FACA2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B17D9A71-3A39-AD7E-FF82-D939E814BD11}"/>
              </a:ext>
            </a:extLst>
          </p:cNvPr>
          <p:cNvSpPr>
            <a:spLocks noGrp="1"/>
          </p:cNvSpPr>
          <p:nvPr>
            <p:ph type="title"/>
          </p:nvPr>
        </p:nvSpPr>
        <p:spPr/>
        <p:txBody>
          <a:bodyPr/>
          <a:lstStyle/>
          <a:p>
            <a:r>
              <a:rPr lang="es-PE" dirty="0">
                <a:solidFill>
                  <a:srgbClr val="C00000"/>
                </a:solidFill>
              </a:rPr>
              <a:t>Objetivo de la sesión</a:t>
            </a:r>
          </a:p>
        </p:txBody>
      </p:sp>
      <p:sp>
        <p:nvSpPr>
          <p:cNvPr id="4" name="Marcador de contenido 3">
            <a:extLst>
              <a:ext uri="{FF2B5EF4-FFF2-40B4-BE49-F238E27FC236}">
                <a16:creationId xmlns:a16="http://schemas.microsoft.com/office/drawing/2014/main" id="{3BD3B892-37CB-7920-CB11-7F9B52734D01}"/>
              </a:ext>
            </a:extLst>
          </p:cNvPr>
          <p:cNvSpPr>
            <a:spLocks noGrp="1"/>
          </p:cNvSpPr>
          <p:nvPr>
            <p:ph sz="half" idx="1"/>
          </p:nvPr>
        </p:nvSpPr>
        <p:spPr/>
        <p:txBody>
          <a:bodyPr>
            <a:normAutofit fontScale="85000" lnSpcReduction="20000"/>
          </a:bodyPr>
          <a:lstStyle/>
          <a:p>
            <a:pPr marL="0" indent="0">
              <a:buNone/>
            </a:pPr>
            <a:r>
              <a:rPr lang="es-ES" dirty="0"/>
              <a:t>Al finalizar la sesión, el alumno será capaz de:</a:t>
            </a:r>
          </a:p>
          <a:p>
            <a:r>
              <a:rPr lang="es-ES" dirty="0"/>
              <a:t>Comprender la teoría detrás de los árboles de decisión (impurezas, ganancia de información).</a:t>
            </a:r>
          </a:p>
          <a:p>
            <a:r>
              <a:rPr lang="es-ES" dirty="0"/>
              <a:t>Construir y evaluar árboles de clasificación y regresión.</a:t>
            </a:r>
          </a:p>
          <a:p>
            <a:r>
              <a:rPr lang="es-ES" dirty="0"/>
              <a:t>Aplicar estrategias para variables continuas/categóricas, </a:t>
            </a:r>
            <a:r>
              <a:rPr lang="es-ES" dirty="0" err="1"/>
              <a:t>missing</a:t>
            </a:r>
            <a:r>
              <a:rPr lang="es-ES" dirty="0"/>
              <a:t> </a:t>
            </a:r>
            <a:r>
              <a:rPr lang="es-ES" dirty="0" err="1"/>
              <a:t>values</a:t>
            </a:r>
            <a:r>
              <a:rPr lang="es-ES" dirty="0"/>
              <a:t> y poda.</a:t>
            </a:r>
          </a:p>
          <a:p>
            <a:r>
              <a:rPr lang="es-ES" dirty="0"/>
              <a:t>Implementar y visualizar árboles con Python y entender limitaciones/prácticas.</a:t>
            </a:r>
          </a:p>
          <a:p>
            <a:endParaRPr lang="es-PE" dirty="0"/>
          </a:p>
        </p:txBody>
      </p:sp>
      <p:pic>
        <p:nvPicPr>
          <p:cNvPr id="8" name="Marcador de contenido 7" descr="Icono&#10;&#10;El contenido generado por IA puede ser incorrecto.">
            <a:extLst>
              <a:ext uri="{FF2B5EF4-FFF2-40B4-BE49-F238E27FC236}">
                <a16:creationId xmlns:a16="http://schemas.microsoft.com/office/drawing/2014/main" id="{CB22ECAB-6B66-C8CB-B699-1AFF524CC68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0784" y="1690688"/>
            <a:ext cx="4503016" cy="4486275"/>
          </a:xfrm>
        </p:spPr>
      </p:pic>
      <p:pic>
        <p:nvPicPr>
          <p:cNvPr id="9" name="Imagen 8">
            <a:extLst>
              <a:ext uri="{FF2B5EF4-FFF2-40B4-BE49-F238E27FC236}">
                <a16:creationId xmlns:a16="http://schemas.microsoft.com/office/drawing/2014/main" id="{10D92C3F-401D-6400-A97F-07DEE869C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Tree>
    <p:extLst>
      <p:ext uri="{BB962C8B-B14F-4D97-AF65-F5344CB8AC3E}">
        <p14:creationId xmlns:p14="http://schemas.microsoft.com/office/powerpoint/2010/main" val="153620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72C84-46A3-450F-6D62-A977A0CD0E28}"/>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2AB891A6-CCC4-68C0-E5F4-D9029A885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990F3F29-B2BE-4AAD-5C7B-59AE33DB77E4}"/>
              </a:ext>
            </a:extLst>
          </p:cNvPr>
          <p:cNvSpPr>
            <a:spLocks noGrp="1"/>
          </p:cNvSpPr>
          <p:nvPr>
            <p:ph type="title"/>
          </p:nvPr>
        </p:nvSpPr>
        <p:spPr/>
        <p:txBody>
          <a:bodyPr/>
          <a:lstStyle/>
          <a:p>
            <a:r>
              <a:rPr lang="es-PE" dirty="0">
                <a:solidFill>
                  <a:srgbClr val="C00000"/>
                </a:solidFill>
              </a:rPr>
              <a:t>Pasos del Aprendizaje Supervisado</a:t>
            </a:r>
          </a:p>
        </p:txBody>
      </p:sp>
      <p:sp>
        <p:nvSpPr>
          <p:cNvPr id="7" name="Marcador de contenido 6">
            <a:extLst>
              <a:ext uri="{FF2B5EF4-FFF2-40B4-BE49-F238E27FC236}">
                <a16:creationId xmlns:a16="http://schemas.microsoft.com/office/drawing/2014/main" id="{71AB5DFF-FD67-0B77-DE86-8252C71EA37B}"/>
              </a:ext>
            </a:extLst>
          </p:cNvPr>
          <p:cNvSpPr>
            <a:spLocks noGrp="1"/>
          </p:cNvSpPr>
          <p:nvPr>
            <p:ph sz="half" idx="1"/>
          </p:nvPr>
        </p:nvSpPr>
        <p:spPr/>
        <p:txBody>
          <a:bodyPr/>
          <a:lstStyle/>
          <a:p>
            <a:pPr marL="514350" indent="-514350">
              <a:buFont typeface="+mj-lt"/>
              <a:buAutoNum type="arabicPeriod"/>
            </a:pPr>
            <a:r>
              <a:rPr lang="es-PE" b="1" dirty="0"/>
              <a:t>Recopilación de Datos</a:t>
            </a:r>
          </a:p>
          <a:p>
            <a:pPr marL="514350" indent="-514350">
              <a:buFont typeface="+mj-lt"/>
              <a:buAutoNum type="arabicPeriod"/>
            </a:pPr>
            <a:r>
              <a:rPr lang="es-PE" b="1" dirty="0"/>
              <a:t>Preprocesamiento</a:t>
            </a:r>
          </a:p>
          <a:p>
            <a:pPr marL="514350" indent="-514350">
              <a:buFont typeface="+mj-lt"/>
              <a:buAutoNum type="arabicPeriod"/>
            </a:pPr>
            <a:r>
              <a:rPr lang="es-PE" b="1" dirty="0"/>
              <a:t>División de Datos</a:t>
            </a:r>
          </a:p>
          <a:p>
            <a:pPr marL="514350" indent="-514350">
              <a:buFont typeface="+mj-lt"/>
              <a:buAutoNum type="arabicPeriod"/>
            </a:pPr>
            <a:r>
              <a:rPr lang="es-PE" b="1" dirty="0"/>
              <a:t>Selección de Modelo</a:t>
            </a:r>
          </a:p>
          <a:p>
            <a:pPr marL="514350" indent="-514350">
              <a:buFont typeface="+mj-lt"/>
              <a:buAutoNum type="arabicPeriod"/>
            </a:pPr>
            <a:r>
              <a:rPr lang="es-PE" b="1" dirty="0"/>
              <a:t>Entrenamiento</a:t>
            </a:r>
          </a:p>
          <a:p>
            <a:pPr marL="514350" indent="-514350">
              <a:buFont typeface="+mj-lt"/>
              <a:buAutoNum type="arabicPeriod"/>
            </a:pPr>
            <a:r>
              <a:rPr lang="es-PE" b="1" dirty="0"/>
              <a:t>Evaluación</a:t>
            </a:r>
          </a:p>
          <a:p>
            <a:pPr marL="514350" indent="-514350">
              <a:buFont typeface="+mj-lt"/>
              <a:buAutoNum type="arabicPeriod"/>
            </a:pPr>
            <a:r>
              <a:rPr lang="es-PE" b="1" dirty="0"/>
              <a:t>Despliegue</a:t>
            </a:r>
            <a:endParaRPr lang="es-PE" dirty="0"/>
          </a:p>
        </p:txBody>
      </p:sp>
      <p:pic>
        <p:nvPicPr>
          <p:cNvPr id="11" name="Marcador de contenido 10" descr="Diagrama&#10;&#10;El contenido generado por IA puede ser incorrecto.">
            <a:extLst>
              <a:ext uri="{FF2B5EF4-FFF2-40B4-BE49-F238E27FC236}">
                <a16:creationId xmlns:a16="http://schemas.microsoft.com/office/drawing/2014/main" id="{A385FFF9-5921-F5D6-CC02-C043A5AA771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78039" y="1825625"/>
            <a:ext cx="2769921" cy="4351338"/>
          </a:xfrm>
        </p:spPr>
      </p:pic>
      <p:pic>
        <p:nvPicPr>
          <p:cNvPr id="9" name="Imagen 8">
            <a:extLst>
              <a:ext uri="{FF2B5EF4-FFF2-40B4-BE49-F238E27FC236}">
                <a16:creationId xmlns:a16="http://schemas.microsoft.com/office/drawing/2014/main" id="{50E28743-AFB3-8D69-427E-3A1E2075E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Tree>
    <p:extLst>
      <p:ext uri="{BB962C8B-B14F-4D97-AF65-F5344CB8AC3E}">
        <p14:creationId xmlns:p14="http://schemas.microsoft.com/office/powerpoint/2010/main" val="171645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DC61A-AE5B-11AF-0044-7EE27E1524B9}"/>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5A246364-1DBE-76E2-46B9-BFDC8ACAA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449AC150-A57D-D67F-2842-C9C8FBA65238}"/>
              </a:ext>
            </a:extLst>
          </p:cNvPr>
          <p:cNvSpPr>
            <a:spLocks noGrp="1"/>
          </p:cNvSpPr>
          <p:nvPr>
            <p:ph type="title"/>
          </p:nvPr>
        </p:nvSpPr>
        <p:spPr/>
        <p:txBody>
          <a:bodyPr/>
          <a:lstStyle/>
          <a:p>
            <a:r>
              <a:rPr lang="es-PE" dirty="0">
                <a:solidFill>
                  <a:srgbClr val="C00000"/>
                </a:solidFill>
              </a:rPr>
              <a:t>UTILIDAD</a:t>
            </a:r>
            <a:br>
              <a:rPr lang="es-PE" dirty="0">
                <a:solidFill>
                  <a:srgbClr val="C00000"/>
                </a:solidFill>
              </a:rPr>
            </a:br>
            <a:r>
              <a:rPr lang="es-ES" dirty="0">
                <a:solidFill>
                  <a:srgbClr val="C00000"/>
                </a:solidFill>
              </a:rPr>
              <a:t>¿Por qué usar árboles de decisión?</a:t>
            </a:r>
            <a:endParaRPr lang="es-PE" dirty="0">
              <a:solidFill>
                <a:srgbClr val="C00000"/>
              </a:solidFill>
            </a:endParaRPr>
          </a:p>
        </p:txBody>
      </p:sp>
      <p:sp>
        <p:nvSpPr>
          <p:cNvPr id="6" name="Marcador de texto 5">
            <a:extLst>
              <a:ext uri="{FF2B5EF4-FFF2-40B4-BE49-F238E27FC236}">
                <a16:creationId xmlns:a16="http://schemas.microsoft.com/office/drawing/2014/main" id="{26697D3C-1CBA-A9FD-7740-ACD6E9270492}"/>
              </a:ext>
            </a:extLst>
          </p:cNvPr>
          <p:cNvSpPr>
            <a:spLocks noGrp="1"/>
          </p:cNvSpPr>
          <p:nvPr>
            <p:ph type="body" idx="1"/>
          </p:nvPr>
        </p:nvSpPr>
        <p:spPr/>
        <p:txBody>
          <a:bodyPr/>
          <a:lstStyle/>
          <a:p>
            <a:r>
              <a:rPr lang="es-PE" dirty="0"/>
              <a:t>Ventajas</a:t>
            </a:r>
          </a:p>
        </p:txBody>
      </p:sp>
      <p:sp>
        <p:nvSpPr>
          <p:cNvPr id="4" name="Marcador de contenido 3">
            <a:extLst>
              <a:ext uri="{FF2B5EF4-FFF2-40B4-BE49-F238E27FC236}">
                <a16:creationId xmlns:a16="http://schemas.microsoft.com/office/drawing/2014/main" id="{CDB94A63-EC74-B421-C809-1ACEEFDC063A}"/>
              </a:ext>
            </a:extLst>
          </p:cNvPr>
          <p:cNvSpPr>
            <a:spLocks noGrp="1"/>
          </p:cNvSpPr>
          <p:nvPr>
            <p:ph sz="half" idx="2"/>
          </p:nvPr>
        </p:nvSpPr>
        <p:spPr/>
        <p:txBody>
          <a:bodyPr>
            <a:normAutofit/>
          </a:bodyPr>
          <a:lstStyle/>
          <a:p>
            <a:r>
              <a:rPr lang="es-ES" dirty="0"/>
              <a:t>Interpretabilidad.</a:t>
            </a:r>
          </a:p>
          <a:p>
            <a:r>
              <a:rPr lang="es-ES" dirty="0"/>
              <a:t>Flexibilidad.</a:t>
            </a:r>
          </a:p>
          <a:p>
            <a:r>
              <a:rPr lang="es-ES" dirty="0"/>
              <a:t>Sin necesidad de escalado.</a:t>
            </a:r>
          </a:p>
          <a:p>
            <a:r>
              <a:rPr lang="es-ES" dirty="0"/>
              <a:t>Base para modelos ensemble.</a:t>
            </a:r>
          </a:p>
        </p:txBody>
      </p:sp>
      <p:sp>
        <p:nvSpPr>
          <p:cNvPr id="7" name="Marcador de texto 6">
            <a:extLst>
              <a:ext uri="{FF2B5EF4-FFF2-40B4-BE49-F238E27FC236}">
                <a16:creationId xmlns:a16="http://schemas.microsoft.com/office/drawing/2014/main" id="{BBD2F59F-1623-647A-A9A4-A38EA620D107}"/>
              </a:ext>
            </a:extLst>
          </p:cNvPr>
          <p:cNvSpPr>
            <a:spLocks noGrp="1"/>
          </p:cNvSpPr>
          <p:nvPr>
            <p:ph type="body" sz="quarter" idx="3"/>
          </p:nvPr>
        </p:nvSpPr>
        <p:spPr/>
        <p:txBody>
          <a:bodyPr/>
          <a:lstStyle/>
          <a:p>
            <a:r>
              <a:rPr lang="es-PE" dirty="0"/>
              <a:t>Casos de uso</a:t>
            </a:r>
          </a:p>
        </p:txBody>
      </p:sp>
      <p:sp>
        <p:nvSpPr>
          <p:cNvPr id="8" name="Marcador de contenido 7">
            <a:extLst>
              <a:ext uri="{FF2B5EF4-FFF2-40B4-BE49-F238E27FC236}">
                <a16:creationId xmlns:a16="http://schemas.microsoft.com/office/drawing/2014/main" id="{54A044C4-18CB-02E1-43DC-B14F79E2A11A}"/>
              </a:ext>
            </a:extLst>
          </p:cNvPr>
          <p:cNvSpPr>
            <a:spLocks noGrp="1"/>
          </p:cNvSpPr>
          <p:nvPr>
            <p:ph sz="quarter" idx="4"/>
          </p:nvPr>
        </p:nvSpPr>
        <p:spPr/>
        <p:txBody>
          <a:bodyPr/>
          <a:lstStyle/>
          <a:p>
            <a:r>
              <a:rPr lang="es-PE" dirty="0"/>
              <a:t>Diagnóstico médico.</a:t>
            </a:r>
          </a:p>
          <a:p>
            <a:r>
              <a:rPr lang="es-PE" dirty="0" err="1"/>
              <a:t>Scoring</a:t>
            </a:r>
            <a:r>
              <a:rPr lang="es-PE" dirty="0"/>
              <a:t> crediticio.</a:t>
            </a:r>
          </a:p>
          <a:p>
            <a:r>
              <a:rPr lang="es-PE" dirty="0"/>
              <a:t>Segmentación de clientes.</a:t>
            </a:r>
          </a:p>
          <a:p>
            <a:r>
              <a:rPr lang="es-PE" dirty="0"/>
              <a:t>Auditoría de procesos.</a:t>
            </a:r>
          </a:p>
          <a:p>
            <a:endParaRPr lang="es-PE" dirty="0"/>
          </a:p>
        </p:txBody>
      </p:sp>
      <p:pic>
        <p:nvPicPr>
          <p:cNvPr id="9" name="Imagen 8">
            <a:extLst>
              <a:ext uri="{FF2B5EF4-FFF2-40B4-BE49-F238E27FC236}">
                <a16:creationId xmlns:a16="http://schemas.microsoft.com/office/drawing/2014/main" id="{184E0B3A-AC49-C938-B8AC-EEE4AB6F0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Tree>
    <p:extLst>
      <p:ext uri="{BB962C8B-B14F-4D97-AF65-F5344CB8AC3E}">
        <p14:creationId xmlns:p14="http://schemas.microsoft.com/office/powerpoint/2010/main" val="393095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BD2E7-145C-7851-7195-B04E9E855E1A}"/>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41F926FD-39BD-3048-74BF-87B15F1FF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A6C76069-35B3-A7AC-F09F-6A8C1D72A3AE}"/>
              </a:ext>
            </a:extLst>
          </p:cNvPr>
          <p:cNvSpPr>
            <a:spLocks noGrp="1"/>
          </p:cNvSpPr>
          <p:nvPr>
            <p:ph type="title"/>
          </p:nvPr>
        </p:nvSpPr>
        <p:spPr/>
        <p:txBody>
          <a:bodyPr/>
          <a:lstStyle/>
          <a:p>
            <a:r>
              <a:rPr lang="es-PE" dirty="0">
                <a:solidFill>
                  <a:srgbClr val="C00000"/>
                </a:solidFill>
              </a:rPr>
              <a:t>TRANSFORMACIÓN</a:t>
            </a:r>
            <a:br>
              <a:rPr lang="es-PE" dirty="0">
                <a:solidFill>
                  <a:srgbClr val="C00000"/>
                </a:solidFill>
              </a:rPr>
            </a:br>
            <a:r>
              <a:rPr lang="es-ES" dirty="0">
                <a:solidFill>
                  <a:srgbClr val="C00000"/>
                </a:solidFill>
              </a:rPr>
              <a:t>¿Qué es un árbol de decisión?</a:t>
            </a:r>
            <a:endParaRPr lang="es-PE" dirty="0">
              <a:solidFill>
                <a:srgbClr val="C00000"/>
              </a:solidFill>
            </a:endParaRPr>
          </a:p>
        </p:txBody>
      </p:sp>
      <p:sp>
        <p:nvSpPr>
          <p:cNvPr id="4" name="Marcador de contenido 3">
            <a:extLst>
              <a:ext uri="{FF2B5EF4-FFF2-40B4-BE49-F238E27FC236}">
                <a16:creationId xmlns:a16="http://schemas.microsoft.com/office/drawing/2014/main" id="{4DD64BF7-DC7C-3517-0E27-F167CFF0CDDA}"/>
              </a:ext>
            </a:extLst>
          </p:cNvPr>
          <p:cNvSpPr>
            <a:spLocks noGrp="1"/>
          </p:cNvSpPr>
          <p:nvPr>
            <p:ph sz="half" idx="1"/>
          </p:nvPr>
        </p:nvSpPr>
        <p:spPr/>
        <p:txBody>
          <a:bodyPr>
            <a:normAutofit/>
          </a:bodyPr>
          <a:lstStyle/>
          <a:p>
            <a:r>
              <a:rPr lang="es-PE" b="1" dirty="0">
                <a:solidFill>
                  <a:srgbClr val="C00000"/>
                </a:solidFill>
                <a:effectLst>
                  <a:outerShdw blurRad="38100" dist="38100" dir="2700000" algn="tl">
                    <a:srgbClr val="000000">
                      <a:alpha val="43137"/>
                    </a:srgbClr>
                  </a:outerShdw>
                </a:effectLst>
              </a:rPr>
              <a:t>Modelo predictivo supervisado</a:t>
            </a:r>
            <a:endParaRPr lang="es-ES" b="1" dirty="0">
              <a:solidFill>
                <a:srgbClr val="C00000"/>
              </a:solidFill>
              <a:effectLst>
                <a:outerShdw blurRad="38100" dist="38100" dir="2700000" algn="tl">
                  <a:srgbClr val="000000">
                    <a:alpha val="43137"/>
                  </a:srgbClr>
                </a:outerShdw>
              </a:effectLst>
            </a:endParaRPr>
          </a:p>
          <a:p>
            <a:r>
              <a:rPr lang="es-PE" dirty="0"/>
              <a:t>Estructura jerárquica: </a:t>
            </a:r>
            <a:r>
              <a:rPr lang="es-ES" dirty="0"/>
              <a:t>Nodo raíz, nodos internos y hojas.</a:t>
            </a:r>
          </a:p>
          <a:p>
            <a:r>
              <a:rPr lang="es-ES" dirty="0"/>
              <a:t>Recorrido de condiciones hasta la predicción.</a:t>
            </a:r>
          </a:p>
          <a:p>
            <a:r>
              <a:rPr lang="es-ES" dirty="0"/>
              <a:t>Parámetros clave.</a:t>
            </a:r>
          </a:p>
          <a:p>
            <a:r>
              <a:rPr lang="es-ES" dirty="0"/>
              <a:t>Analogía: Flujograma de decisiones médicas.</a:t>
            </a:r>
          </a:p>
          <a:p>
            <a:endParaRPr lang="es-ES" dirty="0"/>
          </a:p>
        </p:txBody>
      </p:sp>
      <p:pic>
        <p:nvPicPr>
          <p:cNvPr id="7" name="Marcador de contenido 6" descr="Diagrama&#10;&#10;El contenido generado por IA puede ser incorrecto.">
            <a:extLst>
              <a:ext uri="{FF2B5EF4-FFF2-40B4-BE49-F238E27FC236}">
                <a16:creationId xmlns:a16="http://schemas.microsoft.com/office/drawing/2014/main" id="{048EBB6B-AB06-E911-5494-928E8C23B8F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4538" y="1825625"/>
            <a:ext cx="3936924" cy="4351338"/>
          </a:xfrm>
        </p:spPr>
      </p:pic>
      <p:pic>
        <p:nvPicPr>
          <p:cNvPr id="9" name="Imagen 8">
            <a:extLst>
              <a:ext uri="{FF2B5EF4-FFF2-40B4-BE49-F238E27FC236}">
                <a16:creationId xmlns:a16="http://schemas.microsoft.com/office/drawing/2014/main" id="{4CE6060A-E4C4-0B1E-950B-CCDD9E724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Tree>
    <p:extLst>
      <p:ext uri="{BB962C8B-B14F-4D97-AF65-F5344CB8AC3E}">
        <p14:creationId xmlns:p14="http://schemas.microsoft.com/office/powerpoint/2010/main" val="2928444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3E10F-2149-E890-50B4-0D91C3DDF31A}"/>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2EF2733C-943F-D7B0-B889-A0E3F122E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AFD1BD43-84DF-5A32-6159-82C9745CC57D}"/>
              </a:ext>
            </a:extLst>
          </p:cNvPr>
          <p:cNvSpPr>
            <a:spLocks noGrp="1"/>
          </p:cNvSpPr>
          <p:nvPr>
            <p:ph type="title"/>
          </p:nvPr>
        </p:nvSpPr>
        <p:spPr/>
        <p:txBody>
          <a:bodyPr/>
          <a:lstStyle/>
          <a:p>
            <a:r>
              <a:rPr lang="es-PE" dirty="0">
                <a:solidFill>
                  <a:srgbClr val="C00000"/>
                </a:solidFill>
              </a:rPr>
              <a:t>Algoritmos principales</a:t>
            </a:r>
          </a:p>
        </p:txBody>
      </p:sp>
      <p:graphicFrame>
        <p:nvGraphicFramePr>
          <p:cNvPr id="3" name="Marcador de contenido 2">
            <a:extLst>
              <a:ext uri="{FF2B5EF4-FFF2-40B4-BE49-F238E27FC236}">
                <a16:creationId xmlns:a16="http://schemas.microsoft.com/office/drawing/2014/main" id="{473D3842-E4AF-5C78-DCFD-ABA616C84A48}"/>
              </a:ext>
            </a:extLst>
          </p:cNvPr>
          <p:cNvGraphicFramePr>
            <a:graphicFrameLocks noGrp="1"/>
          </p:cNvGraphicFramePr>
          <p:nvPr>
            <p:ph idx="1"/>
            <p:extLst>
              <p:ext uri="{D42A27DB-BD31-4B8C-83A1-F6EECF244321}">
                <p14:modId xmlns:p14="http://schemas.microsoft.com/office/powerpoint/2010/main" val="2140862283"/>
              </p:ext>
            </p:extLst>
          </p:nvPr>
        </p:nvGraphicFramePr>
        <p:xfrm>
          <a:off x="2267073" y="2494862"/>
          <a:ext cx="7657854" cy="1859280"/>
        </p:xfrm>
        <a:graphic>
          <a:graphicData uri="http://schemas.openxmlformats.org/drawingml/2006/table">
            <a:tbl>
              <a:tblPr firstRow="1" bandRow="1">
                <a:tableStyleId>{69012ECD-51FC-41F1-AA8D-1B2483CD663E}</a:tableStyleId>
              </a:tblPr>
              <a:tblGrid>
                <a:gridCol w="2552618">
                  <a:extLst>
                    <a:ext uri="{9D8B030D-6E8A-4147-A177-3AD203B41FA5}">
                      <a16:colId xmlns:a16="http://schemas.microsoft.com/office/drawing/2014/main" val="1328383208"/>
                    </a:ext>
                  </a:extLst>
                </a:gridCol>
                <a:gridCol w="1015019">
                  <a:extLst>
                    <a:ext uri="{9D8B030D-6E8A-4147-A177-3AD203B41FA5}">
                      <a16:colId xmlns:a16="http://schemas.microsoft.com/office/drawing/2014/main" val="2055752775"/>
                    </a:ext>
                  </a:extLst>
                </a:gridCol>
                <a:gridCol w="4090217">
                  <a:extLst>
                    <a:ext uri="{9D8B030D-6E8A-4147-A177-3AD203B41FA5}">
                      <a16:colId xmlns:a16="http://schemas.microsoft.com/office/drawing/2014/main" val="515630507"/>
                    </a:ext>
                  </a:extLst>
                </a:gridCol>
              </a:tblGrid>
              <a:tr h="370840">
                <a:tc>
                  <a:txBody>
                    <a:bodyPr/>
                    <a:lstStyle/>
                    <a:p>
                      <a:pPr algn="l">
                        <a:buNone/>
                      </a:pPr>
                      <a:r>
                        <a:rPr lang="es-PE" b="1" dirty="0">
                          <a:solidFill>
                            <a:schemeClr val="bg1"/>
                          </a:solidFill>
                          <a:effectLst/>
                        </a:rPr>
                        <a:t>Algoritmo</a:t>
                      </a:r>
                    </a:p>
                  </a:txBody>
                  <a:tcPr marR="95250" marT="95250" marB="95250" anchor="ctr"/>
                </a:tc>
                <a:tc>
                  <a:txBody>
                    <a:bodyPr/>
                    <a:lstStyle/>
                    <a:p>
                      <a:pPr algn="l">
                        <a:buNone/>
                      </a:pPr>
                      <a:r>
                        <a:rPr lang="es-PE" b="1">
                          <a:solidFill>
                            <a:schemeClr val="bg1"/>
                          </a:solidFill>
                          <a:effectLst/>
                        </a:rPr>
                        <a:t>Año</a:t>
                      </a:r>
                    </a:p>
                  </a:txBody>
                  <a:tcPr marL="95250" marR="95250" marT="95250" marB="95250" anchor="ctr"/>
                </a:tc>
                <a:tc>
                  <a:txBody>
                    <a:bodyPr/>
                    <a:lstStyle/>
                    <a:p>
                      <a:pPr algn="l">
                        <a:buNone/>
                      </a:pPr>
                      <a:r>
                        <a:rPr lang="es-PE" b="1" dirty="0">
                          <a:solidFill>
                            <a:schemeClr val="bg1"/>
                          </a:solidFill>
                          <a:effectLst/>
                        </a:rPr>
                        <a:t>Característica</a:t>
                      </a:r>
                    </a:p>
                  </a:txBody>
                  <a:tcPr marL="95250" marR="95250" marT="95250" marB="95250" anchor="ctr"/>
                </a:tc>
                <a:extLst>
                  <a:ext uri="{0D108BD9-81ED-4DB2-BD59-A6C34878D82A}">
                    <a16:rowId xmlns:a16="http://schemas.microsoft.com/office/drawing/2014/main" val="1228295381"/>
                  </a:ext>
                </a:extLst>
              </a:tr>
              <a:tr h="370840">
                <a:tc>
                  <a:txBody>
                    <a:bodyPr/>
                    <a:lstStyle/>
                    <a:p>
                      <a:pPr>
                        <a:buNone/>
                      </a:pPr>
                      <a:r>
                        <a:rPr lang="es-PE">
                          <a:effectLst/>
                        </a:rPr>
                        <a:t>ID3</a:t>
                      </a:r>
                    </a:p>
                  </a:txBody>
                  <a:tcPr marR="95250" marT="95250" marB="95250" anchor="ctr"/>
                </a:tc>
                <a:tc>
                  <a:txBody>
                    <a:bodyPr/>
                    <a:lstStyle/>
                    <a:p>
                      <a:pPr>
                        <a:buNone/>
                      </a:pPr>
                      <a:r>
                        <a:rPr lang="es-PE">
                          <a:effectLst/>
                        </a:rPr>
                        <a:t>1986</a:t>
                      </a:r>
                    </a:p>
                  </a:txBody>
                  <a:tcPr marL="95250" marR="95250" marT="95250" marB="95250" anchor="ctr"/>
                </a:tc>
                <a:tc>
                  <a:txBody>
                    <a:bodyPr/>
                    <a:lstStyle/>
                    <a:p>
                      <a:pPr>
                        <a:buNone/>
                      </a:pPr>
                      <a:r>
                        <a:rPr lang="es-PE" dirty="0">
                          <a:effectLst/>
                        </a:rPr>
                        <a:t>Usa ganancia de información</a:t>
                      </a:r>
                    </a:p>
                  </a:txBody>
                  <a:tcPr marL="95250" marR="95250" marT="95250" marB="95250" anchor="ctr"/>
                </a:tc>
                <a:extLst>
                  <a:ext uri="{0D108BD9-81ED-4DB2-BD59-A6C34878D82A}">
                    <a16:rowId xmlns:a16="http://schemas.microsoft.com/office/drawing/2014/main" val="1497948673"/>
                  </a:ext>
                </a:extLst>
              </a:tr>
              <a:tr h="370840">
                <a:tc>
                  <a:txBody>
                    <a:bodyPr/>
                    <a:lstStyle/>
                    <a:p>
                      <a:pPr>
                        <a:buNone/>
                      </a:pPr>
                      <a:r>
                        <a:rPr lang="es-PE">
                          <a:effectLst/>
                        </a:rPr>
                        <a:t>C4.5</a:t>
                      </a:r>
                    </a:p>
                  </a:txBody>
                  <a:tcPr marR="95250" marT="95250" marB="95250" anchor="ctr"/>
                </a:tc>
                <a:tc>
                  <a:txBody>
                    <a:bodyPr/>
                    <a:lstStyle/>
                    <a:p>
                      <a:pPr>
                        <a:buNone/>
                      </a:pPr>
                      <a:r>
                        <a:rPr lang="es-PE" dirty="0">
                          <a:effectLst/>
                        </a:rPr>
                        <a:t>1993</a:t>
                      </a:r>
                    </a:p>
                  </a:txBody>
                  <a:tcPr marL="95250" marR="95250" marT="95250" marB="95250" anchor="ctr"/>
                </a:tc>
                <a:tc>
                  <a:txBody>
                    <a:bodyPr/>
                    <a:lstStyle/>
                    <a:p>
                      <a:pPr>
                        <a:buNone/>
                      </a:pPr>
                      <a:r>
                        <a:rPr lang="es-PE" dirty="0">
                          <a:effectLst/>
                        </a:rPr>
                        <a:t>Maneja valores continuos</a:t>
                      </a:r>
                    </a:p>
                  </a:txBody>
                  <a:tcPr marL="95250" marR="95250" marT="95250" marB="95250" anchor="ctr"/>
                </a:tc>
                <a:extLst>
                  <a:ext uri="{0D108BD9-81ED-4DB2-BD59-A6C34878D82A}">
                    <a16:rowId xmlns:a16="http://schemas.microsoft.com/office/drawing/2014/main" val="2047477336"/>
                  </a:ext>
                </a:extLst>
              </a:tr>
              <a:tr h="370840">
                <a:tc>
                  <a:txBody>
                    <a:bodyPr/>
                    <a:lstStyle/>
                    <a:p>
                      <a:pPr>
                        <a:buNone/>
                      </a:pPr>
                      <a:r>
                        <a:rPr lang="es-PE">
                          <a:effectLst/>
                        </a:rPr>
                        <a:t>CART</a:t>
                      </a:r>
                    </a:p>
                  </a:txBody>
                  <a:tcPr marR="95250" marT="95250" marB="95250" anchor="ctr"/>
                </a:tc>
                <a:tc>
                  <a:txBody>
                    <a:bodyPr/>
                    <a:lstStyle/>
                    <a:p>
                      <a:pPr>
                        <a:buNone/>
                      </a:pPr>
                      <a:r>
                        <a:rPr lang="es-PE">
                          <a:effectLst/>
                        </a:rPr>
                        <a:t>1984</a:t>
                      </a:r>
                    </a:p>
                  </a:txBody>
                  <a:tcPr marL="95250" marR="95250" marT="95250" marB="95250" anchor="ctr"/>
                </a:tc>
                <a:tc>
                  <a:txBody>
                    <a:bodyPr/>
                    <a:lstStyle/>
                    <a:p>
                      <a:pPr>
                        <a:buNone/>
                      </a:pPr>
                      <a:r>
                        <a:rPr lang="es-PE" dirty="0">
                          <a:effectLst/>
                        </a:rPr>
                        <a:t>Usa índice Gini</a:t>
                      </a:r>
                    </a:p>
                  </a:txBody>
                  <a:tcPr marL="95250" marR="95250" marT="95250" marB="95250" anchor="ctr"/>
                </a:tc>
                <a:extLst>
                  <a:ext uri="{0D108BD9-81ED-4DB2-BD59-A6C34878D82A}">
                    <a16:rowId xmlns:a16="http://schemas.microsoft.com/office/drawing/2014/main" val="2173942919"/>
                  </a:ext>
                </a:extLst>
              </a:tr>
            </a:tbl>
          </a:graphicData>
        </a:graphic>
      </p:graphicFrame>
      <p:pic>
        <p:nvPicPr>
          <p:cNvPr id="9" name="Imagen 8">
            <a:extLst>
              <a:ext uri="{FF2B5EF4-FFF2-40B4-BE49-F238E27FC236}">
                <a16:creationId xmlns:a16="http://schemas.microsoft.com/office/drawing/2014/main" id="{2B0064DF-1FBD-144A-3F14-FB5C9FF415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Tree>
    <p:extLst>
      <p:ext uri="{BB962C8B-B14F-4D97-AF65-F5344CB8AC3E}">
        <p14:creationId xmlns:p14="http://schemas.microsoft.com/office/powerpoint/2010/main" val="301089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176FD-1881-CAFF-824B-31CA324FE2B6}"/>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2D1ECB6C-6199-CB26-7089-41925BADE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264B19A8-1860-1C50-55EB-F5E9E099073E}"/>
              </a:ext>
            </a:extLst>
          </p:cNvPr>
          <p:cNvSpPr>
            <a:spLocks noGrp="1"/>
          </p:cNvSpPr>
          <p:nvPr>
            <p:ph type="title"/>
          </p:nvPr>
        </p:nvSpPr>
        <p:spPr/>
        <p:txBody>
          <a:bodyPr/>
          <a:lstStyle/>
          <a:p>
            <a:r>
              <a:rPr lang="es-PE" dirty="0">
                <a:solidFill>
                  <a:srgbClr val="C00000"/>
                </a:solidFill>
              </a:rPr>
              <a:t>Impureza: Entropía</a:t>
            </a:r>
          </a:p>
        </p:txBody>
      </p:sp>
      <p:sp>
        <p:nvSpPr>
          <p:cNvPr id="6" name="Marcador de contenido 5">
            <a:extLst>
              <a:ext uri="{FF2B5EF4-FFF2-40B4-BE49-F238E27FC236}">
                <a16:creationId xmlns:a16="http://schemas.microsoft.com/office/drawing/2014/main" id="{0BE37E33-00DA-7B52-B580-9439FE4AAC99}"/>
              </a:ext>
            </a:extLst>
          </p:cNvPr>
          <p:cNvSpPr>
            <a:spLocks noGrp="1"/>
          </p:cNvSpPr>
          <p:nvPr>
            <p:ph sz="half" idx="1"/>
          </p:nvPr>
        </p:nvSpPr>
        <p:spPr/>
        <p:txBody>
          <a:bodyPr/>
          <a:lstStyle/>
          <a:p>
            <a:endParaRPr lang="es-PE" dirty="0"/>
          </a:p>
          <a:p>
            <a:endParaRPr lang="es-PE" dirty="0"/>
          </a:p>
          <a:p>
            <a:endParaRPr lang="es-PE" dirty="0"/>
          </a:p>
          <a:p>
            <a:endParaRPr lang="es-PE" dirty="0"/>
          </a:p>
        </p:txBody>
      </p:sp>
      <p:sp>
        <p:nvSpPr>
          <p:cNvPr id="3" name="Marcador de contenido 2">
            <a:extLst>
              <a:ext uri="{FF2B5EF4-FFF2-40B4-BE49-F238E27FC236}">
                <a16:creationId xmlns:a16="http://schemas.microsoft.com/office/drawing/2014/main" id="{75F2A557-C1BA-A2AA-4069-64CE4039C91C}"/>
              </a:ext>
            </a:extLst>
          </p:cNvPr>
          <p:cNvSpPr>
            <a:spLocks noGrp="1"/>
          </p:cNvSpPr>
          <p:nvPr>
            <p:ph sz="half" idx="2"/>
          </p:nvPr>
        </p:nvSpPr>
        <p:spPr/>
        <p:txBody>
          <a:bodyPr/>
          <a:lstStyle/>
          <a:p>
            <a:pPr marL="0" indent="0">
              <a:buNone/>
            </a:pPr>
            <a:r>
              <a:rPr lang="es-ES" dirty="0"/>
              <a:t>Donde:</a:t>
            </a:r>
          </a:p>
          <a:p>
            <a:r>
              <a:rPr lang="es-ES" dirty="0"/>
              <a:t>S: Conjunto de datos</a:t>
            </a:r>
          </a:p>
          <a:p>
            <a:r>
              <a:rPr lang="es-ES" dirty="0"/>
              <a:t>c: Número de clases</a:t>
            </a:r>
          </a:p>
          <a:p>
            <a:r>
              <a:rPr lang="es-ES" dirty="0" err="1"/>
              <a:t>p_i</a:t>
            </a:r>
            <a:r>
              <a:rPr lang="es-ES" dirty="0"/>
              <a:t>: Proporción de elementos de la clase i en S</a:t>
            </a:r>
          </a:p>
        </p:txBody>
      </p:sp>
      <p:pic>
        <p:nvPicPr>
          <p:cNvPr id="9" name="Imagen 8">
            <a:extLst>
              <a:ext uri="{FF2B5EF4-FFF2-40B4-BE49-F238E27FC236}">
                <a16:creationId xmlns:a16="http://schemas.microsoft.com/office/drawing/2014/main" id="{27F7154E-38E0-BE9E-254F-69478FCFB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pic>
        <p:nvPicPr>
          <p:cNvPr id="4" name="Imagen 3">
            <a:extLst>
              <a:ext uri="{FF2B5EF4-FFF2-40B4-BE49-F238E27FC236}">
                <a16:creationId xmlns:a16="http://schemas.microsoft.com/office/drawing/2014/main" id="{22724EA5-F3E6-93D8-64C0-EA5B35168870}"/>
              </a:ext>
            </a:extLst>
          </p:cNvPr>
          <p:cNvPicPr>
            <a:picLocks noChangeAspect="1"/>
          </p:cNvPicPr>
          <p:nvPr/>
        </p:nvPicPr>
        <p:blipFill>
          <a:blip r:embed="rId4"/>
          <a:stretch>
            <a:fillRect/>
          </a:stretch>
        </p:blipFill>
        <p:spPr>
          <a:xfrm>
            <a:off x="1209784" y="3204461"/>
            <a:ext cx="4438432" cy="1593665"/>
          </a:xfrm>
          <a:prstGeom prst="rect">
            <a:avLst/>
          </a:prstGeom>
        </p:spPr>
      </p:pic>
    </p:spTree>
    <p:extLst>
      <p:ext uri="{BB962C8B-B14F-4D97-AF65-F5344CB8AC3E}">
        <p14:creationId xmlns:p14="http://schemas.microsoft.com/office/powerpoint/2010/main" val="1694301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1D3F9-E989-FBAE-8C93-53E7D91A29CA}"/>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0C2357A3-C352-6ACA-DFDE-8E319D7BB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399A92C8-361F-43A2-2D0F-B5B6E4849F2B}"/>
              </a:ext>
            </a:extLst>
          </p:cNvPr>
          <p:cNvSpPr>
            <a:spLocks noGrp="1"/>
          </p:cNvSpPr>
          <p:nvPr>
            <p:ph type="title"/>
          </p:nvPr>
        </p:nvSpPr>
        <p:spPr/>
        <p:txBody>
          <a:bodyPr/>
          <a:lstStyle/>
          <a:p>
            <a:r>
              <a:rPr lang="es-PE" dirty="0">
                <a:solidFill>
                  <a:srgbClr val="C00000"/>
                </a:solidFill>
              </a:rPr>
              <a:t>Impureza: Entropía</a:t>
            </a:r>
          </a:p>
        </p:txBody>
      </p:sp>
      <p:pic>
        <p:nvPicPr>
          <p:cNvPr id="9" name="Imagen 8">
            <a:extLst>
              <a:ext uri="{FF2B5EF4-FFF2-40B4-BE49-F238E27FC236}">
                <a16:creationId xmlns:a16="http://schemas.microsoft.com/office/drawing/2014/main" id="{1D69029B-B381-2D51-47C4-207EDE1F6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22891"/>
            <a:ext cx="1943100" cy="400050"/>
          </a:xfrm>
          <a:prstGeom prst="rect">
            <a:avLst/>
          </a:prstGeom>
        </p:spPr>
      </p:pic>
      <p:sp>
        <p:nvSpPr>
          <p:cNvPr id="6" name="Marcador de contenido 5">
            <a:extLst>
              <a:ext uri="{FF2B5EF4-FFF2-40B4-BE49-F238E27FC236}">
                <a16:creationId xmlns:a16="http://schemas.microsoft.com/office/drawing/2014/main" id="{F62640F8-BDF6-CC09-88EA-DD4D278CB221}"/>
              </a:ext>
            </a:extLst>
          </p:cNvPr>
          <p:cNvSpPr>
            <a:spLocks noGrp="1"/>
          </p:cNvSpPr>
          <p:nvPr>
            <p:ph idx="1"/>
          </p:nvPr>
        </p:nvSpPr>
        <p:spPr/>
        <p:txBody>
          <a:bodyPr/>
          <a:lstStyle/>
          <a:p>
            <a:endParaRPr lang="es-PE" dirty="0"/>
          </a:p>
          <a:p>
            <a:endParaRPr lang="es-PE" dirty="0"/>
          </a:p>
          <a:p>
            <a:endParaRPr lang="es-PE" dirty="0"/>
          </a:p>
          <a:p>
            <a:r>
              <a:rPr lang="es-PE" dirty="0"/>
              <a:t>Ejemplo: Conjunto: [9 Sí, 5 No] → </a:t>
            </a:r>
          </a:p>
          <a:p>
            <a:endParaRPr lang="es-PE" dirty="0"/>
          </a:p>
        </p:txBody>
      </p:sp>
      <p:pic>
        <p:nvPicPr>
          <p:cNvPr id="8" name="Imagen 7">
            <a:extLst>
              <a:ext uri="{FF2B5EF4-FFF2-40B4-BE49-F238E27FC236}">
                <a16:creationId xmlns:a16="http://schemas.microsoft.com/office/drawing/2014/main" id="{138D8E32-390C-D1F3-D054-24051F5B91EE}"/>
              </a:ext>
            </a:extLst>
          </p:cNvPr>
          <p:cNvPicPr>
            <a:picLocks noChangeAspect="1"/>
          </p:cNvPicPr>
          <p:nvPr/>
        </p:nvPicPr>
        <p:blipFill>
          <a:blip r:embed="rId4"/>
          <a:stretch>
            <a:fillRect/>
          </a:stretch>
        </p:blipFill>
        <p:spPr>
          <a:xfrm>
            <a:off x="3299139" y="1690688"/>
            <a:ext cx="4438432" cy="1593665"/>
          </a:xfrm>
          <a:prstGeom prst="rect">
            <a:avLst/>
          </a:prstGeom>
        </p:spPr>
      </p:pic>
      <p:pic>
        <p:nvPicPr>
          <p:cNvPr id="11" name="Imagen 10">
            <a:extLst>
              <a:ext uri="{FF2B5EF4-FFF2-40B4-BE49-F238E27FC236}">
                <a16:creationId xmlns:a16="http://schemas.microsoft.com/office/drawing/2014/main" id="{B28B455C-71E0-1364-A042-6505B6CCBEA5}"/>
              </a:ext>
            </a:extLst>
          </p:cNvPr>
          <p:cNvPicPr>
            <a:picLocks noChangeAspect="1"/>
          </p:cNvPicPr>
          <p:nvPr/>
        </p:nvPicPr>
        <p:blipFill>
          <a:blip r:embed="rId5"/>
          <a:stretch>
            <a:fillRect/>
          </a:stretch>
        </p:blipFill>
        <p:spPr>
          <a:xfrm>
            <a:off x="3029253" y="4202668"/>
            <a:ext cx="6133494" cy="1398173"/>
          </a:xfrm>
          <a:prstGeom prst="rect">
            <a:avLst/>
          </a:prstGeom>
        </p:spPr>
      </p:pic>
    </p:spTree>
    <p:extLst>
      <p:ext uri="{BB962C8B-B14F-4D97-AF65-F5344CB8AC3E}">
        <p14:creationId xmlns:p14="http://schemas.microsoft.com/office/powerpoint/2010/main" val="331912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397</TotalTime>
  <Words>799</Words>
  <Application>Microsoft Office PowerPoint</Application>
  <PresentationFormat>Panorámica</PresentationFormat>
  <Paragraphs>143</Paragraphs>
  <Slides>20</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Aptos</vt:lpstr>
      <vt:lpstr>Aptos Display</vt:lpstr>
      <vt:lpstr>Arial</vt:lpstr>
      <vt:lpstr>Tema de Office</vt:lpstr>
      <vt:lpstr>Curso: Inteligencia Artificial</vt:lpstr>
      <vt:lpstr>INICIO ¿Tienen dudas o consultas sobre la clase previa?</vt:lpstr>
      <vt:lpstr>Objetivo de la sesión</vt:lpstr>
      <vt:lpstr>Pasos del Aprendizaje Supervisado</vt:lpstr>
      <vt:lpstr>UTILIDAD ¿Por qué usar árboles de decisión?</vt:lpstr>
      <vt:lpstr>TRANSFORMACIÓN ¿Qué es un árbol de decisión?</vt:lpstr>
      <vt:lpstr>Algoritmos principales</vt:lpstr>
      <vt:lpstr>Impureza: Entropía</vt:lpstr>
      <vt:lpstr>Impureza: Entropía</vt:lpstr>
      <vt:lpstr>Impureza: Índice Gini</vt:lpstr>
      <vt:lpstr>Matemáticas: Índice Gini</vt:lpstr>
      <vt:lpstr>Matemáticas: Índice Gini vs Entropía</vt:lpstr>
      <vt:lpstr>Matemáticas: Ganancia de Información</vt:lpstr>
      <vt:lpstr>Matemáticas: Ganancia de Información</vt:lpstr>
      <vt:lpstr>Proceso de Aprendizaje</vt:lpstr>
      <vt:lpstr>Poda de árboles (Pruning)</vt:lpstr>
      <vt:lpstr>Ventajas y desventajas</vt:lpstr>
      <vt:lpstr>Cierre Conclusiones</vt:lpstr>
      <vt:lpstr>Recursos adicionales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Reynaldo Portocarrero Tovar</dc:creator>
  <cp:lastModifiedBy>Carlos Reynaldo Portocarrero Tovar</cp:lastModifiedBy>
  <cp:revision>7</cp:revision>
  <dcterms:created xsi:type="dcterms:W3CDTF">2025-08-09T16:36:29Z</dcterms:created>
  <dcterms:modified xsi:type="dcterms:W3CDTF">2025-08-14T05:18:55Z</dcterms:modified>
</cp:coreProperties>
</file>