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86" r:id="rId6"/>
    <p:sldId id="264" r:id="rId7"/>
    <p:sldId id="305" r:id="rId8"/>
    <p:sldId id="296" r:id="rId9"/>
    <p:sldId id="297" r:id="rId10"/>
    <p:sldId id="294" r:id="rId11"/>
    <p:sldId id="285" r:id="rId12"/>
    <p:sldId id="306" r:id="rId13"/>
    <p:sldId id="266" r:id="rId14"/>
    <p:sldId id="290" r:id="rId15"/>
    <p:sldId id="298" r:id="rId16"/>
    <p:sldId id="292" r:id="rId17"/>
    <p:sldId id="309" r:id="rId18"/>
    <p:sldId id="310" r:id="rId19"/>
    <p:sldId id="311" r:id="rId20"/>
    <p:sldId id="293" r:id="rId21"/>
    <p:sldId id="308" r:id="rId22"/>
    <p:sldId id="291" r:id="rId23"/>
    <p:sldId id="307" r:id="rId24"/>
    <p:sldId id="299" r:id="rId25"/>
    <p:sldId id="300" r:id="rId26"/>
    <p:sldId id="301" r:id="rId27"/>
    <p:sldId id="282" r:id="rId28"/>
    <p:sldId id="302" r:id="rId29"/>
    <p:sldId id="303" r:id="rId30"/>
    <p:sldId id="304" r:id="rId31"/>
    <p:sldId id="257" r:id="rId3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 snapToGrid="0">
      <p:cViewPr varScale="1">
        <p:scale>
          <a:sx n="80" d="100"/>
          <a:sy n="80" d="100"/>
        </p:scale>
        <p:origin x="175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67BED-6B46-4D3F-8F51-98576DA61565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79560-4D03-4231-95C0-01C568B5C2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06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77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08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6D44-8097-B29E-6710-E202AD1B4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E63D33-6809-3ADD-7F15-B51BFE76E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0798F5-3CA6-4BA1-2658-453CCCFA0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849A8-D2ED-66A0-2557-1D582A9CA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4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C19C-BE6B-1468-A8B6-703503C8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0D2D53-6B23-4323-A999-B933E7BCA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B5F44C-80FE-418F-7F8A-1B0109B46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16A0F4-4ECB-C641-BD12-63892F4B1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47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2B640-440A-ED4F-7975-9B2AD15EB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1EC57A-A88E-3638-3BCA-273FBC675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63BC9FA-C844-E638-9A7C-947ED6718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28B6B-A902-539C-0835-CBA340A6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41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knime.com/knime-analytics-platfo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range.biolab.si/widget-catalog/visualize/ruleviewer/" TargetMode="External"/><Relationship Id="rId5" Type="http://schemas.openxmlformats.org/officeDocument/2006/relationships/hyperlink" Target="https://scikit-learn.org/stable/modules/tree.html#decision-trees" TargetMode="Externa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l.org/search?type=data&amp;tag=rule_learning" TargetMode="External"/><Relationship Id="rId5" Type="http://schemas.openxmlformats.org/officeDocument/2006/relationships/hyperlink" Target="https://www.kaggle.com/datasets?search=medical+diagnosis" TargetMode="External"/><Relationship Id="rId4" Type="http://schemas.openxmlformats.org/officeDocument/2006/relationships/hyperlink" Target="https://archive.ics.uci.edu/ml/index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2: </a:t>
            </a:r>
            <a:r>
              <a:rPr lang="es-PE" dirty="0"/>
              <a:t>Aprendizaje automático</a:t>
            </a:r>
          </a:p>
          <a:p>
            <a:r>
              <a:rPr lang="es-PE" b="1" dirty="0"/>
              <a:t>Sesión 11: </a:t>
            </a:r>
            <a:r>
              <a:rPr lang="es-ES" dirty="0"/>
              <a:t>Aprendizaje de reglas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E252-F982-E526-74F6-A27F3DAE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4CC3BCD-19CA-F995-F7EF-2571009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0980DD-882E-2D36-E9FD-65E7782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Python para Aprendizaje de Reglas - Ventajas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8C47E-D237-FA76-B94B-D338EC3D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Ecosistema completo</a:t>
            </a:r>
            <a:r>
              <a:rPr lang="es-ES" dirty="0"/>
              <a:t>: Bibliotecas como </a:t>
            </a:r>
            <a:r>
              <a:rPr lang="es-ES" dirty="0" err="1"/>
              <a:t>scikit-learn</a:t>
            </a:r>
            <a:r>
              <a:rPr lang="es-ES" dirty="0"/>
              <a:t>, </a:t>
            </a:r>
            <a:r>
              <a:rPr lang="es-ES" dirty="0" err="1"/>
              <a:t>PyKEEN</a:t>
            </a:r>
            <a:r>
              <a:rPr lang="es-ES" dirty="0"/>
              <a:t>, Orange</a:t>
            </a:r>
          </a:p>
          <a:p>
            <a:r>
              <a:rPr lang="es-ES" b="1" dirty="0"/>
              <a:t>Integración con ML</a:t>
            </a:r>
            <a:r>
              <a:rPr lang="es-ES" dirty="0"/>
              <a:t>: Fácil transición a otros algoritmos de aprendizaje automático</a:t>
            </a:r>
          </a:p>
          <a:p>
            <a:r>
              <a:rPr lang="es-ES" b="1" dirty="0"/>
              <a:t>Comunidad amplia</a:t>
            </a:r>
            <a:r>
              <a:rPr lang="es-ES" dirty="0"/>
              <a:t>: Más recursos, tutoriales y soporte</a:t>
            </a:r>
          </a:p>
          <a:p>
            <a:r>
              <a:rPr lang="es-ES" b="1" dirty="0"/>
              <a:t>Preprocesamiento</a:t>
            </a:r>
            <a:r>
              <a:rPr lang="es-ES" dirty="0"/>
              <a:t>: Herramientas robustas para limpieza y preparación de datos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54B3FE-5BCB-B417-1B06-A77B723FE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1D3F9-E989-FBAE-8C93-53E7D91A2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C2357A3-C352-6ACA-DFDE-8E319D7B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9A92C8-361F-43A2-2D0F-B5B6E484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Métricas de Evaluación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69029B-B381-2D51-47C4-207EDE1F6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2640F8-BDF6-CC09-88EA-DD4D278C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Precisión:</a:t>
            </a:r>
            <a:r>
              <a:rPr lang="es-ES" dirty="0"/>
              <a:t> Proporción de aciertos</a:t>
            </a:r>
          </a:p>
          <a:p>
            <a:r>
              <a:rPr lang="es-ES" b="1" dirty="0"/>
              <a:t>Cobertura:</a:t>
            </a:r>
            <a:r>
              <a:rPr lang="es-ES" dirty="0"/>
              <a:t> Proporción de instancias cubiertas</a:t>
            </a:r>
          </a:p>
          <a:p>
            <a:r>
              <a:rPr lang="es-ES" b="1" dirty="0"/>
              <a:t>Confianza:</a:t>
            </a:r>
            <a:r>
              <a:rPr lang="es-ES" dirty="0"/>
              <a:t> Fiabilidad de la regla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Fórmula: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7D6D81-294F-0D44-CFF0-1EE3F24F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34" y="4001294"/>
            <a:ext cx="5963131" cy="15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CF67-F25B-0F32-96E1-A074C8DE9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6FE38DC-4B02-53EA-EA5E-D06F64D3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71FE8B-E980-D20A-B94B-37A84B26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Implementación en Python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16503-2521-173B-F509-C9B072C1F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load_wine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sklearn.rules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RuleFitClassifier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datos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load_wine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data.data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data.target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965D0-ED6F-0BE8-0C94-35C69A7ED4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Dividir datos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test_size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Entrenar modelo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RuleFitClassifier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model.fit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Evaluar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("Precisión:",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model.score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5B5973-DBF8-389C-C0B1-245F2EA8E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176FD-1881-CAFF-824B-31CA324F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D1ECB6C-6199-CB26-7089-41925BAD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4B19A8-1860-1C50-55EB-F5E9E099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Algoritmo </a:t>
            </a:r>
            <a:r>
              <a:rPr lang="es-PE" dirty="0" err="1">
                <a:solidFill>
                  <a:srgbClr val="C00000"/>
                </a:solidFill>
              </a:rPr>
              <a:t>OneR</a:t>
            </a:r>
            <a:r>
              <a:rPr lang="es-PE" dirty="0">
                <a:solidFill>
                  <a:srgbClr val="C00000"/>
                </a:solidFill>
              </a:rPr>
              <a:t> (</a:t>
            </a:r>
            <a:r>
              <a:rPr lang="es-PE" dirty="0" err="1">
                <a:solidFill>
                  <a:srgbClr val="C00000"/>
                </a:solidFill>
              </a:rPr>
              <a:t>One</a:t>
            </a:r>
            <a:r>
              <a:rPr lang="es-PE" dirty="0">
                <a:solidFill>
                  <a:srgbClr val="C00000"/>
                </a:solidFill>
              </a:rPr>
              <a:t> Rule)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E37E33-00DA-7B52-B580-9439FE4AA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Concepto:</a:t>
            </a:r>
            <a:r>
              <a:rPr lang="es-ES" dirty="0"/>
              <a:t> Crea reglas basadas en un solo atributo.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sklearn.tree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DecisionTreeClassifier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sklearn.metrics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accuracy_score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67AD6A8-C08C-22BF-5646-BCBF7D644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datos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iris.data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iris.target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Entrenar modelo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DecisionTreeClassifier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max_depth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=1)  # Solo una regla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model.fit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F7154E-38E0-BE9E-254F-69478FCFB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0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3CB7E-5290-EA84-D39B-616CC11A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CCA1578-5066-30CA-6DA9-BBB4D229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77D7DB-4573-8B8E-6FA0-3CB3DAC0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Algoritmo RIPPER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15DF-DF47-2A11-F787-3518D44C6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Ventajas: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FCF4F8-DAEE-67B6-4A4F-BD75F25CDA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  <a:p>
            <a:r>
              <a:rPr lang="es-PE" dirty="0"/>
              <a:t>Maneja </a:t>
            </a:r>
            <a:r>
              <a:rPr lang="es-PE" dirty="0" err="1"/>
              <a:t>datasets</a:t>
            </a:r>
            <a:r>
              <a:rPr lang="es-PE" dirty="0"/>
              <a:t> grandes</a:t>
            </a:r>
          </a:p>
          <a:p>
            <a:r>
              <a:rPr lang="es-PE" dirty="0"/>
              <a:t>Resistente a ruido</a:t>
            </a:r>
          </a:p>
          <a:p>
            <a:r>
              <a:rPr lang="es-PE" dirty="0"/>
              <a:t>Reglas interpretables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B93A2D-BC6A-D50C-EA75-458A5A9D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dirty="0"/>
              <a:t>Proceso:</a:t>
            </a:r>
            <a:endParaRPr lang="es-PE" b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C61F20-5225-FA9E-A81F-F545A1CA7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Crear reglas iniciales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Podar reglas (eliminar condiciones)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Optimizar conjunto de reglas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8AF65E-9B89-39B6-5BA7-1F529A4F7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3BC29-20BF-58B7-E28D-167699BF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911E21F-10CD-01E3-D02E-F476EB07D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D2061D-AA22-973C-324A-05A2AC88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Algoritmo CN2: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328C615-AF02-0147-DCAD-F570412A2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Ventajas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BB4A4A3-8000-12B0-3437-6AB6A56EE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Manejo de Ruido y Datos Incompletos</a:t>
            </a:r>
          </a:p>
          <a:p>
            <a:r>
              <a:rPr lang="es-ES" dirty="0"/>
              <a:t>Flexibilidad en la Búsqueda</a:t>
            </a:r>
          </a:p>
          <a:p>
            <a:r>
              <a:rPr lang="es-PE" dirty="0"/>
              <a:t>Reglas Comprehensibles</a:t>
            </a:r>
          </a:p>
          <a:p>
            <a:r>
              <a:rPr lang="es-PE" dirty="0"/>
              <a:t>Eficiencia Computacional</a:t>
            </a:r>
          </a:p>
          <a:p>
            <a:r>
              <a:rPr lang="es-PE" dirty="0"/>
              <a:t>Evaluación Estadística</a:t>
            </a:r>
          </a:p>
          <a:p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2D4A24F-A22F-AB41-BD7F-061DA740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Proceso 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B217EF-C1A3-15FA-29B6-5CE10CD36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E" b="1" dirty="0"/>
              <a:t>Fase 1: </a:t>
            </a:r>
            <a:r>
              <a:rPr lang="es-PE" dirty="0"/>
              <a:t>Inicialización</a:t>
            </a:r>
          </a:p>
          <a:p>
            <a:r>
              <a:rPr lang="es-ES" b="1" dirty="0"/>
              <a:t>Fase 2: </a:t>
            </a:r>
            <a:r>
              <a:rPr lang="es-ES" dirty="0"/>
              <a:t>Búsqueda de Reglas (Beam </a:t>
            </a:r>
            <a:r>
              <a:rPr lang="es-ES" dirty="0" err="1"/>
              <a:t>Search</a:t>
            </a:r>
            <a:r>
              <a:rPr lang="es-ES" dirty="0"/>
              <a:t>)</a:t>
            </a:r>
          </a:p>
          <a:p>
            <a:r>
              <a:rPr lang="es-ES" b="1" dirty="0"/>
              <a:t>Fase 3: </a:t>
            </a:r>
            <a:r>
              <a:rPr lang="es-ES" dirty="0"/>
              <a:t>Generación de Especializaciones</a:t>
            </a:r>
          </a:p>
          <a:p>
            <a:r>
              <a:rPr lang="es-ES" b="1" dirty="0"/>
              <a:t>Fase 4: </a:t>
            </a:r>
            <a:r>
              <a:rPr lang="es-ES" dirty="0"/>
              <a:t>Evaluación de Reglas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74A0EE-C0D4-B12D-779B-DBBD21578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0CC1B-0AAE-B7C9-48DD-0D66B0E2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2BF4293-8DFF-9851-953D-EB6616D5C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4F8782-3F99-2FA4-0418-6B616E70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CN2 Implementación en Python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87D233-2B41-71AE-77B9-08E63AD29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b="1" dirty="0"/>
              <a:t>Bibliotecas:</a:t>
            </a:r>
            <a:endParaRPr lang="es-PE" dirty="0"/>
          </a:p>
          <a:p>
            <a:r>
              <a:rPr lang="es-PE" dirty="0" err="1"/>
              <a:t>Scikit-learn</a:t>
            </a:r>
            <a:r>
              <a:rPr lang="es-PE" dirty="0"/>
              <a:t>: </a:t>
            </a:r>
            <a:r>
              <a:rPr lang="es-PE" dirty="0" err="1"/>
              <a:t>DecisionTree</a:t>
            </a:r>
            <a:r>
              <a:rPr lang="es-PE" dirty="0"/>
              <a:t> (</a:t>
            </a:r>
            <a:r>
              <a:rPr lang="es-PE" dirty="0" err="1"/>
              <a:t>max_depth</a:t>
            </a:r>
            <a:r>
              <a:rPr lang="es-PE" dirty="0"/>
              <a:t>=1)</a:t>
            </a:r>
          </a:p>
          <a:p>
            <a:r>
              <a:rPr lang="es-PE" dirty="0" err="1"/>
              <a:t>MLxtend</a:t>
            </a:r>
            <a:r>
              <a:rPr lang="es-PE" dirty="0"/>
              <a:t>: </a:t>
            </a:r>
            <a:r>
              <a:rPr lang="es-PE" dirty="0" err="1"/>
              <a:t>Apriori</a:t>
            </a:r>
            <a:r>
              <a:rPr lang="es-PE" dirty="0"/>
              <a:t> </a:t>
            </a:r>
            <a:r>
              <a:rPr lang="es-PE" dirty="0" err="1"/>
              <a:t>algorithm</a:t>
            </a:r>
            <a:endParaRPr lang="es-PE" dirty="0"/>
          </a:p>
          <a:p>
            <a:r>
              <a:rPr lang="es-PE" dirty="0"/>
              <a:t>Orange3: Rule </a:t>
            </a:r>
            <a:r>
              <a:rPr lang="es-PE" dirty="0" err="1"/>
              <a:t>induction</a:t>
            </a:r>
            <a:endParaRPr lang="es-PE" dirty="0"/>
          </a:p>
          <a:p>
            <a:endParaRPr lang="es-ES" dirty="0"/>
          </a:p>
          <a:p>
            <a:endParaRPr lang="es-PE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8846BF5-D971-CDFF-1921-D20222BEE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Orange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Orange.data.Table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('deportes')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Orange.classification.rules.CN2Learner()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clasificador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DFC4EF-8928-046D-84D1-0CD12D01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2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9FB0-D0B4-EC8D-112F-D829C8912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CAEE5B4-6354-2C29-EA5A-F32254B6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D2A0C0-14EF-52C4-6015-461268C6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PART - Algoritmo Híbrido de Reglas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CDA5D8-AB5B-5A5D-11A6-BE2CE6C4B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¿Qué es PART?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PART (</a:t>
            </a:r>
            <a:r>
              <a:rPr lang="es-ES" i="1" dirty="0" err="1"/>
              <a:t>Partial</a:t>
            </a:r>
            <a:r>
              <a:rPr lang="es-ES" i="1" dirty="0"/>
              <a:t> </a:t>
            </a:r>
            <a:r>
              <a:rPr lang="es-ES" i="1" dirty="0" err="1"/>
              <a:t>Decision</a:t>
            </a:r>
            <a:r>
              <a:rPr lang="es-ES" i="1" dirty="0"/>
              <a:t> </a:t>
            </a:r>
            <a:r>
              <a:rPr lang="es-ES" i="1" dirty="0" err="1"/>
              <a:t>Trees</a:t>
            </a:r>
            <a:r>
              <a:rPr lang="es-ES" dirty="0"/>
              <a:t>) es un algoritmo híbrido que combina: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estructura de los </a:t>
            </a:r>
            <a:r>
              <a:rPr lang="es-ES" b="1" dirty="0"/>
              <a:t>árboles de decisión</a:t>
            </a:r>
            <a:r>
              <a:rPr lang="es-ES" dirty="0"/>
              <a:t> (como C4.5).</a:t>
            </a:r>
          </a:p>
          <a:p>
            <a:r>
              <a:rPr lang="es-ES" dirty="0"/>
              <a:t>La estrategia de </a:t>
            </a:r>
            <a:r>
              <a:rPr lang="es-ES" b="1" dirty="0"/>
              <a:t>aprendizaje de reglas</a:t>
            </a:r>
            <a:r>
              <a:rPr lang="es-ES" dirty="0"/>
              <a:t> (como RIPPER).</a:t>
            </a:r>
          </a:p>
          <a:p>
            <a:pPr marL="0" indent="0">
              <a:buNone/>
            </a:pPr>
            <a:r>
              <a:rPr lang="es-ES" b="1" dirty="0"/>
              <a:t>Objetivo principal</a:t>
            </a:r>
            <a:r>
              <a:rPr lang="es-ES" dirty="0"/>
              <a:t>: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dirty="0"/>
              <a:t>Generar reglas interpretables manteniendo la precisión de un árbol.</a:t>
            </a:r>
          </a:p>
          <a:p>
            <a:endParaRPr lang="es-ES" dirty="0"/>
          </a:p>
          <a:p>
            <a:endParaRPr lang="es-PE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1055F5F-A8DD-57FE-7953-129047FFFB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Cómo funciona: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Construye un árbol de decisión parcial (no completo).</a:t>
            </a:r>
          </a:p>
          <a:p>
            <a:r>
              <a:rPr lang="es-ES" dirty="0"/>
              <a:t>Convierte la rama más "pura" del árbol en una regla.</a:t>
            </a:r>
          </a:p>
          <a:p>
            <a:r>
              <a:rPr lang="es-ES" dirty="0"/>
              <a:t>Elimina los ejemplos cubiertos por esa regla.</a:t>
            </a:r>
          </a:p>
          <a:p>
            <a:r>
              <a:rPr lang="es-ES" dirty="0"/>
              <a:t>Repite el proceso con los datos restantes.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90BBF5-CF48-2847-A841-6BA8DA5BC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C6C2-2C4B-E09E-0255-1E5590EC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100DFD-85EC-318D-A5D4-94A1B899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F14BD9-5422-BC2B-8D8D-5FD9847D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PART - Algoritmo Híbrido de Reglas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EFAE3-1315-04A9-C2E9-3DD6243E9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weka.core.jvm</a:t>
            </a:r>
            <a:r>
              <a:rPr lang="es-ES" dirty="0"/>
              <a:t> as </a:t>
            </a:r>
            <a:r>
              <a:rPr lang="es-ES" dirty="0" err="1"/>
              <a:t>jvm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weka.core.converters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Loader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weka.classifiers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, </a:t>
            </a:r>
            <a:r>
              <a:rPr lang="es-ES" dirty="0" err="1"/>
              <a:t>Evaluation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weka.core.classes</a:t>
            </a:r>
            <a:r>
              <a:rPr lang="es-ES" dirty="0"/>
              <a:t>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Random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 Iniciar la JVM de Java</a:t>
            </a:r>
          </a:p>
          <a:p>
            <a:pPr marL="0" indent="0">
              <a:buNone/>
            </a:pPr>
            <a:r>
              <a:rPr lang="es-ES" dirty="0" err="1"/>
              <a:t>jvm.start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95AD1A3-8099-AB51-36D9-A3E931B03E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# Cargar </a:t>
            </a:r>
            <a:r>
              <a:rPr lang="es-ES" dirty="0" err="1"/>
              <a:t>dataset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loader</a:t>
            </a:r>
            <a:r>
              <a:rPr lang="es-ES" dirty="0"/>
              <a:t> = </a:t>
            </a:r>
            <a:r>
              <a:rPr lang="es-ES" dirty="0" err="1"/>
              <a:t>Loader</a:t>
            </a:r>
            <a:r>
              <a:rPr lang="es-ES" dirty="0"/>
              <a:t>(</a:t>
            </a:r>
            <a:r>
              <a:rPr lang="es-ES" dirty="0" err="1"/>
              <a:t>classname</a:t>
            </a:r>
            <a:r>
              <a:rPr lang="es-ES" dirty="0"/>
              <a:t>="</a:t>
            </a:r>
            <a:r>
              <a:rPr lang="es-ES" dirty="0" err="1"/>
              <a:t>weka.core.converters.ArffLoader</a:t>
            </a:r>
            <a:r>
              <a:rPr lang="es-ES" dirty="0"/>
              <a:t>")</a:t>
            </a:r>
          </a:p>
          <a:p>
            <a:pPr marL="0" indent="0">
              <a:buNone/>
            </a:pPr>
            <a:r>
              <a:rPr lang="es-ES" dirty="0"/>
              <a:t>data = </a:t>
            </a:r>
            <a:r>
              <a:rPr lang="es-ES" dirty="0" err="1"/>
              <a:t>loader.load_file</a:t>
            </a:r>
            <a:r>
              <a:rPr lang="es-ES" dirty="0"/>
              <a:t>("</a:t>
            </a:r>
            <a:r>
              <a:rPr lang="es-ES" dirty="0" err="1"/>
              <a:t>iris.arff</a:t>
            </a:r>
            <a:r>
              <a:rPr lang="es-ES" dirty="0"/>
              <a:t>")  # Asegúrate de tener el archivo </a:t>
            </a:r>
            <a:r>
              <a:rPr lang="es-ES" dirty="0" err="1"/>
              <a:t>iris.arff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data.class_is_last</a:t>
            </a:r>
            <a:r>
              <a:rPr lang="es-ES" dirty="0"/>
              <a:t>()  # Indicar que la clase está en la última columna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 Crear el clasificador PART</a:t>
            </a:r>
          </a:p>
          <a:p>
            <a:pPr marL="0" indent="0">
              <a:buNone/>
            </a:pPr>
            <a:r>
              <a:rPr lang="es-ES" dirty="0" err="1"/>
              <a:t>part</a:t>
            </a:r>
            <a:r>
              <a:rPr lang="es-ES" dirty="0"/>
              <a:t> = </a:t>
            </a:r>
            <a:r>
              <a:rPr lang="es-ES" dirty="0" err="1"/>
              <a:t>Classifier</a:t>
            </a:r>
            <a:r>
              <a:rPr lang="es-ES" dirty="0"/>
              <a:t>(</a:t>
            </a:r>
            <a:r>
              <a:rPr lang="es-ES" dirty="0" err="1"/>
              <a:t>classname</a:t>
            </a:r>
            <a:r>
              <a:rPr lang="es-ES" dirty="0"/>
              <a:t>="</a:t>
            </a:r>
            <a:r>
              <a:rPr lang="es-ES" dirty="0" err="1"/>
              <a:t>weka.classifiers.rules.PART</a:t>
            </a:r>
            <a:r>
              <a:rPr lang="es-ES" dirty="0"/>
              <a:t>")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B8E463-68AB-29B3-679D-190F2D05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9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5F7C-BA82-C6A5-BA7B-5EE0662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35249FB-E19B-1DF7-A47E-F7472D6B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1E4288-C50F-8BE5-A7E9-DE3EB9DC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PART - Algoritmo Híbrido de Reglas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2D2A1-1519-6963-FAD8-1E897400D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# Evaluar el clasificador con validación cruzada</a:t>
            </a:r>
          </a:p>
          <a:p>
            <a:pPr marL="0" indent="0">
              <a:buNone/>
            </a:pPr>
            <a:r>
              <a:rPr lang="es-ES" dirty="0" err="1"/>
              <a:t>evaluation</a:t>
            </a:r>
            <a:r>
              <a:rPr lang="es-ES" dirty="0"/>
              <a:t> = </a:t>
            </a:r>
            <a:r>
              <a:rPr lang="es-ES" dirty="0" err="1"/>
              <a:t>Evaluation</a:t>
            </a:r>
            <a:r>
              <a:rPr lang="es-ES" dirty="0"/>
              <a:t>(data)</a:t>
            </a:r>
          </a:p>
          <a:p>
            <a:pPr marL="0" indent="0">
              <a:buNone/>
            </a:pPr>
            <a:r>
              <a:rPr lang="es-ES" dirty="0" err="1"/>
              <a:t>evaluation.crossvalidate_model</a:t>
            </a:r>
            <a:r>
              <a:rPr lang="es-ES" dirty="0"/>
              <a:t>(</a:t>
            </a:r>
            <a:r>
              <a:rPr lang="es-ES" dirty="0" err="1"/>
              <a:t>part</a:t>
            </a:r>
            <a:r>
              <a:rPr lang="es-ES" dirty="0"/>
              <a:t>, data, 10, </a:t>
            </a:r>
            <a:r>
              <a:rPr lang="es-ES" dirty="0" err="1"/>
              <a:t>Random</a:t>
            </a:r>
            <a:r>
              <a:rPr lang="es-ES" dirty="0"/>
              <a:t>(1))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("Resultados de evaluación:")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f"Correctos</a:t>
            </a:r>
            <a:r>
              <a:rPr lang="es-ES" dirty="0"/>
              <a:t>: {</a:t>
            </a:r>
            <a:r>
              <a:rPr lang="es-ES" dirty="0" err="1"/>
              <a:t>evaluation.percent_correct</a:t>
            </a:r>
            <a:r>
              <a:rPr lang="es-ES" dirty="0"/>
              <a:t>}")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f"Incorrectos</a:t>
            </a:r>
            <a:r>
              <a:rPr lang="es-ES" dirty="0"/>
              <a:t>: {</a:t>
            </a:r>
            <a:r>
              <a:rPr lang="es-ES" dirty="0" err="1"/>
              <a:t>evaluation.percent_incorrect</a:t>
            </a:r>
            <a:r>
              <a:rPr lang="es-ES" dirty="0"/>
              <a:t>}")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f"Kappa</a:t>
            </a:r>
            <a:r>
              <a:rPr lang="es-ES" dirty="0"/>
              <a:t>: {</a:t>
            </a:r>
            <a:r>
              <a:rPr lang="es-ES" dirty="0" err="1"/>
              <a:t>evaluation.kappa</a:t>
            </a:r>
            <a:r>
              <a:rPr lang="es-ES" dirty="0"/>
              <a:t>}")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f"Matriz</a:t>
            </a:r>
            <a:r>
              <a:rPr lang="es-ES" dirty="0"/>
              <a:t> de confusión:\n{</a:t>
            </a:r>
            <a:r>
              <a:rPr lang="es-ES" dirty="0" err="1"/>
              <a:t>evaluation.confusion_matrix</a:t>
            </a:r>
            <a:r>
              <a:rPr lang="es-ES" dirty="0"/>
              <a:t>}")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A1EC4A-C151-9463-F1A1-458AE929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A506E6-8DD3-5FDE-4086-EDE8F39D72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# Entrenar el modelo en todos los datos</a:t>
            </a:r>
          </a:p>
          <a:p>
            <a:pPr marL="0" indent="0">
              <a:buNone/>
            </a:pPr>
            <a:r>
              <a:rPr lang="es-ES" dirty="0" err="1"/>
              <a:t>part.build_classifier</a:t>
            </a:r>
            <a:r>
              <a:rPr lang="es-ES" dirty="0"/>
              <a:t>(data)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 Imprimir el modelo (las reglas)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("\</a:t>
            </a:r>
            <a:r>
              <a:rPr lang="es-ES" dirty="0" err="1"/>
              <a:t>nReglas</a:t>
            </a:r>
            <a:r>
              <a:rPr lang="es-ES" dirty="0"/>
              <a:t> generadas por PART:")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part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 Detener la JVM</a:t>
            </a:r>
          </a:p>
          <a:p>
            <a:pPr marL="0" indent="0">
              <a:buNone/>
            </a:pPr>
            <a:r>
              <a:rPr lang="es-ES" dirty="0" err="1"/>
              <a:t>jvm.stop</a:t>
            </a:r>
            <a:r>
              <a:rPr lang="es-ES" dirty="0"/>
              <a:t>()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045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INICIO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sz="4000" dirty="0">
                <a:solidFill>
                  <a:srgbClr val="C00000"/>
                </a:solidFill>
              </a:rPr>
              <a:t>¿Tienen dudas o consultas sobre la clase previa?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0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910556"/>
            <a:ext cx="4648200" cy="41814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79F2-6879-1920-3563-CBDEA7AFB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62343E0-CD15-E763-9557-B8095B9C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551DF7-130C-EA25-0A0C-EA8EF1B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Comparación con Otros Algoritmos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7986B8-91E1-F0BE-A048-534E9229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9C526E-A522-1B76-6580-A8BD4056C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23F8D3-E55C-45F5-D673-31A10BC74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25518"/>
              </p:ext>
            </p:extLst>
          </p:nvPr>
        </p:nvGraphicFramePr>
        <p:xfrm>
          <a:off x="842211" y="1825624"/>
          <a:ext cx="10511590" cy="435133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76683">
                  <a:extLst>
                    <a:ext uri="{9D8B030D-6E8A-4147-A177-3AD203B41FA5}">
                      <a16:colId xmlns:a16="http://schemas.microsoft.com/office/drawing/2014/main" val="288318274"/>
                    </a:ext>
                  </a:extLst>
                </a:gridCol>
                <a:gridCol w="2080694">
                  <a:extLst>
                    <a:ext uri="{9D8B030D-6E8A-4147-A177-3AD203B41FA5}">
                      <a16:colId xmlns:a16="http://schemas.microsoft.com/office/drawing/2014/main" val="3971194707"/>
                    </a:ext>
                  </a:extLst>
                </a:gridCol>
                <a:gridCol w="2118071">
                  <a:extLst>
                    <a:ext uri="{9D8B030D-6E8A-4147-A177-3AD203B41FA5}">
                      <a16:colId xmlns:a16="http://schemas.microsoft.com/office/drawing/2014/main" val="2403616452"/>
                    </a:ext>
                  </a:extLst>
                </a:gridCol>
                <a:gridCol w="2118071">
                  <a:extLst>
                    <a:ext uri="{9D8B030D-6E8A-4147-A177-3AD203B41FA5}">
                      <a16:colId xmlns:a16="http://schemas.microsoft.com/office/drawing/2014/main" val="2723279219"/>
                    </a:ext>
                  </a:extLst>
                </a:gridCol>
                <a:gridCol w="2118071">
                  <a:extLst>
                    <a:ext uri="{9D8B030D-6E8A-4147-A177-3AD203B41FA5}">
                      <a16:colId xmlns:a16="http://schemas.microsoft.com/office/drawing/2014/main" val="3547324706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Característica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CN2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RIPPER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OneR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PART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87542803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Tipo de algoritmo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Inductivo, basado en cobertura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Optimización de reglas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b="0">
                          <a:effectLst/>
                          <a:latin typeface="quote-cjk-patch"/>
                        </a:rPr>
                        <a:t>Basado en un solo atributo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Híbrido (árboles + reglas)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38848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Manejo de datos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Numéricos y categóricos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Numéricos y categóricos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Requiere discretización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Numéricos y categóricos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36757622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Complejidad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Alta (iterativo)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Media-alta (optimizado)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Muy baja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Media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06138116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Escalabilidad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Moderada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b="0">
                          <a:effectLst/>
                          <a:latin typeface="quote-cjk-patch"/>
                        </a:rPr>
                        <a:t>Alta (eficiente en grandes datos)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Muy alta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Moderada-alta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05207550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Calidad de reglas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Reglas precisas pero complejas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Reglas compactas y generalizables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Reglas simples pero limitadas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Reglas balanceadas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85507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1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3000-6F10-E8F7-12BE-FB6555C2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0156014-7B13-B6C3-BAEC-5E91C573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F544FF-9B4B-980D-7583-FAC3362D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Comparación con Otros Algoritmos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6B4961-E845-97CA-50BA-C5688D53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DB8C30-1BCE-3A63-ECA5-E0A0DA77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883A0F3-5F1A-80ED-266C-DC48F49B1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08408"/>
              </p:ext>
            </p:extLst>
          </p:nvPr>
        </p:nvGraphicFramePr>
        <p:xfrm>
          <a:off x="838200" y="1825624"/>
          <a:ext cx="10844464" cy="454051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42446">
                  <a:extLst>
                    <a:ext uri="{9D8B030D-6E8A-4147-A177-3AD203B41FA5}">
                      <a16:colId xmlns:a16="http://schemas.microsoft.com/office/drawing/2014/main" val="288318274"/>
                    </a:ext>
                  </a:extLst>
                </a:gridCol>
                <a:gridCol w="2146583">
                  <a:extLst>
                    <a:ext uri="{9D8B030D-6E8A-4147-A177-3AD203B41FA5}">
                      <a16:colId xmlns:a16="http://schemas.microsoft.com/office/drawing/2014/main" val="3971194707"/>
                    </a:ext>
                  </a:extLst>
                </a:gridCol>
                <a:gridCol w="2185145">
                  <a:extLst>
                    <a:ext uri="{9D8B030D-6E8A-4147-A177-3AD203B41FA5}">
                      <a16:colId xmlns:a16="http://schemas.microsoft.com/office/drawing/2014/main" val="2403616452"/>
                    </a:ext>
                  </a:extLst>
                </a:gridCol>
                <a:gridCol w="2185145">
                  <a:extLst>
                    <a:ext uri="{9D8B030D-6E8A-4147-A177-3AD203B41FA5}">
                      <a16:colId xmlns:a16="http://schemas.microsoft.com/office/drawing/2014/main" val="2723279219"/>
                    </a:ext>
                  </a:extLst>
                </a:gridCol>
                <a:gridCol w="2185145">
                  <a:extLst>
                    <a:ext uri="{9D8B030D-6E8A-4147-A177-3AD203B41FA5}">
                      <a16:colId xmlns:a16="http://schemas.microsoft.com/office/drawing/2014/main" val="3547324706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Característica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CN2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RIPPER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 err="1">
                          <a:effectLst/>
                          <a:latin typeface="quote-cjk-patch"/>
                        </a:rPr>
                        <a:t>OneR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PART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87542803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Ruido en datos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Sensible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Robusto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Muy sensible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Moderadamente robusto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38848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Interpretabilidad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b="0">
                          <a:effectLst/>
                          <a:latin typeface="quote-cjk-patch"/>
                        </a:rPr>
                        <a:t>Media (reglas pueden ser largas)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Alta (reglas concisas)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Muy alta (reglas simples)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Alta (reglas estructuradas)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36757622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Aplicaciones típicas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Diagnóstico, sistemas expertos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Clasificación general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 err="1">
                          <a:effectLst/>
                          <a:latin typeface="quote-cjk-patch"/>
                        </a:rPr>
                        <a:t>Baseline</a:t>
                      </a:r>
                      <a:r>
                        <a:rPr lang="es-PE" b="0" dirty="0">
                          <a:effectLst/>
                          <a:latin typeface="quote-cjk-patch"/>
                        </a:rPr>
                        <a:t> rápido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Sistemas de recomendación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06138116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Ventajas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Reglas detalladas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Eficiencia en grandes volúmenes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Simplicidad y velocidad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Equilibrio precisión-interpretación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05207550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Desventajas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Lento en datos grandes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Complejidad de implementación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b="0">
                          <a:effectLst/>
                          <a:latin typeface="quote-cjk-patch"/>
                        </a:rPr>
                        <a:t>Bajo rendimiento en problemas complejos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b="0" dirty="0">
                          <a:effectLst/>
                          <a:latin typeface="quote-cjk-patch"/>
                        </a:rPr>
                        <a:t>Puede </a:t>
                      </a:r>
                      <a:r>
                        <a:rPr lang="es-ES" b="0" dirty="0" err="1">
                          <a:effectLst/>
                          <a:latin typeface="quote-cjk-patch"/>
                        </a:rPr>
                        <a:t>sobreajustar</a:t>
                      </a:r>
                      <a:r>
                        <a:rPr lang="es-ES" b="0" dirty="0">
                          <a:effectLst/>
                          <a:latin typeface="quote-cjk-patch"/>
                        </a:rPr>
                        <a:t> si no se ajusta bien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85507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3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17F1-DEE3-5662-6603-666671D1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0BEF15F-CC67-3078-483F-E632BC91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B9071-6E0E-6805-DA13-DC2E882A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Ejercicio Práctico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F1EE722-1DE7-E415-D413-F645D4427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63C8A-E3C2-76CD-9B19-76F1E40C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Tarea</a:t>
            </a:r>
            <a:r>
              <a:rPr lang="es-ES" dirty="0"/>
              <a:t>:</a:t>
            </a:r>
          </a:p>
          <a:p>
            <a:r>
              <a:rPr lang="es-ES" dirty="0"/>
              <a:t>Cargar el </a:t>
            </a:r>
            <a:r>
              <a:rPr lang="es-ES" dirty="0" err="1"/>
              <a:t>dataset</a:t>
            </a:r>
            <a:r>
              <a:rPr lang="es-ES" dirty="0"/>
              <a:t> </a:t>
            </a:r>
            <a:r>
              <a:rPr lang="es-ES" dirty="0" err="1"/>
              <a:t>wine</a:t>
            </a:r>
            <a:r>
              <a:rPr lang="es-ES" dirty="0"/>
              <a:t> de </a:t>
            </a:r>
            <a:r>
              <a:rPr lang="es-ES" dirty="0" err="1"/>
              <a:t>Scikit-Learn</a:t>
            </a:r>
            <a:r>
              <a:rPr lang="es-ES" dirty="0"/>
              <a:t>.</a:t>
            </a:r>
          </a:p>
          <a:p>
            <a:r>
              <a:rPr lang="es-ES" dirty="0"/>
              <a:t>Entrenar un modelo </a:t>
            </a:r>
            <a:r>
              <a:rPr lang="es-ES" dirty="0" err="1"/>
              <a:t>RuleFitClassifier</a:t>
            </a:r>
            <a:r>
              <a:rPr lang="es-ES" dirty="0"/>
              <a:t>.</a:t>
            </a:r>
          </a:p>
          <a:p>
            <a:r>
              <a:rPr lang="es-ES" dirty="0"/>
              <a:t>Extraer las 3 reglas más importantes.</a:t>
            </a:r>
          </a:p>
          <a:p>
            <a:r>
              <a:rPr lang="es-ES" dirty="0"/>
              <a:t>Calcular la matriz de confusión.</a:t>
            </a:r>
          </a:p>
          <a:p>
            <a:pPr marL="0" indent="0">
              <a:buNone/>
            </a:pPr>
            <a:r>
              <a:rPr lang="es-ES" b="1" dirty="0"/>
              <a:t>Entrega</a:t>
            </a:r>
            <a:r>
              <a:rPr lang="es-ES" dirty="0"/>
              <a:t>:</a:t>
            </a:r>
          </a:p>
          <a:p>
            <a:r>
              <a:rPr lang="es-ES" dirty="0"/>
              <a:t>Código completo en Python.</a:t>
            </a:r>
          </a:p>
          <a:p>
            <a:r>
              <a:rPr lang="es-ES" dirty="0"/>
              <a:t>Comentarios sobre el significado de las reglas generadas.</a:t>
            </a:r>
          </a:p>
        </p:txBody>
      </p:sp>
    </p:spTree>
    <p:extLst>
      <p:ext uri="{BB962C8B-B14F-4D97-AF65-F5344CB8AC3E}">
        <p14:creationId xmlns:p14="http://schemas.microsoft.com/office/powerpoint/2010/main" val="4171708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FC58D-F11A-1A36-4D27-BACC4555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C0957B6-B8D5-9198-586D-506EF7AD9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E19DE-6102-2148-1B2D-CB85D42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DD5620-C3BB-4486-C2D7-CA8F9DE4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70CE71-9FD0-08DD-64D1-2519108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1. Importancia del Aprendizaje de Reglas</a:t>
            </a:r>
            <a:endParaRPr lang="es-ES" dirty="0"/>
          </a:p>
          <a:p>
            <a:r>
              <a:rPr lang="es-ES" dirty="0"/>
              <a:t>El aprendizaje de reglas proporciona </a:t>
            </a:r>
            <a:r>
              <a:rPr lang="es-ES" b="1" dirty="0"/>
              <a:t>modelos interpretables</a:t>
            </a:r>
            <a:r>
              <a:rPr lang="es-ES" dirty="0"/>
              <a:t> que se asemejan al razonamiento humano</a:t>
            </a:r>
          </a:p>
          <a:p>
            <a:r>
              <a:rPr lang="es-ES" dirty="0"/>
              <a:t>Es fundamental en aplicaciones donde la </a:t>
            </a:r>
            <a:r>
              <a:rPr lang="es-ES" b="1" dirty="0" err="1"/>
              <a:t>explicabilidad</a:t>
            </a:r>
            <a:r>
              <a:rPr lang="es-ES" dirty="0"/>
              <a:t> es crucial (medicina, finanzas, derecho)</a:t>
            </a:r>
          </a:p>
          <a:p>
            <a:r>
              <a:rPr lang="es-ES" dirty="0"/>
              <a:t>Los sistemas basados en reglas son la base de los </a:t>
            </a:r>
            <a:r>
              <a:rPr lang="es-ES" b="1" dirty="0"/>
              <a:t>sistemas expertos</a:t>
            </a:r>
            <a:r>
              <a:rPr lang="es-ES" dirty="0"/>
              <a:t> en IA.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269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D872-2643-EC79-CEE0-A428A9C7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810086E-EE98-C5F1-085C-26EE4AF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CFF815-E963-3DCC-7D60-1D30DBA1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D13964-7D79-F84A-B002-256C74FD4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5CB0F-A039-26B4-0B4F-07061C35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2. Algoritmos Clave Aprendidos</a:t>
            </a:r>
            <a:endParaRPr lang="es-ES" dirty="0"/>
          </a:p>
          <a:p>
            <a:r>
              <a:rPr lang="es-ES" b="1" dirty="0" err="1"/>
              <a:t>OneR</a:t>
            </a:r>
            <a:r>
              <a:rPr lang="es-ES" dirty="0"/>
              <a:t>: Ideal para introducción al concepto, pero limitado en expresividad</a:t>
            </a:r>
          </a:p>
          <a:p>
            <a:r>
              <a:rPr lang="es-ES" b="1" dirty="0"/>
              <a:t>RIPPER</a:t>
            </a:r>
            <a:r>
              <a:rPr lang="es-ES" dirty="0"/>
              <a:t>: Eficiente para </a:t>
            </a:r>
            <a:r>
              <a:rPr lang="es-ES" dirty="0" err="1"/>
              <a:t>datasets</a:t>
            </a:r>
            <a:r>
              <a:rPr lang="es-ES" dirty="0"/>
              <a:t> grandes, con buena resistencia al ruido</a:t>
            </a:r>
          </a:p>
          <a:p>
            <a:r>
              <a:rPr lang="es-ES" b="1" dirty="0"/>
              <a:t>CN2</a:t>
            </a:r>
            <a:r>
              <a:rPr lang="es-ES" dirty="0"/>
              <a:t>: Potente para descubrimiento de reglas complejas con evaluación estadística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36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C0117-E5A3-0F96-B615-FA90BC519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20F2852-2E04-5D6F-F244-09D949CC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0AB10B-8FD8-4552-782C-373D38D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4CA087-CF63-C68F-FD01-90CA538F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8316A-05B9-AFB4-1644-B0671E53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3. Aplicaciones Prácticas</a:t>
            </a:r>
            <a:endParaRPr lang="es-ES" dirty="0"/>
          </a:p>
          <a:p>
            <a:r>
              <a:rPr lang="es-ES" dirty="0"/>
              <a:t>Diagnóstico médico y sistemas de recomendación</a:t>
            </a:r>
          </a:p>
          <a:p>
            <a:r>
              <a:rPr lang="es-ES" dirty="0"/>
              <a:t>Detección de fraudes y análisis de riesgo crediticio</a:t>
            </a:r>
          </a:p>
          <a:p>
            <a:r>
              <a:rPr lang="es-ES" dirty="0"/>
              <a:t>Sistemas de clasificación interpretables</a:t>
            </a:r>
          </a:p>
          <a:p>
            <a:r>
              <a:rPr lang="es-ES" dirty="0"/>
              <a:t>Automatización de procesos de decisión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047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20890-7BF3-1E0F-DAAA-20075B12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92275F4-E922-BBE4-2AA0-7C0E86A2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EDC656-DB09-FB8B-4650-5D81FA7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F09E9F-3BEB-385E-AA65-B1BEA15F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E4959-B202-08B3-CC55-36EC5EEE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4. Ventajas Comparativas del uso de Reglas</a:t>
            </a:r>
            <a:endParaRPr lang="es-ES" dirty="0"/>
          </a:p>
          <a:p>
            <a:r>
              <a:rPr lang="es-PE" dirty="0"/>
              <a:t>Interpretabilidad</a:t>
            </a:r>
          </a:p>
          <a:p>
            <a:r>
              <a:rPr lang="es-PE" dirty="0"/>
              <a:t>Similitud al razonamiento humano</a:t>
            </a:r>
          </a:p>
          <a:p>
            <a:r>
              <a:rPr lang="es-PE" dirty="0"/>
              <a:t>Manejo datos incompletos</a:t>
            </a:r>
          </a:p>
          <a:p>
            <a:r>
              <a:rPr lang="es-PE" dirty="0"/>
              <a:t>Evaluación Estadística.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44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A3D1-162E-6593-323A-1DF2D0ED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08C0E7C-CB79-2BAC-3ABE-CF936176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C68C48-317B-9993-6219-2E4C8DF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Limitaciones y Consideraciones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3952F-3D48-4CCE-2BCB-512A8A54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5CDF38-96E9-84ED-8B66-DE7A113D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Sensibilidad al ruido</a:t>
            </a:r>
            <a:r>
              <a:rPr lang="es-ES" dirty="0"/>
              <a:t> (excepto RIPPER y CN2)</a:t>
            </a:r>
          </a:p>
          <a:p>
            <a:r>
              <a:rPr lang="es-ES" b="1" dirty="0"/>
              <a:t>Dificultad con atributos continuos</a:t>
            </a:r>
            <a:r>
              <a:rPr lang="es-ES" dirty="0"/>
              <a:t> sin discretización</a:t>
            </a:r>
          </a:p>
          <a:p>
            <a:r>
              <a:rPr lang="es-ES" b="1" dirty="0"/>
              <a:t>Posible sobreajuste</a:t>
            </a:r>
            <a:r>
              <a:rPr lang="es-ES" dirty="0"/>
              <a:t> con reglas demasiado específicas</a:t>
            </a:r>
          </a:p>
          <a:p>
            <a:r>
              <a:rPr lang="es-ES" b="1" dirty="0"/>
              <a:t>Computacionalmente costoso</a:t>
            </a:r>
            <a:r>
              <a:rPr lang="es-ES" dirty="0"/>
              <a:t> para </a:t>
            </a:r>
            <a:r>
              <a:rPr lang="es-ES" dirty="0" err="1"/>
              <a:t>datasets</a:t>
            </a:r>
            <a:r>
              <a:rPr lang="es-ES" dirty="0"/>
              <a:t> muy grandes</a:t>
            </a:r>
          </a:p>
          <a:p>
            <a:pPr marL="0" indent="0">
              <a:buNone/>
            </a:pP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684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DBA16-35EA-9E4F-C767-62D87215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A1BA37B-DDEA-6E37-9647-2837CF60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D28ED6-0715-4E25-E7D8-6F84442F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Recursos adicionales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BB8D14-E554-B611-85C0-EA1DD0F2E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0AD0DB-2636-42BA-1C97-DA1C3BF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b="1" dirty="0"/>
              <a:t>1. Libros Recomendados</a:t>
            </a:r>
            <a:endParaRPr lang="es-PE" dirty="0"/>
          </a:p>
          <a:p>
            <a:r>
              <a:rPr lang="es-PE" b="1" dirty="0"/>
              <a:t>"Machine </a:t>
            </a:r>
            <a:r>
              <a:rPr lang="es-PE" b="1" dirty="0" err="1"/>
              <a:t>Learning</a:t>
            </a:r>
            <a:r>
              <a:rPr lang="es-PE" b="1" dirty="0"/>
              <a:t>"</a:t>
            </a:r>
            <a:r>
              <a:rPr lang="es-PE" dirty="0"/>
              <a:t> de Tom Mitchell - Capítulo 3: Aprendizaje de Reglas</a:t>
            </a:r>
          </a:p>
          <a:p>
            <a:r>
              <a:rPr lang="es-PE" b="1" dirty="0"/>
              <a:t>"Data </a:t>
            </a:r>
            <a:r>
              <a:rPr lang="es-PE" b="1" dirty="0" err="1"/>
              <a:t>Mining</a:t>
            </a:r>
            <a:r>
              <a:rPr lang="es-PE" b="1" dirty="0"/>
              <a:t>: </a:t>
            </a:r>
            <a:r>
              <a:rPr lang="es-PE" b="1" dirty="0" err="1"/>
              <a:t>Practical</a:t>
            </a:r>
            <a:r>
              <a:rPr lang="es-PE" b="1" dirty="0"/>
              <a:t> Machine </a:t>
            </a:r>
            <a:r>
              <a:rPr lang="es-PE" b="1" dirty="0" err="1"/>
              <a:t>Learning</a:t>
            </a:r>
            <a:r>
              <a:rPr lang="es-PE" b="1" dirty="0"/>
              <a:t> Tools and </a:t>
            </a:r>
            <a:r>
              <a:rPr lang="es-PE" b="1" dirty="0" err="1"/>
              <a:t>Techniques</a:t>
            </a:r>
            <a:r>
              <a:rPr lang="es-PE" b="1" dirty="0"/>
              <a:t>"</a:t>
            </a:r>
            <a:r>
              <a:rPr lang="es-PE" dirty="0"/>
              <a:t> de Ian H. Witten - Capítulo 4: Algoritmos de Reglas</a:t>
            </a:r>
          </a:p>
          <a:p>
            <a:r>
              <a:rPr lang="es-PE" b="1" dirty="0"/>
              <a:t>"</a:t>
            </a:r>
            <a:r>
              <a:rPr lang="es-PE" b="1" dirty="0" err="1"/>
              <a:t>An</a:t>
            </a:r>
            <a:r>
              <a:rPr lang="es-PE" b="1" dirty="0"/>
              <a:t> </a:t>
            </a:r>
            <a:r>
              <a:rPr lang="es-PE" b="1" dirty="0" err="1"/>
              <a:t>Introduction</a:t>
            </a:r>
            <a:r>
              <a:rPr lang="es-PE" b="1" dirty="0"/>
              <a:t> </a:t>
            </a:r>
            <a:r>
              <a:rPr lang="es-PE" b="1" dirty="0" err="1"/>
              <a:t>to</a:t>
            </a:r>
            <a:r>
              <a:rPr lang="es-PE" b="1" dirty="0"/>
              <a:t> Machine </a:t>
            </a:r>
            <a:r>
              <a:rPr lang="es-PE" b="1" dirty="0" err="1"/>
              <a:t>Learning</a:t>
            </a:r>
            <a:r>
              <a:rPr lang="es-PE" b="1" dirty="0"/>
              <a:t>"</a:t>
            </a:r>
            <a:r>
              <a:rPr lang="es-PE" dirty="0"/>
              <a:t> de </a:t>
            </a:r>
            <a:r>
              <a:rPr lang="es-PE" dirty="0" err="1"/>
              <a:t>Miroslav</a:t>
            </a:r>
            <a:r>
              <a:rPr lang="es-PE" dirty="0"/>
              <a:t> </a:t>
            </a:r>
            <a:r>
              <a:rPr lang="es-PE" dirty="0" err="1"/>
              <a:t>Kubat</a:t>
            </a:r>
            <a:r>
              <a:rPr lang="es-PE" dirty="0"/>
              <a:t> - Capítulo 6: Rule </a:t>
            </a:r>
            <a:r>
              <a:rPr lang="es-PE" dirty="0" err="1"/>
              <a:t>Learning</a:t>
            </a:r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b="1" dirty="0"/>
              <a:t>2. Tutoriales y Guías Prácticas</a:t>
            </a:r>
            <a:endParaRPr lang="es-PE" dirty="0"/>
          </a:p>
          <a:p>
            <a:r>
              <a:rPr lang="es-PE" dirty="0" err="1">
                <a:hlinkClick r:id="rId5"/>
              </a:rPr>
              <a:t>Scikit-learn</a:t>
            </a:r>
            <a:r>
              <a:rPr lang="es-PE" dirty="0">
                <a:hlinkClick r:id="rId5"/>
              </a:rPr>
              <a:t>: </a:t>
            </a:r>
            <a:r>
              <a:rPr lang="es-PE" dirty="0" err="1">
                <a:hlinkClick r:id="rId5"/>
              </a:rPr>
              <a:t>Decision</a:t>
            </a:r>
            <a:r>
              <a:rPr lang="es-PE" dirty="0">
                <a:hlinkClick r:id="rId5"/>
              </a:rPr>
              <a:t> </a:t>
            </a:r>
            <a:r>
              <a:rPr lang="es-PE" dirty="0" err="1">
                <a:hlinkClick r:id="rId5"/>
              </a:rPr>
              <a:t>Trees</a:t>
            </a:r>
            <a:r>
              <a:rPr lang="es-PE" dirty="0">
                <a:hlinkClick r:id="rId5"/>
              </a:rPr>
              <a:t> </a:t>
            </a:r>
            <a:r>
              <a:rPr lang="es-PE" dirty="0" err="1">
                <a:hlinkClick r:id="rId5"/>
              </a:rPr>
              <a:t>for</a:t>
            </a:r>
            <a:r>
              <a:rPr lang="es-PE" dirty="0">
                <a:hlinkClick r:id="rId5"/>
              </a:rPr>
              <a:t> Rule </a:t>
            </a:r>
            <a:r>
              <a:rPr lang="es-PE" dirty="0" err="1">
                <a:hlinkClick r:id="rId5"/>
              </a:rPr>
              <a:t>Extraction</a:t>
            </a:r>
            <a:endParaRPr lang="es-PE" dirty="0"/>
          </a:p>
          <a:p>
            <a:r>
              <a:rPr lang="es-PE" dirty="0">
                <a:hlinkClick r:id="rId6"/>
              </a:rPr>
              <a:t>Orange Data </a:t>
            </a:r>
            <a:r>
              <a:rPr lang="es-PE" dirty="0" err="1">
                <a:hlinkClick r:id="rId6"/>
              </a:rPr>
              <a:t>Mining</a:t>
            </a:r>
            <a:r>
              <a:rPr lang="es-PE" dirty="0">
                <a:hlinkClick r:id="rId6"/>
              </a:rPr>
              <a:t>: Rule </a:t>
            </a:r>
            <a:r>
              <a:rPr lang="es-PE" dirty="0" err="1">
                <a:hlinkClick r:id="rId6"/>
              </a:rPr>
              <a:t>Induction</a:t>
            </a:r>
            <a:endParaRPr lang="es-PE" dirty="0"/>
          </a:p>
          <a:p>
            <a:r>
              <a:rPr lang="es-PE" dirty="0">
                <a:hlinkClick r:id="rId7"/>
              </a:rPr>
              <a:t>KNIME: Rule-</a:t>
            </a:r>
            <a:r>
              <a:rPr lang="es-PE" dirty="0" err="1">
                <a:hlinkClick r:id="rId7"/>
              </a:rPr>
              <a:t>Based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Learning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Nodes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760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4DEE-FCEB-2D6C-917A-205DC216D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99A68D-5E04-18D4-F7A4-759DD494F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D6D2CF-7D2A-1B05-57C3-1B1DCAA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Recursos adicionales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F2AF7-5D9C-B5C2-E482-45F08E0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3. Conjuntos de Datos para Practicar</a:t>
            </a:r>
            <a:endParaRPr lang="es-PE" dirty="0"/>
          </a:p>
          <a:p>
            <a:r>
              <a:rPr lang="es-PE" dirty="0">
                <a:hlinkClick r:id="rId4"/>
              </a:rPr>
              <a:t>UCI Machine </a:t>
            </a:r>
            <a:r>
              <a:rPr lang="es-PE" dirty="0" err="1">
                <a:hlinkClick r:id="rId4"/>
              </a:rPr>
              <a:t>Learning</a:t>
            </a:r>
            <a:r>
              <a:rPr lang="es-PE" dirty="0">
                <a:hlinkClick r:id="rId4"/>
              </a:rPr>
              <a:t> </a:t>
            </a:r>
            <a:r>
              <a:rPr lang="es-PE" dirty="0" err="1">
                <a:hlinkClick r:id="rId4"/>
              </a:rPr>
              <a:t>Repository</a:t>
            </a:r>
            <a:r>
              <a:rPr lang="es-PE" dirty="0"/>
              <a:t> - Buscar "rule </a:t>
            </a:r>
            <a:r>
              <a:rPr lang="es-PE" dirty="0" err="1"/>
              <a:t>learning</a:t>
            </a:r>
            <a:r>
              <a:rPr lang="es-PE" dirty="0"/>
              <a:t>"</a:t>
            </a:r>
          </a:p>
          <a:p>
            <a:r>
              <a:rPr lang="es-PE" dirty="0" err="1">
                <a:hlinkClick r:id="rId5"/>
              </a:rPr>
              <a:t>Kaggle</a:t>
            </a:r>
            <a:r>
              <a:rPr lang="es-PE" dirty="0">
                <a:hlinkClick r:id="rId5"/>
              </a:rPr>
              <a:t>: Medical Diagnosis </a:t>
            </a:r>
            <a:r>
              <a:rPr lang="es-PE" dirty="0" err="1">
                <a:hlinkClick r:id="rId5"/>
              </a:rPr>
              <a:t>Datasets</a:t>
            </a:r>
            <a:endParaRPr lang="es-PE" dirty="0"/>
          </a:p>
          <a:p>
            <a:r>
              <a:rPr lang="es-PE" dirty="0" err="1">
                <a:hlinkClick r:id="rId6"/>
              </a:rPr>
              <a:t>OpenML</a:t>
            </a:r>
            <a:r>
              <a:rPr lang="es-PE" dirty="0">
                <a:hlinkClick r:id="rId6"/>
              </a:rPr>
              <a:t>: Rule </a:t>
            </a:r>
            <a:r>
              <a:rPr lang="es-PE" dirty="0" err="1">
                <a:hlinkClick r:id="rId6"/>
              </a:rPr>
              <a:t>Learning</a:t>
            </a:r>
            <a:r>
              <a:rPr lang="es-PE" dirty="0">
                <a:hlinkClick r:id="rId6"/>
              </a:rPr>
              <a:t> </a:t>
            </a:r>
            <a:r>
              <a:rPr lang="es-PE" dirty="0" err="1">
                <a:hlinkClick r:id="rId6"/>
              </a:rPr>
              <a:t>Benchmarks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4A7B10-50FD-35EF-272E-103DEEB85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3B892-37CB-7920-CB11-7F9B52734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Al finalizar la sesión, el alumno será capaz de:</a:t>
            </a:r>
          </a:p>
          <a:p>
            <a:r>
              <a:rPr lang="es-ES" dirty="0"/>
              <a:t>Comprender los fundamentos del aprendizaje de reglas.</a:t>
            </a:r>
          </a:p>
          <a:p>
            <a:r>
              <a:rPr lang="es-ES" dirty="0"/>
              <a:t>Implementar algoritmos básicos de aprendizaje de reglas.</a:t>
            </a:r>
          </a:p>
          <a:p>
            <a:r>
              <a:rPr lang="es-ES" dirty="0"/>
              <a:t>Evaluar la calidad de conjuntos de reglas aprendidas.</a:t>
            </a:r>
          </a:p>
          <a:p>
            <a:r>
              <a:rPr lang="es-ES" dirty="0"/>
              <a:t>Aplicar estas técnicas en problemas de clasificación.</a:t>
            </a:r>
            <a:endParaRPr lang="es-PE" dirty="0"/>
          </a:p>
        </p:txBody>
      </p:sp>
      <p:pic>
        <p:nvPicPr>
          <p:cNvPr id="8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84" y="1690688"/>
            <a:ext cx="4503016" cy="44862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6C1F0-A572-73B0-716C-563F7F1D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BC96C30-2A96-51B2-C5EF-06F95A30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3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DB5F9A-6015-9550-2AC3-CCD5B4C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Recursos adicionales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099B5-91A1-B0A0-BDA3-4D075655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4. Herramientas y Bibliotecas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# Bibliotecas Python para aprendizaje de reglas</a:t>
            </a:r>
          </a:p>
          <a:p>
            <a:pPr marL="0" indent="0">
              <a:buNone/>
            </a:pPr>
            <a:r>
              <a:rPr lang="es-PE" dirty="0"/>
              <a:t>- </a:t>
            </a:r>
            <a:r>
              <a:rPr lang="es-PE" dirty="0" err="1"/>
              <a:t>Scikit-learn</a:t>
            </a:r>
            <a:r>
              <a:rPr lang="es-PE" dirty="0"/>
              <a:t>: </a:t>
            </a:r>
            <a:r>
              <a:rPr lang="es-PE" dirty="0" err="1"/>
              <a:t>Decision</a:t>
            </a:r>
            <a:r>
              <a:rPr lang="es-PE" dirty="0"/>
              <a:t> </a:t>
            </a:r>
            <a:r>
              <a:rPr lang="es-PE" dirty="0" err="1"/>
              <a:t>Trees</a:t>
            </a:r>
            <a:r>
              <a:rPr lang="es-PE" dirty="0"/>
              <a:t> (para extracción de reglas)</a:t>
            </a:r>
          </a:p>
          <a:p>
            <a:pPr marL="0" indent="0">
              <a:buNone/>
            </a:pPr>
            <a:r>
              <a:rPr lang="es-PE" dirty="0"/>
              <a:t>- </a:t>
            </a:r>
            <a:r>
              <a:rPr lang="es-PE" dirty="0" err="1"/>
              <a:t>Skope</a:t>
            </a:r>
            <a:r>
              <a:rPr lang="es-PE" dirty="0"/>
              <a:t>-rules: Implementación de algoritmos de reglas</a:t>
            </a:r>
          </a:p>
          <a:p>
            <a:pPr marL="0" indent="0">
              <a:buNone/>
            </a:pPr>
            <a:r>
              <a:rPr lang="es-PE" dirty="0"/>
              <a:t>- Orange3: Plataforma visual con herramientas de rule </a:t>
            </a:r>
            <a:r>
              <a:rPr lang="es-PE" dirty="0" err="1"/>
              <a:t>learning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- </a:t>
            </a:r>
            <a:r>
              <a:rPr lang="es-PE" dirty="0" err="1"/>
              <a:t>PyKEEN</a:t>
            </a:r>
            <a:r>
              <a:rPr lang="es-PE" dirty="0"/>
              <a:t>: Para reglas en </a:t>
            </a:r>
            <a:r>
              <a:rPr lang="es-PE" dirty="0" err="1"/>
              <a:t>knowledge</a:t>
            </a:r>
            <a:r>
              <a:rPr lang="es-PE" dirty="0"/>
              <a:t> </a:t>
            </a:r>
            <a:r>
              <a:rPr lang="es-PE" dirty="0" err="1"/>
              <a:t>graphs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# Herramientas especializadas</a:t>
            </a:r>
          </a:p>
          <a:p>
            <a:pPr marL="0" indent="0">
              <a:buNone/>
            </a:pPr>
            <a:r>
              <a:rPr lang="es-PE" dirty="0"/>
              <a:t>- WEKA: Implementación de RIPPER y otros algoritmos</a:t>
            </a:r>
          </a:p>
          <a:p>
            <a:pPr marL="0" indent="0">
              <a:buNone/>
            </a:pPr>
            <a:r>
              <a:rPr lang="es-PE" dirty="0"/>
              <a:t>- </a:t>
            </a:r>
            <a:r>
              <a:rPr lang="es-PE" dirty="0" err="1"/>
              <a:t>RapidMiner</a:t>
            </a:r>
            <a:r>
              <a:rPr lang="es-PE" dirty="0"/>
              <a:t>: Extensiones para rule </a:t>
            </a:r>
            <a:r>
              <a:rPr lang="es-PE" dirty="0" err="1"/>
              <a:t>learning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- LISP/Prolog: Para sistemas expertos basados en reglas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5D6C9A-E668-3030-E77E-E691C1CA8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C61A-AE5B-11AF-0044-7EE27E15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A246364-1DBE-76E2-46B9-BFDC8ACA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9AC150-A57D-D67F-2842-C9C8FBA6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 importante el Aprendizaje de reglas?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94A63-EC74-B421-C809-1ACEEFDC0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Ventajas</a:t>
            </a:r>
          </a:p>
          <a:p>
            <a:endParaRPr lang="es-ES" dirty="0"/>
          </a:p>
          <a:p>
            <a:r>
              <a:rPr lang="es-ES" dirty="0"/>
              <a:t>Interpretabilidad.</a:t>
            </a:r>
          </a:p>
          <a:p>
            <a:r>
              <a:rPr lang="es-ES" dirty="0"/>
              <a:t>Flexibilidad.</a:t>
            </a:r>
          </a:p>
          <a:p>
            <a:r>
              <a:rPr lang="es-ES" dirty="0"/>
              <a:t>Sin necesidad de escalado.</a:t>
            </a:r>
          </a:p>
          <a:p>
            <a:r>
              <a:rPr lang="es-ES" dirty="0"/>
              <a:t>Base para modelos ensemble.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4A044C4-18CB-02E1-43DC-B14F79E2A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Casos de uso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Diagnóstico médico.</a:t>
            </a:r>
          </a:p>
          <a:p>
            <a:r>
              <a:rPr lang="es-PE" dirty="0" err="1"/>
              <a:t>Scoring</a:t>
            </a:r>
            <a:r>
              <a:rPr lang="es-PE" dirty="0"/>
              <a:t> crediticio.</a:t>
            </a:r>
          </a:p>
          <a:p>
            <a:r>
              <a:rPr lang="es-PE" dirty="0"/>
              <a:t>Segmentación de clientes.</a:t>
            </a:r>
          </a:p>
          <a:p>
            <a:r>
              <a:rPr lang="es-PE" dirty="0"/>
              <a:t>Auditoría de procesos.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4E0B3A-AC49-C938-B8AC-EEE4AB6F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2C84-46A3-450F-6D62-A977A0CD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AB891A6-CCC4-68C0-E5F4-D9029A88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0F3F29-B2BE-4AAD-5C7B-59AE33DB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Introducción al Aprendizaje de Reglas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AB5DFF-FD67-0B77-DE86-8252C71E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aprendizaje de reglas es una técnica de machine </a:t>
            </a:r>
            <a:r>
              <a:rPr lang="es-ES" dirty="0" err="1"/>
              <a:t>learning</a:t>
            </a:r>
            <a:r>
              <a:rPr lang="es-ES" dirty="0"/>
              <a:t> que extrae reglas lógicas de los datos. Estas reglas siguen la estructura:</a:t>
            </a:r>
            <a:br>
              <a:rPr lang="es-ES" dirty="0"/>
            </a:br>
            <a:r>
              <a:rPr lang="es-ES" b="1" dirty="0"/>
              <a:t>SI</a:t>
            </a:r>
            <a:r>
              <a:rPr lang="es-ES" dirty="0"/>
              <a:t> (condición) </a:t>
            </a:r>
            <a:r>
              <a:rPr lang="es-ES" b="1" dirty="0"/>
              <a:t>ENTONCES</a:t>
            </a:r>
            <a:r>
              <a:rPr lang="es-ES" dirty="0"/>
              <a:t> (conclusión).</a:t>
            </a:r>
            <a:br>
              <a:rPr lang="es-ES" dirty="0"/>
            </a:br>
            <a:r>
              <a:rPr lang="es-ES" dirty="0"/>
              <a:t>Ejemplo:</a:t>
            </a:r>
            <a:br>
              <a:rPr lang="es-ES" dirty="0"/>
            </a:br>
            <a:r>
              <a:rPr lang="es-ES" i="1" dirty="0"/>
              <a:t>SI "Llueve" Y "Hace frío" ENTONCES "Llevar paraguas"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Ventajas</a:t>
            </a:r>
            <a:r>
              <a:rPr lang="es-ES" dirty="0"/>
              <a:t>:</a:t>
            </a:r>
          </a:p>
          <a:p>
            <a:r>
              <a:rPr lang="es-ES" dirty="0"/>
              <a:t>Interpretación fácil para humanos.</a:t>
            </a:r>
          </a:p>
          <a:p>
            <a:r>
              <a:rPr lang="es-ES" dirty="0"/>
              <a:t>Ideal para sistemas expertos y diagnósticos.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E28743-AFB3-8D69-427E-3A1E2075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D2E7-145C-7851-7195-B04E9E85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1F926FD-39BD-3048-74BF-87B15F1F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C76069-35B3-A7AC-F09F-6A8C1D7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Aplicaciones en el Mundo Real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64BF7-DC7C-3517-0E27-F167CFF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Medicina:</a:t>
            </a:r>
            <a:r>
              <a:rPr lang="es-ES" dirty="0"/>
              <a:t> Diagnóstico de enfermedades</a:t>
            </a:r>
          </a:p>
          <a:p>
            <a:r>
              <a:rPr lang="es-ES" b="1" dirty="0"/>
              <a:t>Finanzas:</a:t>
            </a:r>
            <a:r>
              <a:rPr lang="es-ES" dirty="0"/>
              <a:t> Detección de fraudes</a:t>
            </a:r>
          </a:p>
          <a:p>
            <a:r>
              <a:rPr lang="es-ES" b="1" dirty="0"/>
              <a:t>Marketing:</a:t>
            </a:r>
            <a:r>
              <a:rPr lang="es-ES" dirty="0"/>
              <a:t> Segmentación de clientes</a:t>
            </a:r>
          </a:p>
          <a:p>
            <a:r>
              <a:rPr lang="es-ES" b="1" dirty="0"/>
              <a:t>Manufactura:</a:t>
            </a:r>
            <a:r>
              <a:rPr lang="es-ES" dirty="0"/>
              <a:t> Control de calidad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060A-E4C4-0B1E-950B-CCDD9E72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84352-8FAB-F38E-26DF-4FD94D12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6B376EF-1D2C-CA82-F820-87C9BF25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64F31C-1763-1CDB-6FB4-023413E9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Algoritmos Principales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A7E557-C900-E4E4-8218-E6122C3C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CN2</a:t>
            </a:r>
            <a:r>
              <a:rPr lang="es-ES" dirty="0"/>
              <a:t>: Genera reglas iterativamente cubriendo ejemplos.</a:t>
            </a:r>
          </a:p>
          <a:p>
            <a:r>
              <a:rPr lang="es-ES" b="1" dirty="0"/>
              <a:t>RIPPER</a:t>
            </a:r>
            <a:r>
              <a:rPr lang="es-ES" dirty="0"/>
              <a:t>: Optimizado para </a:t>
            </a:r>
            <a:r>
              <a:rPr lang="es-ES" dirty="0" err="1"/>
              <a:t>datasets</a:t>
            </a:r>
            <a:r>
              <a:rPr lang="es-ES" dirty="0"/>
              <a:t> grandes y ruidosos.</a:t>
            </a:r>
          </a:p>
          <a:p>
            <a:r>
              <a:rPr lang="es-ES" b="1" dirty="0" err="1"/>
              <a:t>OneR</a:t>
            </a:r>
            <a:r>
              <a:rPr lang="es-ES" dirty="0"/>
              <a:t>: Basado en un solo atributo (sencillo pero limitado).</a:t>
            </a:r>
          </a:p>
          <a:p>
            <a:r>
              <a:rPr lang="es-ES" b="1" dirty="0"/>
              <a:t>PART</a:t>
            </a:r>
            <a:r>
              <a:rPr lang="es-ES" dirty="0"/>
              <a:t>: Combina árboles de decisión y reglas.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FC5797-DFD5-7D9E-FF62-31D72F4CC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632E-1F68-C8C4-1F97-98FDB438A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6E35674-38A2-A52B-60C0-709432AE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3EB7C9-CFC1-C5FE-E919-4BEE5B34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Prolog para Aprendizaje de Reglas – Ventajas: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E00B7C-953B-0DE4-F67B-E7D73CE3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0611" cy="4351338"/>
          </a:xfrm>
        </p:spPr>
        <p:txBody>
          <a:bodyPr>
            <a:normAutofit/>
          </a:bodyPr>
          <a:lstStyle/>
          <a:p>
            <a:r>
              <a:rPr lang="es-ES" b="1" dirty="0"/>
              <a:t>Lenguaje nativo para reglas</a:t>
            </a:r>
            <a:r>
              <a:rPr lang="es-ES" dirty="0"/>
              <a:t>: Sintaxis diseñada específicamente para lógica de reglas</a:t>
            </a:r>
          </a:p>
          <a:p>
            <a:r>
              <a:rPr lang="es-ES" b="1" dirty="0"/>
              <a:t>Inferencia automática</a:t>
            </a:r>
            <a:r>
              <a:rPr lang="es-ES" dirty="0"/>
              <a:t>: Motor de inferencia incorporado</a:t>
            </a:r>
          </a:p>
          <a:p>
            <a:r>
              <a:rPr lang="es-ES" b="1" dirty="0"/>
              <a:t>Transparencia</a:t>
            </a:r>
            <a:r>
              <a:rPr lang="es-ES" dirty="0"/>
              <a:t>: Las reglas son explícitas y fácilmente interpretables</a:t>
            </a:r>
          </a:p>
          <a:p>
            <a:r>
              <a:rPr lang="es-ES" b="1" dirty="0"/>
              <a:t>Unificación</a:t>
            </a:r>
            <a:r>
              <a:rPr lang="es-ES" dirty="0"/>
              <a:t>: Potente para manejar relaciones complejas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927FA7-09EC-DF36-1E91-28165097C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D7F2-2378-1EB9-423C-B57DB01A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74337DC-6835-7697-8C8E-DE61DEF9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7376CA-46D8-1B79-4600-BF2EBE1D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Prolog para Aprendizaje de Reglas – 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Implementación típica: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46C24-88CB-767E-FCC7-CBC6A712EA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Sistema de reglas médico en Prolog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fiebre_alta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tos_persistente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dificultad_respirar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enfermedad(gripe) :-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fiebre_alta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tos_persistente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FAFED-4BB7-4EC7-63F9-1F17A9055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enfermedad(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neumonia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:-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fiebre_alta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dificultad_respirar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Consulta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?- enfermedad(X).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BB7635-9B69-FA63-BE66-194E58660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6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1761</Words>
  <Application>Microsoft Office PowerPoint</Application>
  <PresentationFormat>Panorámica</PresentationFormat>
  <Paragraphs>320</Paragraphs>
  <Slides>31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quote-cjk-patch</vt:lpstr>
      <vt:lpstr>Tema de Office</vt:lpstr>
      <vt:lpstr>Curso: Inteligencia Artificial</vt:lpstr>
      <vt:lpstr>INICIO ¿Tienen dudas o consultas sobre la clase previa?</vt:lpstr>
      <vt:lpstr>Objetivo de la sesión</vt:lpstr>
      <vt:lpstr>UTILIDAD ¿Por qué es importante el Aprendizaje de reglas?</vt:lpstr>
      <vt:lpstr>TRANSFORMACIÓN Introducción al Aprendizaje de Reglas</vt:lpstr>
      <vt:lpstr>Aplicaciones en el Mundo Real</vt:lpstr>
      <vt:lpstr>Algoritmos Principales</vt:lpstr>
      <vt:lpstr>Prolog para Aprendizaje de Reglas – Ventajas:</vt:lpstr>
      <vt:lpstr>Prolog para Aprendizaje de Reglas –  Implementación típica:</vt:lpstr>
      <vt:lpstr>Python para Aprendizaje de Reglas - Ventajas</vt:lpstr>
      <vt:lpstr>Métricas de Evaluación</vt:lpstr>
      <vt:lpstr>Implementación en Python</vt:lpstr>
      <vt:lpstr>Algoritmo OneR (One Rule)</vt:lpstr>
      <vt:lpstr>Algoritmo RIPPER</vt:lpstr>
      <vt:lpstr>Algoritmo CN2:</vt:lpstr>
      <vt:lpstr>CN2 Implementación en Python</vt:lpstr>
      <vt:lpstr>PART - Algoritmo Híbrido de Reglas</vt:lpstr>
      <vt:lpstr>PART - Algoritmo Híbrido de Reglas</vt:lpstr>
      <vt:lpstr>PART - Algoritmo Híbrido de Reglas</vt:lpstr>
      <vt:lpstr>Comparación con Otros Algoritmos</vt:lpstr>
      <vt:lpstr>Comparación con Otros Algoritmos</vt:lpstr>
      <vt:lpstr>Ejercicio Práctico</vt:lpstr>
      <vt:lpstr>CIERRE Conclusiones</vt:lpstr>
      <vt:lpstr>Conclusiones</vt:lpstr>
      <vt:lpstr>Conclusiones</vt:lpstr>
      <vt:lpstr>Conclusiones</vt:lpstr>
      <vt:lpstr>Limitaciones y Consideraciones</vt:lpstr>
      <vt:lpstr>Recursos adicionales</vt:lpstr>
      <vt:lpstr>Recursos adicionales</vt:lpstr>
      <vt:lpstr>Recursos adicionales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14</cp:revision>
  <dcterms:created xsi:type="dcterms:W3CDTF">2025-08-09T16:36:29Z</dcterms:created>
  <dcterms:modified xsi:type="dcterms:W3CDTF">2025-09-19T04:55:23Z</dcterms:modified>
</cp:coreProperties>
</file>