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0" r:id="rId4"/>
    <p:sldId id="262" r:id="rId5"/>
    <p:sldId id="312" r:id="rId6"/>
    <p:sldId id="313" r:id="rId7"/>
    <p:sldId id="286" r:id="rId8"/>
    <p:sldId id="296" r:id="rId9"/>
    <p:sldId id="314" r:id="rId10"/>
    <p:sldId id="326" r:id="rId11"/>
    <p:sldId id="264" r:id="rId12"/>
    <p:sldId id="316" r:id="rId13"/>
    <p:sldId id="305" r:id="rId14"/>
    <p:sldId id="315" r:id="rId15"/>
    <p:sldId id="297" r:id="rId16"/>
    <p:sldId id="294" r:id="rId17"/>
    <p:sldId id="317" r:id="rId18"/>
    <p:sldId id="318" r:id="rId19"/>
    <p:sldId id="319" r:id="rId20"/>
    <p:sldId id="320" r:id="rId21"/>
    <p:sldId id="323" r:id="rId22"/>
    <p:sldId id="321" r:id="rId23"/>
    <p:sldId id="322" r:id="rId24"/>
    <p:sldId id="325" r:id="rId25"/>
    <p:sldId id="324" r:id="rId26"/>
    <p:sldId id="257" r:id="rId2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82" autoAdjust="0"/>
  </p:normalViewPr>
  <p:slideViewPr>
    <p:cSldViewPr snapToGrid="0">
      <p:cViewPr varScale="1">
        <p:scale>
          <a:sx n="80" d="100"/>
          <a:sy n="80" d="100"/>
        </p:scale>
        <p:origin x="175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67BED-6B46-4D3F-8F51-98576DA61565}" type="datetimeFigureOut">
              <a:rPr lang="es-PE" smtClean="0"/>
              <a:t>23/09/2025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79560-4D03-4231-95C0-01C568B5C2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106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23/09/2025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23/09/2025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23/09/2025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23/09/2025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23/09/2025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23/09/2025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23/09/2025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23/09/2025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23/09/2025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23/09/2025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23/09/2025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23/09/2025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K-nearest_neighbors_algorithm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auto_examples/svm/plot_rbf_parameters.html" TargetMode="Externa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/>
              <a:t>Unidad 2: </a:t>
            </a:r>
            <a:r>
              <a:rPr lang="es-PE" dirty="0"/>
              <a:t>Aprendizaje automático</a:t>
            </a:r>
          </a:p>
          <a:p>
            <a:r>
              <a:rPr lang="es-PE" b="1" dirty="0"/>
              <a:t>Sesión 13: </a:t>
            </a:r>
            <a:r>
              <a:rPr lang="es-ES" dirty="0"/>
              <a:t>Aprendizaje Basado en Instancias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7C5C3-A954-0E88-164E-C992B8B9D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E36B912-793E-D9F7-5090-0F5F3C5E9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E7F567-0E44-B961-EE57-47A911FA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K-Vecinos Más Cercanos (K-NN)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B73CCC0-5E56-C27B-1FDE-DB2F4823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algoritmo K-NN es un método de aprendizaje supervisado basado en instancias que clasifica nuevos puntos según la mayoría de votos de sus k vecinos más cercanos.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4BF2B9-8CC6-C556-11AA-E4789323C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5881E95-3058-93C7-335F-8B0D87F6A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679" y="3424502"/>
            <a:ext cx="674464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9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BD2E7-145C-7851-7195-B04E9E855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1F926FD-39BD-3048-74BF-87B15F1FF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C76069-35B3-A7AC-F09F-6A8C1D72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k-NN: Implementación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D64BF7-DC7C-3517-0E27-F167CFF0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Cómo funciona k-NN:</a:t>
            </a:r>
            <a:endParaRPr lang="es-ES" dirty="0"/>
          </a:p>
          <a:p>
            <a:r>
              <a:rPr lang="es-ES" dirty="0"/>
              <a:t>Almacena todas las instancias de entrenamiento.</a:t>
            </a:r>
          </a:p>
          <a:p>
            <a:r>
              <a:rPr lang="es-ES" dirty="0"/>
              <a:t>Para una nueva instancia, calcula la distancia a todas las instancias almacenadas.</a:t>
            </a:r>
          </a:p>
          <a:p>
            <a:r>
              <a:rPr lang="es-ES" dirty="0"/>
              <a:t>Selecciona las k instancias más cercanas.</a:t>
            </a:r>
          </a:p>
          <a:p>
            <a:r>
              <a:rPr lang="es-ES" dirty="0"/>
              <a:t>Asigna la clase mayoritaria (clasificación) o el promedio (regresión).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E6060A-E4C4-0B1E-950B-CCDD9E724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4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5715-6716-0FB1-F903-4A616A534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9BEB7D33-A1C2-049D-B42A-2201DB546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54BE59-C4D1-FB45-6CA6-B42014EA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k-NN: Implementación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256B65-3D37-6395-AD3F-72BC9C416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7" name="Marcador de contenido 16" descr="Mapa&#10;&#10;El contenido generado por IA puede ser incorrecto.">
            <a:extLst>
              <a:ext uri="{FF2B5EF4-FFF2-40B4-BE49-F238E27FC236}">
                <a16:creationId xmlns:a16="http://schemas.microsoft.com/office/drawing/2014/main" id="{6552E8EB-351B-34D1-47A0-1E7BEC2BD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90858" y="1722020"/>
            <a:ext cx="6438941" cy="4233824"/>
          </a:xfr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0F13B6B-B3F3-CF53-DF85-01A0D1AAECE9}"/>
              </a:ext>
            </a:extLst>
          </p:cNvPr>
          <p:cNvSpPr txBox="1"/>
          <p:nvPr/>
        </p:nvSpPr>
        <p:spPr>
          <a:xfrm>
            <a:off x="3390858" y="5955844"/>
            <a:ext cx="34771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hlinkClick r:id="rId5" tooltip="https://en.wikipedia.org/wiki/K-nearest_neighbors_algorithm"/>
              </a:rPr>
              <a:t>Esta foto</a:t>
            </a:r>
            <a:r>
              <a:rPr lang="es-PE" sz="900" dirty="0"/>
              <a:t> de Autor desconocido está bajo licencia </a:t>
            </a:r>
            <a:r>
              <a:rPr lang="es-PE" sz="900" dirty="0">
                <a:hlinkClick r:id="rId6" tooltip="https://creativecommons.org/licenses/by-sa/3.0/"/>
              </a:rPr>
              <a:t>CC BY-SA</a:t>
            </a:r>
            <a:endParaRPr lang="es-PE" sz="900" dirty="0"/>
          </a:p>
        </p:txBody>
      </p:sp>
    </p:spTree>
    <p:extLst>
      <p:ext uri="{BB962C8B-B14F-4D97-AF65-F5344CB8AC3E}">
        <p14:creationId xmlns:p14="http://schemas.microsoft.com/office/powerpoint/2010/main" val="48290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84352-8FAB-F38E-26DF-4FD94D12B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6B376EF-1D2C-CA82-F820-87C9BF25D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64F31C-1763-1CDB-6FB4-023413E9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k-NN: Código de ejemplo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A7E557-C900-E4E4-8218-E6122C3C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sklearn.neighbors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KNeighborsClassifier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sklearn.datasets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load_iris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sklearn.model_selection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train_test_split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Cargar datos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load_iris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iris.data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iris.target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Dividir datos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X_test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y_train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y_test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train_test_split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y,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test_size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=0.3)</a:t>
            </a:r>
          </a:p>
          <a:p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FC5797-DFD5-7D9E-FF62-31D72F4CC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6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C58DD-1E69-8BF1-5645-5A3C998DC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FB6EC9C-467D-8BAB-58B9-1A67E18B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0B3101-081D-5758-A2BE-A1A28CBB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k-NN: Código de ejemplo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F79268-B12C-3147-C1F1-2924C43E52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Entrenar modelo k-NN (k=3)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KNeighborsClassifier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n_neighbors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model.fit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y_train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Predecir y evaluar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model.score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X_test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y_test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f"Precisión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{accuracy:.2f}")</a:t>
            </a:r>
          </a:p>
          <a:p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E34AAE-2D08-FF22-4DA3-ACD13FB8AD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b="1" dirty="0" err="1"/>
              <a:t>Hyperparámetros</a:t>
            </a:r>
            <a:r>
              <a:rPr lang="es-PE" b="1" dirty="0"/>
              <a:t> clave:</a:t>
            </a:r>
            <a:endParaRPr lang="es-PE" dirty="0"/>
          </a:p>
          <a:p>
            <a:r>
              <a:rPr lang="es-PE" dirty="0" err="1"/>
              <a:t>n_neighbors</a:t>
            </a:r>
            <a:r>
              <a:rPr lang="es-PE" dirty="0"/>
              <a:t> (k): Número de vecinos.</a:t>
            </a:r>
          </a:p>
          <a:p>
            <a:r>
              <a:rPr lang="es-PE" dirty="0" err="1"/>
              <a:t>metric</a:t>
            </a:r>
            <a:r>
              <a:rPr lang="es-PE" dirty="0"/>
              <a:t>: Distancia (euclidiana, manhattan, etc.).</a:t>
            </a:r>
          </a:p>
          <a:p>
            <a:r>
              <a:rPr lang="es-PE" dirty="0" err="1"/>
              <a:t>weights</a:t>
            </a:r>
            <a:r>
              <a:rPr lang="es-PE" dirty="0"/>
              <a:t>: Peso de los vecinos (uniforme o por distancia).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B41CEA-088A-D54F-4B5A-1768D94A0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ED7F2-2378-1EB9-423C-B57DB01AD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74337DC-6835-7697-8C8E-DE61DEF9D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7376CA-46D8-1B79-4600-BF2EBE1D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Práctico - k-NN con </a:t>
            </a:r>
            <a:r>
              <a:rPr lang="es-ES" dirty="0" err="1">
                <a:solidFill>
                  <a:srgbClr val="C00000"/>
                </a:solidFill>
              </a:rPr>
              <a:t>Scikit-Learn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346C24-88CB-767E-FCC7-CBC6A712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Título:</a:t>
            </a:r>
            <a:r>
              <a:rPr lang="es-ES" dirty="0"/>
              <a:t> Laboratorio: Implementación de k-NN</a:t>
            </a:r>
          </a:p>
          <a:p>
            <a:pPr marL="0" indent="0">
              <a:buNone/>
            </a:pPr>
            <a:r>
              <a:rPr lang="es-ES" b="1" dirty="0"/>
              <a:t>Tareas:</a:t>
            </a:r>
            <a:endParaRPr lang="es-ES" dirty="0"/>
          </a:p>
          <a:p>
            <a:r>
              <a:rPr lang="es-ES" dirty="0"/>
              <a:t>Cargar el </a:t>
            </a:r>
            <a:r>
              <a:rPr lang="es-ES" dirty="0" err="1"/>
              <a:t>dataset</a:t>
            </a:r>
            <a:r>
              <a:rPr lang="es-ES" dirty="0"/>
              <a:t> de cáncer de mama de </a:t>
            </a:r>
            <a:r>
              <a:rPr lang="es-ES" dirty="0" err="1"/>
              <a:t>Scikit-Learn</a:t>
            </a:r>
            <a:r>
              <a:rPr lang="es-ES" dirty="0"/>
              <a:t>.</a:t>
            </a:r>
          </a:p>
          <a:p>
            <a:r>
              <a:rPr lang="es-ES" dirty="0"/>
              <a:t>Normalizar los datos usando </a:t>
            </a:r>
            <a:r>
              <a:rPr lang="es-ES" dirty="0" err="1"/>
              <a:t>StandardScaler</a:t>
            </a:r>
            <a:r>
              <a:rPr lang="es-ES" dirty="0"/>
              <a:t>.</a:t>
            </a:r>
          </a:p>
          <a:p>
            <a:r>
              <a:rPr lang="es-ES" dirty="0"/>
              <a:t>Entrenar un modelo k-NN con k=5 y métrica euclidiana.</a:t>
            </a:r>
          </a:p>
          <a:p>
            <a:r>
              <a:rPr lang="es-ES" dirty="0"/>
              <a:t>Evaluar la precisión y matriz de confusión.</a:t>
            </a:r>
          </a:p>
          <a:p>
            <a:r>
              <a:rPr lang="es-ES" dirty="0"/>
              <a:t>Optimizar k usando validación cruzada.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7BB7635-9B69-FA63-BE66-194E58660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4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CE252-F982-E526-74F6-A27F3DAE8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4CC3BCD-19CA-F995-F7EF-257100945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0980DD-882E-2D36-E9FD-65E7782C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Código de referencia: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78C47E-D237-FA76-B94B-D338EC3D51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sklearn.datasets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load_breast_cancer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sklearn.preprocessing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StandardScaler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sklearn.model_selection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GridSearchCV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Cargar y normalizar datos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load_breast_cancer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data.data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data.target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X_scaled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StandardScaler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fit_transform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</a:p>
          <a:p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6BAE48-9EDA-77B3-21A4-E92AB0C921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Optimizar k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param_grid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{'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n_neighbors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 15)}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KNeighborsClassifier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GridSearchCV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param_grid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=5)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grid.fit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X_scaled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("Mejor k:",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grid.best_params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_)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E54B3FE-5BCB-B417-1B06-A77B723FE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8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26836-C803-3845-D81D-42111EB19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98B3ECD4-6886-A47B-D341-DB446947D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23465D-909D-9DF8-0019-B481361E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Aprendizaje Basado en Casos (CBR)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¿Qué es el CBR?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9A24DC-DBDA-118C-02FF-896C8B11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Método de aprendizaje que resuelve nuevos problemas basándose en soluciones de casos pasados.</a:t>
            </a:r>
          </a:p>
          <a:p>
            <a:r>
              <a:rPr lang="es-ES" dirty="0"/>
              <a:t>Inspirado en cómo los humanos aprenden por experiencia.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/>
              <a:t>Ejemplo práctico:</a:t>
            </a:r>
            <a:endParaRPr lang="es-ES" dirty="0"/>
          </a:p>
          <a:p>
            <a:r>
              <a:rPr lang="es-ES" dirty="0"/>
              <a:t>Diagnóstico médico: Un médico recuerda un caso similar para diagnosticar una enfermedad.</a:t>
            </a:r>
          </a:p>
          <a:p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E7D0FD5-D85D-0A03-31FA-1412520BD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5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96497-14CA-4C9E-D4E0-E1E63B46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D184EC8-09AC-0834-8910-670E93589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DA9BF5-3C9A-080B-14F2-37858F68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Las 4 etapas del ciclo CBR: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AEBC5C-67D1-123D-F750-96C69968F1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Recuperar</a:t>
            </a:r>
            <a:r>
              <a:rPr lang="es-ES" dirty="0"/>
              <a:t>: Buscar casos similares en la base de datos.</a:t>
            </a:r>
          </a:p>
          <a:p>
            <a:r>
              <a:rPr lang="es-ES" b="1" dirty="0"/>
              <a:t>Reutilizar</a:t>
            </a:r>
            <a:r>
              <a:rPr lang="es-ES" dirty="0"/>
              <a:t>: Adaptar la solución del caso similar al problema actual.</a:t>
            </a:r>
          </a:p>
          <a:p>
            <a:r>
              <a:rPr lang="es-ES" b="1" dirty="0"/>
              <a:t>Revisar</a:t>
            </a:r>
            <a:r>
              <a:rPr lang="es-ES" dirty="0"/>
              <a:t>: Evaluar si la solución propuesta funciona.</a:t>
            </a:r>
          </a:p>
          <a:p>
            <a:r>
              <a:rPr lang="es-ES" b="1" dirty="0"/>
              <a:t>Retener</a:t>
            </a:r>
            <a:r>
              <a:rPr lang="es-ES" dirty="0"/>
              <a:t>: Guardar el nuevo caso en la base de datos para futuro uso.</a:t>
            </a:r>
          </a:p>
          <a:p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6E3116-05C0-0BE5-B715-69F31F4FD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Aplicaciones:</a:t>
            </a:r>
            <a:endParaRPr lang="es-PE" dirty="0"/>
          </a:p>
          <a:p>
            <a:r>
              <a:rPr lang="es-PE" dirty="0"/>
              <a:t>Asistentes virtuales de </a:t>
            </a:r>
            <a:r>
              <a:rPr lang="es-PE" dirty="0" err="1"/>
              <a:t>customer</a:t>
            </a:r>
            <a:r>
              <a:rPr lang="es-PE" dirty="0"/>
              <a:t> </a:t>
            </a:r>
            <a:r>
              <a:rPr lang="es-PE" dirty="0" err="1"/>
              <a:t>service</a:t>
            </a:r>
            <a:r>
              <a:rPr lang="es-PE" dirty="0"/>
              <a:t>.</a:t>
            </a:r>
          </a:p>
          <a:p>
            <a:r>
              <a:rPr lang="es-PE" dirty="0"/>
              <a:t>Sistemas de recomendación.</a:t>
            </a:r>
          </a:p>
          <a:p>
            <a:r>
              <a:rPr lang="es-PE" dirty="0"/>
              <a:t>Diagnóstico técnico o médico.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3E92869-CB3E-5B86-F38B-09B28F913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4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2FC9-1B04-20A5-8B99-74D731B11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9F9A61CB-63E1-2A20-F5D1-B3B912DA5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792A057-870F-5DDE-1666-2C125562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Implementación de CBR en Python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FCE00A-DD43-D9A6-9177-0A3A0207B0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sklearn.neighbors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NearestNeighbors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Base de datos de casos pasados (ejemplo: síntomas y diagnósticos)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casos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np.array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([[1, 0, 1], [0, 1, 0], [1, 1, 1]])  # Síntomas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diagnosticos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['Gripe', 'Alergia', 'COVID']          # Diagnósticos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Nuevo caso a diagnosticar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nuevo_caso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np.array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([[1, 0, 0]])</a:t>
            </a:r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F512E-0739-0A45-F680-B7C98584CB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Buscar caso más similar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NearestNeighbors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n_neighbors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=1).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(casos)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distancia,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modelo.kneighbors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nuevo_caso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f"Diagnóstico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sugerido: {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diagnosticos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[0][0]]}")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4A3728-D869-BAC5-46B1-BF8AB18AD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INICIO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sz="4000" dirty="0">
                <a:solidFill>
                  <a:srgbClr val="C00000"/>
                </a:solidFill>
              </a:rPr>
              <a:t>¿Tienen dudas o consultas sobre la clase previa?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10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910556"/>
            <a:ext cx="4648200" cy="418147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7A2BD-6437-5ABE-78BC-EC940174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7A79828-1A1F-26E5-8F95-072A98FEE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5B25F6-3C3D-D57D-3A34-C884D006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C00000"/>
                </a:solidFill>
              </a:rPr>
              <a:t>SVM con Kernel Radial (RBF)</a:t>
            </a:r>
            <a:br>
              <a:rPr lang="it-IT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¿Qué es un </a:t>
            </a:r>
            <a:r>
              <a:rPr lang="es-ES" dirty="0" err="1">
                <a:solidFill>
                  <a:srgbClr val="C00000"/>
                </a:solidFill>
              </a:rPr>
              <a:t>Kernel</a:t>
            </a:r>
            <a:r>
              <a:rPr lang="es-ES" dirty="0">
                <a:solidFill>
                  <a:srgbClr val="C00000"/>
                </a:solidFill>
              </a:rPr>
              <a:t> Radial?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33D4EE-8EB1-F920-7656-F78B6C51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Función que transforma datos no lineales a un espacio dimensional superior donde son linealmente separables.</a:t>
            </a:r>
          </a:p>
          <a:p>
            <a:r>
              <a:rPr lang="es-ES" dirty="0"/>
              <a:t>Fórmula: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Ventajas:</a:t>
            </a:r>
            <a:endParaRPr lang="es-ES" dirty="0"/>
          </a:p>
          <a:p>
            <a:r>
              <a:rPr lang="es-ES" dirty="0"/>
              <a:t>Maneja datos no lineales.</a:t>
            </a:r>
          </a:p>
          <a:p>
            <a:r>
              <a:rPr lang="es-ES" dirty="0"/>
              <a:t>Eficaz en problemas complejos (</a:t>
            </a:r>
            <a:r>
              <a:rPr lang="es-ES" dirty="0" err="1"/>
              <a:t>ej</a:t>
            </a:r>
            <a:r>
              <a:rPr lang="es-ES" dirty="0"/>
              <a:t>: reconocimiento de imágenes).</a:t>
            </a:r>
          </a:p>
          <a:p>
            <a:pPr marL="0" indent="0">
              <a:buNone/>
            </a:pPr>
            <a:r>
              <a:rPr lang="es-ES" b="1" dirty="0" err="1"/>
              <a:t>Hyperparámetros</a:t>
            </a:r>
            <a:r>
              <a:rPr lang="es-ES" b="1" dirty="0"/>
              <a:t> clave:</a:t>
            </a:r>
            <a:endParaRPr lang="es-ES" dirty="0"/>
          </a:p>
          <a:p>
            <a:r>
              <a:rPr lang="es-ES" dirty="0"/>
              <a:t>C: Controla el </a:t>
            </a:r>
            <a:r>
              <a:rPr lang="es-ES" dirty="0" err="1"/>
              <a:t>trade</a:t>
            </a:r>
            <a:r>
              <a:rPr lang="es-ES" dirty="0"/>
              <a:t>-off entre sobreajuste y generalización.</a:t>
            </a:r>
          </a:p>
          <a:p>
            <a:r>
              <a:rPr lang="es-ES" dirty="0"/>
              <a:t>gamma: Define el alcance de la influencia de cada ejemplo.</a:t>
            </a:r>
          </a:p>
          <a:p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54D6EAA-A224-7072-99DB-8E76610FA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F1679E-872E-0DE8-4291-E3BEF7D12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767" y="3031942"/>
            <a:ext cx="4533077" cy="79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4C3F0-D843-1221-E2EF-AD316D2A7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034966A-756A-FDEC-B559-25D64122E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C2701C-16D4-62E0-9082-4B51A091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C00000"/>
                </a:solidFill>
              </a:rPr>
              <a:t>SVM con Kernel Radial (RBF)</a:t>
            </a:r>
            <a:br>
              <a:rPr lang="it-IT" dirty="0">
                <a:solidFill>
                  <a:srgbClr val="C00000"/>
                </a:solidFill>
              </a:rPr>
            </a:b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81716D-3EA3-89C8-0135-22AB2782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471C9E0-B153-789A-874A-40F3D72AD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2050" name="Picture 2" descr="RBF SVM parameters — scikit-learn 1.7.2 documentation">
            <a:extLst>
              <a:ext uri="{FF2B5EF4-FFF2-40B4-BE49-F238E27FC236}">
                <a16:creationId xmlns:a16="http://schemas.microsoft.com/office/drawing/2014/main" id="{12CCD204-75DE-E0A3-E704-0D752CD8F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4" b="9158"/>
          <a:stretch>
            <a:fillRect/>
          </a:stretch>
        </p:blipFill>
        <p:spPr bwMode="auto">
          <a:xfrm>
            <a:off x="2286000" y="1351593"/>
            <a:ext cx="7620000" cy="475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4A540A-49E1-FB79-0160-CA7782F97B01}"/>
              </a:ext>
            </a:extLst>
          </p:cNvPr>
          <p:cNvSpPr txBox="1"/>
          <p:nvPr/>
        </p:nvSpPr>
        <p:spPr>
          <a:xfrm>
            <a:off x="3203408" y="6104067"/>
            <a:ext cx="60939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hlinkClick r:id="rId5"/>
              </a:rPr>
              <a:t>https://scikit-learn.org/stable/auto_examples/svm/plot_rbf_parameters.html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682217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36A47-83A2-E293-8507-CC65DAAA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ECB11F0-DCE8-D8A3-8C6F-02BA31D73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7AB31D-5F32-0D85-556E-C6E9272B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Implementación de SVM Radial en Python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3E1744-1E0F-DB8D-320F-DA05777729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sklearn.svm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SVC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sklearn.datasets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load_iris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sklearn.model_selection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train_test_split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Cargar datos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load_iris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return_X_y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Dividir datos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X_test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y_train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y_test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train_test_split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y,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test_size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=0.3)</a:t>
            </a:r>
          </a:p>
          <a:p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1F782-80D3-DCA7-5DD2-5D93C0D778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Entrenar SVM con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radial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= SVC(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kernel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rbf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C=1.0, gamma='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modelo.fit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y_train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Precisión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modelo.score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X_test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y_test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f"Precisión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{precision:.2f}")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6AEFEC0-EECC-7BED-3036-7772672AD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22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56A1B-4453-85E5-FFBA-B772A3C45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1BECA77-E780-91A4-7E43-D27996FC2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77F0BB-9CDB-1065-222F-53027DD1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Comparación de Métodos - KNN, CBR y SVM Radial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B015A8-52CA-1339-BD69-3209B77F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F8C3E2B-FAF5-EDF6-967B-1017D3A62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217F7C1-DACE-D02E-BBC5-36C271788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49688"/>
              </p:ext>
            </p:extLst>
          </p:nvPr>
        </p:nvGraphicFramePr>
        <p:xfrm>
          <a:off x="838200" y="1784596"/>
          <a:ext cx="10904622" cy="4596968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30421">
                  <a:extLst>
                    <a:ext uri="{9D8B030D-6E8A-4147-A177-3AD203B41FA5}">
                      <a16:colId xmlns:a16="http://schemas.microsoft.com/office/drawing/2014/main" val="1133521694"/>
                    </a:ext>
                  </a:extLst>
                </a:gridCol>
                <a:gridCol w="2858067">
                  <a:extLst>
                    <a:ext uri="{9D8B030D-6E8A-4147-A177-3AD203B41FA5}">
                      <a16:colId xmlns:a16="http://schemas.microsoft.com/office/drawing/2014/main" val="473590804"/>
                    </a:ext>
                  </a:extLst>
                </a:gridCol>
                <a:gridCol w="2858067">
                  <a:extLst>
                    <a:ext uri="{9D8B030D-6E8A-4147-A177-3AD203B41FA5}">
                      <a16:colId xmlns:a16="http://schemas.microsoft.com/office/drawing/2014/main" val="1027052371"/>
                    </a:ext>
                  </a:extLst>
                </a:gridCol>
                <a:gridCol w="2858067">
                  <a:extLst>
                    <a:ext uri="{9D8B030D-6E8A-4147-A177-3AD203B41FA5}">
                      <a16:colId xmlns:a16="http://schemas.microsoft.com/office/drawing/2014/main" val="681086697"/>
                    </a:ext>
                  </a:extLst>
                </a:gridCol>
              </a:tblGrid>
              <a:tr h="269482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sz="1100" b="1">
                          <a:effectLst/>
                        </a:rPr>
                        <a:t>Característica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57067" marR="95111" marT="59445" marB="594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sz="1100" b="1">
                          <a:effectLst/>
                        </a:rPr>
                        <a:t>K-NN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sz="1100" b="1">
                          <a:effectLst/>
                        </a:rPr>
                        <a:t>CBR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sz="1100" b="1">
                          <a:effectLst/>
                        </a:rPr>
                        <a:t>SVM Radial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extLst>
                  <a:ext uri="{0D108BD9-81ED-4DB2-BD59-A6C34878D82A}">
                    <a16:rowId xmlns:a16="http://schemas.microsoft.com/office/drawing/2014/main" val="3590158344"/>
                  </a:ext>
                </a:extLst>
              </a:tr>
              <a:tr h="420074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1">
                          <a:effectLst/>
                        </a:rPr>
                        <a:t>Tipo de aprendizaje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57067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0">
                          <a:effectLst/>
                        </a:rPr>
                        <a:t>Basado en instancias (lazy)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0">
                          <a:effectLst/>
                        </a:rPr>
                        <a:t>Basado en casos (lazy)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0">
                          <a:effectLst/>
                        </a:rPr>
                        <a:t>Basado en modelos (eager)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extLst>
                  <a:ext uri="{0D108BD9-81ED-4DB2-BD59-A6C34878D82A}">
                    <a16:rowId xmlns:a16="http://schemas.microsoft.com/office/drawing/2014/main" val="2249184458"/>
                  </a:ext>
                </a:extLst>
              </a:tr>
              <a:tr h="57066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1" dirty="0">
                          <a:effectLst/>
                        </a:rPr>
                        <a:t>Funcionamiento</a:t>
                      </a:r>
                      <a:endParaRPr lang="es-PE" sz="1100" b="0" dirty="0">
                        <a:effectLst/>
                        <a:latin typeface="quote-cjk-patch"/>
                      </a:endParaRPr>
                    </a:p>
                  </a:txBody>
                  <a:tcPr marL="57067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>
                          <a:effectLst/>
                        </a:rPr>
                        <a:t>Clasifica por votación de vecinos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>
                          <a:effectLst/>
                        </a:rPr>
                        <a:t>Recupera y adapta casos similares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>
                          <a:effectLst/>
                        </a:rPr>
                        <a:t>Transforma datos con kernel y busca margen máximo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extLst>
                  <a:ext uri="{0D108BD9-81ED-4DB2-BD59-A6C34878D82A}">
                    <a16:rowId xmlns:a16="http://schemas.microsoft.com/office/drawing/2014/main" val="2969557141"/>
                  </a:ext>
                </a:extLst>
              </a:tr>
              <a:tr h="420074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1">
                          <a:effectLst/>
                        </a:rPr>
                        <a:t>Interpretabilidad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57067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0">
                          <a:effectLst/>
                        </a:rPr>
                        <a:t>Media (depende de k)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0">
                          <a:effectLst/>
                        </a:rPr>
                        <a:t>Alta (explica por casos similares)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>
                          <a:effectLst/>
                        </a:rPr>
                        <a:t>Baja (kernel como caja negra)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extLst>
                  <a:ext uri="{0D108BD9-81ED-4DB2-BD59-A6C34878D82A}">
                    <a16:rowId xmlns:a16="http://schemas.microsoft.com/office/drawing/2014/main" val="1052740653"/>
                  </a:ext>
                </a:extLst>
              </a:tr>
              <a:tr h="57066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1">
                          <a:effectLst/>
                        </a:rPr>
                        <a:t>Coste computacional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57067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>
                          <a:effectLst/>
                        </a:rPr>
                        <a:t>Alto en predicción (almacena todos los datos)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 dirty="0">
                          <a:effectLst/>
                        </a:rPr>
                        <a:t>Alto en recuperación (depende de la base de casos)</a:t>
                      </a:r>
                      <a:endParaRPr lang="es-ES" sz="1100" b="0" dirty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>
                          <a:effectLst/>
                        </a:rPr>
                        <a:t>Alto en entrenamiento (optimización cuadrática)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extLst>
                  <a:ext uri="{0D108BD9-81ED-4DB2-BD59-A6C34878D82A}">
                    <a16:rowId xmlns:a16="http://schemas.microsoft.com/office/drawing/2014/main" val="731446099"/>
                  </a:ext>
                </a:extLst>
              </a:tr>
              <a:tr h="420074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1">
                          <a:effectLst/>
                        </a:rPr>
                        <a:t>Manejo de datos no lineales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57067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>
                          <a:effectLst/>
                        </a:rPr>
                        <a:t>Sí (con métricas de distancia)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>
                          <a:effectLst/>
                        </a:rPr>
                        <a:t>Sí (con métricas de similitud)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>
                          <a:effectLst/>
                        </a:rPr>
                        <a:t>Sí (especialidad del kernel radial)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extLst>
                  <a:ext uri="{0D108BD9-81ED-4DB2-BD59-A6C34878D82A}">
                    <a16:rowId xmlns:a16="http://schemas.microsoft.com/office/drawing/2014/main" val="2469878659"/>
                  </a:ext>
                </a:extLst>
              </a:tr>
              <a:tr h="420074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1">
                          <a:effectLst/>
                        </a:rPr>
                        <a:t>Hyperparámetros clave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57067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0">
                          <a:effectLst/>
                        </a:rPr>
                        <a:t>k, métrica de distancia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0">
                          <a:effectLst/>
                        </a:rPr>
                        <a:t>Métrica de similitud, número de casos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0">
                          <a:effectLst/>
                        </a:rPr>
                        <a:t>C, gamma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extLst>
                  <a:ext uri="{0D108BD9-81ED-4DB2-BD59-A6C34878D82A}">
                    <a16:rowId xmlns:a16="http://schemas.microsoft.com/office/drawing/2014/main" val="1400885951"/>
                  </a:ext>
                </a:extLst>
              </a:tr>
              <a:tr h="420074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1">
                          <a:effectLst/>
                        </a:rPr>
                        <a:t>Aplicaciones típicas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57067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0">
                          <a:effectLst/>
                        </a:rPr>
                        <a:t>Reconocimiento de patrones, recomendación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0">
                          <a:effectLst/>
                        </a:rPr>
                        <a:t>Diagnóstico, soporte técnico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0">
                          <a:effectLst/>
                        </a:rPr>
                        <a:t>Reconocimiento de imágenes, bioinformática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extLst>
                  <a:ext uri="{0D108BD9-81ED-4DB2-BD59-A6C34878D82A}">
                    <a16:rowId xmlns:a16="http://schemas.microsoft.com/office/drawing/2014/main" val="2187707398"/>
                  </a:ext>
                </a:extLst>
              </a:tr>
              <a:tr h="420074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1">
                          <a:effectLst/>
                        </a:rPr>
                        <a:t>Ventajas principales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57067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0">
                          <a:effectLst/>
                        </a:rPr>
                        <a:t>Simple de implementar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>
                          <a:effectLst/>
                        </a:rPr>
                        <a:t>Explicable y basado en experiencia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>
                          <a:effectLst/>
                        </a:rPr>
                        <a:t>Alta precisión en problemas complejos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extLst>
                  <a:ext uri="{0D108BD9-81ED-4DB2-BD59-A6C34878D82A}">
                    <a16:rowId xmlns:a16="http://schemas.microsoft.com/office/drawing/2014/main" val="2209115428"/>
                  </a:ext>
                </a:extLst>
              </a:tr>
              <a:tr h="420074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sz="1100" b="1">
                          <a:effectLst/>
                        </a:rPr>
                        <a:t>Desventajas principales</a:t>
                      </a:r>
                      <a:endParaRPr lang="es-PE" sz="1100" b="0">
                        <a:effectLst/>
                        <a:latin typeface="quote-cjk-patch"/>
                      </a:endParaRPr>
                    </a:p>
                  </a:txBody>
                  <a:tcPr marL="57067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>
                          <a:effectLst/>
                        </a:rPr>
                        <a:t>Costoso con grandes volúmenes de datos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>
                          <a:effectLst/>
                        </a:rPr>
                        <a:t>Requiere base de casos bien estructurada</a:t>
                      </a:r>
                      <a:endParaRPr lang="es-ES" sz="1100" b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ES" sz="1100" b="0" dirty="0">
                          <a:effectLst/>
                        </a:rPr>
                        <a:t>Difícil interpretación y ajuste de parámetros</a:t>
                      </a:r>
                      <a:endParaRPr lang="es-ES" sz="1100" b="0" dirty="0">
                        <a:effectLst/>
                        <a:latin typeface="quote-cjk-patch"/>
                      </a:endParaRPr>
                    </a:p>
                  </a:txBody>
                  <a:tcPr marL="95111" marR="95111" marT="59445" marB="59445" anchor="ctr"/>
                </a:tc>
                <a:extLst>
                  <a:ext uri="{0D108BD9-81ED-4DB2-BD59-A6C34878D82A}">
                    <a16:rowId xmlns:a16="http://schemas.microsoft.com/office/drawing/2014/main" val="246468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5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5DD0D-A3CD-7928-B252-AE6459BFF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E595463-E0D8-6C0B-4E17-764A15E2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7546B2-FD11-81A0-3770-CA36421A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Conclusiones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B7B13D-962F-23AE-9835-964A8D9D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Puntos Clave Consolidados:</a:t>
            </a:r>
            <a:endParaRPr lang="es-ES" dirty="0"/>
          </a:p>
          <a:p>
            <a:r>
              <a:rPr lang="es-ES" dirty="0"/>
              <a:t>Los métodos basados en instancias (K-NN, CBR) aprenden directamente de los datos sin construir modelos explícitos</a:t>
            </a:r>
          </a:p>
          <a:p>
            <a:r>
              <a:rPr lang="es-ES" dirty="0"/>
              <a:t>Son ideales cuando la similitud entre casos es más importante que las reglas abstractas</a:t>
            </a:r>
          </a:p>
          <a:p>
            <a:r>
              <a:rPr lang="es-ES" dirty="0"/>
              <a:t>La elección de la métrica de distancia y el valor de k son críticos para el rendimiento de K-NN</a:t>
            </a:r>
          </a:p>
          <a:p>
            <a:pPr marL="0" indent="0">
              <a:buNone/>
            </a:pPr>
            <a:r>
              <a:rPr lang="es-ES" b="1" dirty="0"/>
              <a:t>Aportes Únicos:</a:t>
            </a:r>
            <a:endParaRPr lang="es-ES" dirty="0"/>
          </a:p>
          <a:p>
            <a:r>
              <a:rPr lang="es-ES" b="1" dirty="0"/>
              <a:t>Ventaja principal</a:t>
            </a:r>
            <a:r>
              <a:rPr lang="es-ES" dirty="0"/>
              <a:t>: Adaptabilidad natural a nuevos datos y patrones</a:t>
            </a:r>
          </a:p>
          <a:p>
            <a:r>
              <a:rPr lang="es-ES" b="1" dirty="0"/>
              <a:t>Fortaleza</a:t>
            </a:r>
            <a:r>
              <a:rPr lang="es-ES" dirty="0"/>
              <a:t>: </a:t>
            </a:r>
            <a:r>
              <a:rPr lang="es-ES" dirty="0" err="1"/>
              <a:t>Explicabilidad</a:t>
            </a:r>
            <a:r>
              <a:rPr lang="es-ES" dirty="0"/>
              <a:t> basada en casos concretos y similares</a:t>
            </a:r>
          </a:p>
          <a:p>
            <a:r>
              <a:rPr lang="es-ES" b="1" dirty="0"/>
              <a:t>Aplicación ideal</a:t>
            </a:r>
            <a:r>
              <a:rPr lang="es-ES" dirty="0"/>
              <a:t>: Problemas donde la experiencia histórica es invaluable</a:t>
            </a:r>
          </a:p>
          <a:p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CF683C-D5CE-491E-5619-5307F7B2A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09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8A7B7-92E2-1727-0B2D-7A8D9955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8A68F38-AAB7-F0FE-AEC1-FB8990B3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39B3D5-2117-6949-F557-5A88B17F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Conclusiones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73F566-EC84-FE2A-347A-8C7AFC60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dirty="0"/>
              <a:t>Limitaciones a Considerar:</a:t>
            </a:r>
            <a:endParaRPr lang="es-ES" dirty="0"/>
          </a:p>
          <a:p>
            <a:r>
              <a:rPr lang="es-ES" dirty="0"/>
              <a:t>Alto costo computacional en predicción para grandes volúmenes de datos</a:t>
            </a:r>
          </a:p>
          <a:p>
            <a:r>
              <a:rPr lang="es-ES" dirty="0"/>
              <a:t>Sensibilidad a datos irrelevantes o ruidosos</a:t>
            </a:r>
          </a:p>
          <a:p>
            <a:r>
              <a:rPr lang="es-ES" dirty="0"/>
              <a:t>Requiere preprocesamiento cuidadoso (normalización, selección de características)</a:t>
            </a:r>
          </a:p>
          <a:p>
            <a:pPr marL="0" indent="0">
              <a:buNone/>
            </a:pPr>
            <a:r>
              <a:rPr lang="es-ES" b="1" dirty="0"/>
              <a:t>Próximo Paso Evolutivo:</a:t>
            </a:r>
            <a:endParaRPr lang="es-ES" dirty="0"/>
          </a:p>
          <a:p>
            <a:r>
              <a:rPr lang="es-ES" dirty="0"/>
              <a:t>Del aprendizaje "perezoso" (instancias) al aprendizaje "activo" (modelos explícitos)</a:t>
            </a:r>
          </a:p>
          <a:p>
            <a:r>
              <a:rPr lang="es-ES" dirty="0"/>
              <a:t>Preparación para métodos más complejos como SVM y redes neuronales</a:t>
            </a:r>
          </a:p>
          <a:p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2AD4CD-0535-3A51-C261-1C4DC29A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59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OBJETIVO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Objetivos de la sesión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D3B892-37CB-7920-CB11-7F9B5273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/>
              <a:t>Al finalizar la sesión, los alumnos serán capaces de:</a:t>
            </a:r>
            <a:endParaRPr lang="es-ES" dirty="0"/>
          </a:p>
          <a:p>
            <a:r>
              <a:rPr lang="es-ES" dirty="0"/>
              <a:t>Comprender los fundamentos del aprendizaje basado en instancias y sus características principales como método de aprendizaje "perezoso" (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).</a:t>
            </a:r>
          </a:p>
          <a:p>
            <a:r>
              <a:rPr lang="es-ES" dirty="0"/>
              <a:t>Explicar el funcionamiento del algoritmo k-Vecinos Más Cercanos (k-NN) y los factores que afectan su rendimiento (valor de k, métricas de distancia, normalización de datos).</a:t>
            </a:r>
          </a:p>
          <a:p>
            <a:r>
              <a:rPr lang="es-ES" dirty="0"/>
              <a:t>Implementar un clasificador k-NN utilizando </a:t>
            </a:r>
            <a:r>
              <a:rPr lang="es-ES" dirty="0" err="1"/>
              <a:t>scikit-learn</a:t>
            </a:r>
            <a:r>
              <a:rPr lang="es-ES" dirty="0"/>
              <a:t>, incluyendo el preprocesamiento necesario de los datos.</a:t>
            </a:r>
          </a:p>
          <a:p>
            <a:r>
              <a:rPr lang="es-ES" dirty="0"/>
              <a:t>Evaluar el rendimiento del modelo k-NN mediante métricas de precisión, matriz de confusión y validación cruzada.</a:t>
            </a:r>
          </a:p>
          <a:p>
            <a:r>
              <a:rPr lang="es-ES" dirty="0"/>
              <a:t>Identificar las ventajas y desventajas del aprendizaje basado en instancias en comparación con otros métodos de aprendizaje automático.</a:t>
            </a:r>
          </a:p>
          <a:p>
            <a:r>
              <a:rPr lang="es-ES" dirty="0"/>
              <a:t>Aplicar el algoritmo k-NN a problemas prácticos de clasificación y reconocer sus aplicaciones en escenarios del mundo real.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DC61A-AE5B-11AF-0044-7EE27E152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A246364-1DBE-76E2-46B9-BFDC8ACAA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9AC150-A57D-D67F-2842-C9C8FBA6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¿Por qué aprender sobre Aprendizaje Basado en Instancias?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B94A63-EC74-B421-C809-1ACEEFDC0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Aplicaciones en el mundo real: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Sistemas de recomendación (Amazon, Netflix, Spotify)</a:t>
            </a:r>
          </a:p>
          <a:p>
            <a:r>
              <a:rPr lang="es-ES" dirty="0"/>
              <a:t>Diagnóstico médico y análisis de historiales clínicos</a:t>
            </a:r>
          </a:p>
          <a:p>
            <a:r>
              <a:rPr lang="es-ES" dirty="0"/>
              <a:t>Reconocimiento de patrones en imágenes y texto</a:t>
            </a:r>
          </a:p>
          <a:p>
            <a:r>
              <a:rPr lang="es-ES" dirty="0"/>
              <a:t>Detección de fraudes en transacciones financieras</a:t>
            </a:r>
          </a:p>
          <a:p>
            <a:r>
              <a:rPr lang="es-ES" dirty="0"/>
              <a:t>Búsqueda y recuperación de información similar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4E0B3A-AC49-C938-B8AC-EEE4AB6F0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5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E3426-0569-9823-3098-8C0B058C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3A5F86C-06E5-BCE7-3DCA-D68D9F09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177755-3C33-9698-10EB-F0EAABA3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¿Por qué aprender sobre Aprendizaje Basado en Instancias?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B401F8-ABB7-6739-ABF8-A5CEE2B99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Ventajas profesionales:</a:t>
            </a:r>
            <a:endParaRPr lang="es-ES" dirty="0"/>
          </a:p>
          <a:p>
            <a:r>
              <a:rPr lang="es-ES" dirty="0"/>
              <a:t> Habilidad demandada en roles de Ciencia de Datos y Machine </a:t>
            </a:r>
            <a:r>
              <a:rPr lang="es-ES" dirty="0" err="1"/>
              <a:t>Learning</a:t>
            </a:r>
            <a:endParaRPr lang="es-ES" dirty="0"/>
          </a:p>
          <a:p>
            <a:r>
              <a:rPr lang="es-ES" dirty="0"/>
              <a:t> Fundamentos para entender sistemas de inteligencia artificial contemporáneos</a:t>
            </a:r>
          </a:p>
          <a:p>
            <a:r>
              <a:rPr lang="es-ES" dirty="0"/>
              <a:t> Base para técnicas más avanzadas como </a:t>
            </a:r>
            <a:r>
              <a:rPr lang="es-ES" dirty="0" err="1"/>
              <a:t>deep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 y sistemas de recomendación</a:t>
            </a:r>
          </a:p>
          <a:p>
            <a:pPr marL="0" indent="0">
              <a:buNone/>
            </a:pPr>
            <a:r>
              <a:rPr lang="es-ES" b="1" dirty="0"/>
              <a:t>En el contexto del curso:</a:t>
            </a:r>
          </a:p>
          <a:p>
            <a:r>
              <a:rPr lang="es-ES" dirty="0"/>
              <a:t>Conecta con los temas anteriores (árboles de decisión, reglas)</a:t>
            </a:r>
          </a:p>
          <a:p>
            <a:r>
              <a:rPr lang="es-ES" dirty="0"/>
              <a:t>Prepara para siguientes temas (</a:t>
            </a:r>
            <a:r>
              <a:rPr lang="es-ES" dirty="0" err="1"/>
              <a:t>clustering</a:t>
            </a:r>
            <a:r>
              <a:rPr lang="es-ES" dirty="0"/>
              <a:t>, optimización)</a:t>
            </a:r>
          </a:p>
          <a:p>
            <a:r>
              <a:rPr lang="es-ES" dirty="0"/>
              <a:t>Desarrolla habilidades prácticas en implementación de algoritmos ML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CFC1E-EFA5-C663-8260-DBC9A2DAF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9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5247B-D9D0-C933-CB11-B8FE8A884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995053D5-7AC8-3659-3A52-A2B4C8745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452FF4-7208-F107-4354-3CDCBD04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¿Por qué aprender sobre Aprendizaje Basado en Instancias?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F12276-8617-EB47-99C4-F84B05B4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¿Cómo se aplicará en el proyecto final?</a:t>
            </a:r>
            <a:endParaRPr lang="es-ES" dirty="0"/>
          </a:p>
          <a:p>
            <a:r>
              <a:rPr lang="es-ES" dirty="0"/>
              <a:t>Posible uso para sistemas de recomendación básicos</a:t>
            </a:r>
          </a:p>
          <a:p>
            <a:r>
              <a:rPr lang="es-ES" dirty="0"/>
              <a:t>Clasificación de datos basada en similitud</a:t>
            </a:r>
          </a:p>
          <a:p>
            <a:r>
              <a:rPr lang="es-ES" dirty="0"/>
              <a:t>Solución de problemas de </a:t>
            </a:r>
            <a:r>
              <a:rPr lang="es-ES" i="1" dirty="0" err="1"/>
              <a:t>pattern</a:t>
            </a:r>
            <a:r>
              <a:rPr lang="es-ES" i="1" dirty="0"/>
              <a:t> </a:t>
            </a:r>
            <a:r>
              <a:rPr lang="es-ES" i="1" dirty="0" err="1"/>
              <a:t>recognition</a:t>
            </a:r>
            <a:endParaRPr lang="es-ES" i="1" dirty="0"/>
          </a:p>
          <a:p>
            <a:endParaRPr lang="es-ES" i="1" dirty="0"/>
          </a:p>
          <a:p>
            <a:pPr marL="0" indent="0">
              <a:buNone/>
            </a:pPr>
            <a:r>
              <a:rPr lang="es-ES" b="1" dirty="0"/>
              <a:t>Habilidad clave que desarrollarás:</a:t>
            </a:r>
          </a:p>
          <a:p>
            <a:pPr marL="0" indent="0">
              <a:buNone/>
            </a:pPr>
            <a:br>
              <a:rPr lang="es-ES" dirty="0"/>
            </a:br>
            <a:r>
              <a:rPr lang="es-ES" dirty="0"/>
              <a:t>"La capacidad de implementar y ajustar sistemas que aprenden directamente de los datos sin necesidad de construir modelos complejos predefinidos"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1C5BF1B-A448-5918-4852-D22D7AF73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72C84-46A3-450F-6D62-A977A0CD0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AB891A6-CCC4-68C0-E5F4-D9029A885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0F3F29-B2BE-4AAD-5C7B-59AE33DB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Aprendizaje Basado en Instancias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1AB5DFF-FD67-0B77-DE86-8252C71E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Definición:</a:t>
            </a:r>
            <a:br>
              <a:rPr lang="es-ES" dirty="0"/>
            </a:br>
            <a:r>
              <a:rPr lang="es-ES" dirty="0"/>
              <a:t>Los algoritmos de aprendizaje basado en instancias (o </a:t>
            </a:r>
            <a:r>
              <a:rPr lang="es-ES" i="1" dirty="0" err="1"/>
              <a:t>instance-based</a:t>
            </a:r>
            <a:r>
              <a:rPr lang="es-ES" i="1" dirty="0"/>
              <a:t> </a:t>
            </a:r>
            <a:r>
              <a:rPr lang="es-ES" i="1" dirty="0" err="1"/>
              <a:t>learning</a:t>
            </a:r>
            <a:r>
              <a:rPr lang="es-ES" dirty="0"/>
              <a:t>) aprenden directamente de las instancias/</a:t>
            </a:r>
            <a:r>
              <a:rPr lang="es-ES" dirty="0" err="1"/>
              <a:t>exemplos</a:t>
            </a:r>
            <a:r>
              <a:rPr lang="es-ES" dirty="0"/>
              <a:t> disponibles en los datos, sin construir un modelo general explícito.</a:t>
            </a:r>
          </a:p>
          <a:p>
            <a:pPr marL="0" indent="0">
              <a:buNone/>
            </a:pPr>
            <a:r>
              <a:rPr lang="es-ES" b="1" dirty="0"/>
              <a:t>Características clave:</a:t>
            </a:r>
            <a:endParaRPr lang="es-ES" dirty="0"/>
          </a:p>
          <a:p>
            <a:pPr lvl="1"/>
            <a:r>
              <a:rPr lang="es-ES" dirty="0"/>
              <a:t>Almacenan los datos de entrenamiento en memoria.</a:t>
            </a:r>
          </a:p>
          <a:p>
            <a:pPr lvl="1"/>
            <a:r>
              <a:rPr lang="es-ES" dirty="0"/>
              <a:t>Las predicciones se hacen comparando nuevas instancias con las almacenadas.</a:t>
            </a:r>
          </a:p>
          <a:p>
            <a:pPr lvl="1"/>
            <a:r>
              <a:rPr lang="es-ES" dirty="0"/>
              <a:t>También se conocen como métodos </a:t>
            </a:r>
            <a:r>
              <a:rPr lang="es-ES" b="1" dirty="0"/>
              <a:t>"perezosos"</a:t>
            </a:r>
            <a:r>
              <a:rPr lang="es-ES" dirty="0"/>
              <a:t> (</a:t>
            </a:r>
            <a:r>
              <a:rPr lang="es-ES" i="1" dirty="0" err="1"/>
              <a:t>lazy</a:t>
            </a:r>
            <a:r>
              <a:rPr lang="es-ES" i="1" dirty="0"/>
              <a:t> </a:t>
            </a:r>
            <a:r>
              <a:rPr lang="es-ES" i="1" dirty="0" err="1"/>
              <a:t>learning</a:t>
            </a:r>
            <a:r>
              <a:rPr lang="es-ES" dirty="0"/>
              <a:t>), ya que el cálculo se realiza en tiempo de predicción.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0E28743-AFB3-8D69-427E-3A1E2075E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5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F632E-1F68-C8C4-1F97-98FDB438A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6E35674-38A2-A52B-60C0-709432AE8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3EB7C9-CFC1-C5FE-E919-4BEE5B34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Aspectos Prácticos del Aprendizaje Basado en Instancias Ventajas Y Desventajas.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E00B7C-953B-0DE4-F67B-E7D73CE3FB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Ventajas:</a:t>
            </a:r>
            <a:endParaRPr lang="es-ES" dirty="0"/>
          </a:p>
          <a:p>
            <a:r>
              <a:rPr lang="es-ES" dirty="0"/>
              <a:t>Simple de implementar y entender.</a:t>
            </a:r>
          </a:p>
          <a:p>
            <a:r>
              <a:rPr lang="es-ES" dirty="0"/>
              <a:t>No requiere entrenamiento explícito (fase de "aprendizaje" rápida).</a:t>
            </a:r>
          </a:p>
          <a:p>
            <a:r>
              <a:rPr lang="es-ES" dirty="0"/>
              <a:t>Se adapta naturalmente a nuevos datos.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D0F31-099B-9DA1-B279-F16C100450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Desventajas:</a:t>
            </a:r>
            <a:endParaRPr lang="es-ES" dirty="0"/>
          </a:p>
          <a:p>
            <a:r>
              <a:rPr lang="es-ES" dirty="0"/>
              <a:t>Costoso computacionalmente en predicción (alto consumo de memoria y CPU).</a:t>
            </a:r>
          </a:p>
          <a:p>
            <a:r>
              <a:rPr lang="es-ES" dirty="0"/>
              <a:t>Sensible a datos irrelevantes o ruidosos.</a:t>
            </a:r>
          </a:p>
          <a:p>
            <a:r>
              <a:rPr lang="es-ES" dirty="0"/>
              <a:t>Requiere preprocesamiento (normalización de datos).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5927FA7-09EC-DF36-1E91-28165097C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3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6C66E-54B1-708E-3F3D-E00EC7BA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0DB26648-0116-AC4F-9968-1EF167A3D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53A874-A557-EEA2-E3A8-10F48797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Algoritmos representativos: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79007F4-3CED-FD10-446C-1DE0228D0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k-Vecinos Más Cercanos (k-NN)</a:t>
            </a:r>
          </a:p>
          <a:p>
            <a:r>
              <a:rPr lang="es-ES" dirty="0"/>
              <a:t>Aprendizaje Basado en Casos (CBR)</a:t>
            </a:r>
          </a:p>
          <a:p>
            <a:r>
              <a:rPr lang="es-ES" dirty="0"/>
              <a:t>Máquinas de Vectores de Soporte (SVM) con </a:t>
            </a:r>
            <a:r>
              <a:rPr lang="es-ES" dirty="0" err="1"/>
              <a:t>kernels</a:t>
            </a:r>
            <a:r>
              <a:rPr lang="es-ES" dirty="0"/>
              <a:t> radiales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DCC0FD-FB0F-1F59-A09D-4B942499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30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1880</Words>
  <Application>Microsoft Office PowerPoint</Application>
  <PresentationFormat>Panorámica</PresentationFormat>
  <Paragraphs>232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quote-cjk-patch</vt:lpstr>
      <vt:lpstr>Tema de Office</vt:lpstr>
      <vt:lpstr>Curso: Inteligencia Artificial</vt:lpstr>
      <vt:lpstr>INICIO ¿Tienen dudas o consultas sobre la clase previa?</vt:lpstr>
      <vt:lpstr>OBJETIVO Objetivos de la sesión</vt:lpstr>
      <vt:lpstr>UTILIDAD ¿Por qué aprender sobre Aprendizaje Basado en Instancias?</vt:lpstr>
      <vt:lpstr>¿Por qué aprender sobre Aprendizaje Basado en Instancias?</vt:lpstr>
      <vt:lpstr>¿Por qué aprender sobre Aprendizaje Basado en Instancias?</vt:lpstr>
      <vt:lpstr>TRANSFORMACIÓN Aprendizaje Basado en Instancias</vt:lpstr>
      <vt:lpstr>Aspectos Prácticos del Aprendizaje Basado en Instancias Ventajas Y Desventajas.</vt:lpstr>
      <vt:lpstr>Algoritmos representativos:</vt:lpstr>
      <vt:lpstr>K-Vecinos Más Cercanos (K-NN)</vt:lpstr>
      <vt:lpstr>k-NN: Implementación</vt:lpstr>
      <vt:lpstr>k-NN: Implementación</vt:lpstr>
      <vt:lpstr>k-NN: Código de ejemplo</vt:lpstr>
      <vt:lpstr>k-NN: Código de ejemplo</vt:lpstr>
      <vt:lpstr>Ejercicio Práctico - k-NN con Scikit-Learn</vt:lpstr>
      <vt:lpstr>Código de referencia:</vt:lpstr>
      <vt:lpstr>Aprendizaje Basado en Casos (CBR) ¿Qué es el CBR?</vt:lpstr>
      <vt:lpstr>Las 4 etapas del ciclo CBR:</vt:lpstr>
      <vt:lpstr>Implementación de CBR en Python</vt:lpstr>
      <vt:lpstr>SVM con Kernel Radial (RBF) ¿Qué es un Kernel Radial?</vt:lpstr>
      <vt:lpstr>SVM con Kernel Radial (RBF) </vt:lpstr>
      <vt:lpstr>Implementación de SVM Radial en Python</vt:lpstr>
      <vt:lpstr>Comparación de Métodos - KNN, CBR y SVM Radial</vt:lpstr>
      <vt:lpstr>CIERRE Conclusiones </vt:lpstr>
      <vt:lpstr>Conclusiones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17</cp:revision>
  <dcterms:created xsi:type="dcterms:W3CDTF">2025-08-09T16:36:29Z</dcterms:created>
  <dcterms:modified xsi:type="dcterms:W3CDTF">2025-09-24T01:02:49Z</dcterms:modified>
</cp:coreProperties>
</file>