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2" r:id="rId5"/>
    <p:sldId id="286" r:id="rId6"/>
    <p:sldId id="327" r:id="rId7"/>
    <p:sldId id="328" r:id="rId8"/>
    <p:sldId id="296" r:id="rId9"/>
    <p:sldId id="339" r:id="rId10"/>
    <p:sldId id="329" r:id="rId11"/>
    <p:sldId id="314" r:id="rId12"/>
    <p:sldId id="330" r:id="rId13"/>
    <p:sldId id="340" r:id="rId14"/>
    <p:sldId id="341" r:id="rId15"/>
    <p:sldId id="326" r:id="rId16"/>
    <p:sldId id="264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25" r:id="rId25"/>
    <p:sldId id="324" r:id="rId26"/>
    <p:sldId id="338" r:id="rId27"/>
    <p:sldId id="257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82" autoAdjust="0"/>
  </p:normalViewPr>
  <p:slideViewPr>
    <p:cSldViewPr snapToGrid="0">
      <p:cViewPr varScale="1">
        <p:scale>
          <a:sx n="80" d="100"/>
          <a:sy n="80" d="100"/>
        </p:scale>
        <p:origin x="10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67BED-6B46-4D3F-8F51-98576DA61565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79560-4D03-4231-95C0-01C568B5C2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06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556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1206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A613F-A96B-7F23-C984-C540CE5C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AD288B-2FED-C494-2FF2-2DDD4904D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C76463-3E67-7470-D8EA-CB1F1EB9F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31B8E1-87DC-E479-4B0A-E1105F294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1922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6359-0A4A-A0FE-B757-E94E92EE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293355-EA83-3F24-B095-6C9A7C27E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A99604-4072-834A-0E7C-B8CF5A063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031BFE-3E83-8D75-5DC0-09272C8F4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79560-4D03-4231-95C0-01C568B5C23D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099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achine-learning/dbscan-clustering-in-ml-density-based-clustering/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althdataminer.com/analitica-en-accion/modelos-no-supervisados-en-salud-clusterizando-celulas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eeksforgeeks.org/machine-learning/clustering-in-machine-learning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auto_examples/cluster/plot_kmeans_digits.html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2: </a:t>
            </a:r>
            <a:r>
              <a:rPr lang="es-PE" dirty="0"/>
              <a:t>Aprendizaje automático</a:t>
            </a:r>
          </a:p>
          <a:p>
            <a:r>
              <a:rPr lang="es-PE" b="1" dirty="0"/>
              <a:t>Sesión 15: </a:t>
            </a:r>
            <a:r>
              <a:rPr lang="es-PE" i="1" dirty="0" err="1"/>
              <a:t>Clustering</a:t>
            </a:r>
            <a:endParaRPr lang="es-PE" i="1" dirty="0"/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490B8-59B5-5249-12D3-BAD8B662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4FBC245-8184-49E1-66E8-719DE0E59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360FBF-F677-026A-63CC-43C7E3CE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Algoritmo K-</a:t>
            </a:r>
            <a:r>
              <a:rPr lang="es-ES" dirty="0" err="1">
                <a:solidFill>
                  <a:srgbClr val="C00000"/>
                </a:solidFill>
              </a:rPr>
              <a:t>Means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6675D-BC35-D6B3-61BF-C523933193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Ventajas:</a:t>
            </a:r>
          </a:p>
          <a:p>
            <a:r>
              <a:rPr lang="es-ES" dirty="0"/>
              <a:t>Simple y </a:t>
            </a:r>
            <a:r>
              <a:rPr lang="es-ES" dirty="0" err="1"/>
              <a:t>rapido</a:t>
            </a:r>
            <a:endParaRPr lang="es-ES" dirty="0"/>
          </a:p>
          <a:p>
            <a:r>
              <a:rPr lang="es-ES" dirty="0"/>
              <a:t>Escalable a grandes </a:t>
            </a:r>
            <a:r>
              <a:rPr lang="es-ES" dirty="0" err="1"/>
              <a:t>datasets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31E15-9692-D8E6-46CB-5F6EC785A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Desventajas:</a:t>
            </a:r>
          </a:p>
          <a:p>
            <a:r>
              <a:rPr lang="es-ES" dirty="0"/>
              <a:t>Sensible a </a:t>
            </a:r>
            <a:r>
              <a:rPr lang="es-ES" dirty="0" err="1"/>
              <a:t>inicializacion</a:t>
            </a:r>
            <a:endParaRPr lang="es-ES" dirty="0"/>
          </a:p>
          <a:p>
            <a:r>
              <a:rPr lang="es-ES" dirty="0"/>
              <a:t>Requiere especificar K</a:t>
            </a:r>
          </a:p>
          <a:p>
            <a:r>
              <a:rPr lang="es-ES" dirty="0"/>
              <a:t>Sensible a </a:t>
            </a:r>
            <a:r>
              <a:rPr lang="es-ES" dirty="0" err="1"/>
              <a:t>outliers</a:t>
            </a:r>
            <a:endParaRPr lang="es-ES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DF9B685-C244-D2D6-6061-1F796F99D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C66E-54B1-708E-3F3D-E00EC7BA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DB26648-0116-AC4F-9968-1EF167A3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53A874-A557-EEA2-E3A8-10F48797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Algoritmo DBSCAN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9007F4-3CED-FD10-446C-1DE0228D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DBSCAN (</a:t>
            </a:r>
            <a:r>
              <a:rPr lang="es-ES" dirty="0" err="1"/>
              <a:t>Density-Based</a:t>
            </a:r>
            <a:r>
              <a:rPr lang="es-ES" dirty="0"/>
              <a:t> </a:t>
            </a:r>
            <a:r>
              <a:rPr lang="es-ES" dirty="0" err="1"/>
              <a:t>Spatial</a:t>
            </a:r>
            <a:r>
              <a:rPr lang="es-ES" dirty="0"/>
              <a:t> </a:t>
            </a:r>
            <a:r>
              <a:rPr lang="es-ES" dirty="0" err="1"/>
              <a:t>Clustering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Conceptos clave:</a:t>
            </a:r>
          </a:p>
          <a:p>
            <a:r>
              <a:rPr lang="es-ES" dirty="0"/>
              <a:t>Punto </a:t>
            </a:r>
            <a:r>
              <a:rPr lang="es-ES" dirty="0" err="1"/>
              <a:t>core</a:t>
            </a:r>
            <a:r>
              <a:rPr lang="es-ES" dirty="0"/>
              <a:t>: Tiene </a:t>
            </a:r>
            <a:r>
              <a:rPr lang="es-ES" dirty="0" err="1"/>
              <a:t>min_samples</a:t>
            </a:r>
            <a:r>
              <a:rPr lang="es-ES" dirty="0"/>
              <a:t> puntos en su radio </a:t>
            </a:r>
            <a:r>
              <a:rPr lang="es-ES" dirty="0" err="1"/>
              <a:t>epsilon</a:t>
            </a:r>
            <a:endParaRPr lang="es-ES" dirty="0"/>
          </a:p>
          <a:p>
            <a:r>
              <a:rPr lang="es-ES" dirty="0"/>
              <a:t>Punto frontera: Esta en el radio de un punto </a:t>
            </a:r>
            <a:r>
              <a:rPr lang="es-ES" dirty="0" err="1"/>
              <a:t>core</a:t>
            </a:r>
            <a:r>
              <a:rPr lang="es-ES" dirty="0"/>
              <a:t> pero no es </a:t>
            </a:r>
            <a:r>
              <a:rPr lang="es-ES" dirty="0" err="1"/>
              <a:t>core</a:t>
            </a:r>
            <a:endParaRPr lang="es-ES" dirty="0"/>
          </a:p>
          <a:p>
            <a:r>
              <a:rPr lang="es-ES" dirty="0"/>
              <a:t>Ruido: No es </a:t>
            </a:r>
            <a:r>
              <a:rPr lang="es-ES" dirty="0" err="1"/>
              <a:t>core</a:t>
            </a:r>
            <a:r>
              <a:rPr lang="es-ES" dirty="0"/>
              <a:t> ni frontera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DCC0FD-FB0F-1F59-A09D-4B942499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3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1FE8-0BE6-6CB1-B9D2-2122EFE05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23042A7-4798-0E91-7807-CCC8F604E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584CE9-DE8D-41D5-C49F-1EB70778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Algoritmo DBSCAN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C8DD84-8071-652C-19F8-5C509A726B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Ventajas:</a:t>
            </a:r>
          </a:p>
          <a:p>
            <a:r>
              <a:rPr lang="es-ES" dirty="0"/>
              <a:t>No requiere especificar numero de </a:t>
            </a:r>
            <a:r>
              <a:rPr lang="es-ES" dirty="0" err="1"/>
              <a:t>clusters</a:t>
            </a:r>
            <a:endParaRPr lang="es-ES" dirty="0"/>
          </a:p>
          <a:p>
            <a:r>
              <a:rPr lang="es-ES" dirty="0"/>
              <a:t>Encuentra </a:t>
            </a:r>
            <a:r>
              <a:rPr lang="es-ES" dirty="0" err="1"/>
              <a:t>clusters</a:t>
            </a:r>
            <a:r>
              <a:rPr lang="es-ES" dirty="0"/>
              <a:t> de formas arbitrarias</a:t>
            </a:r>
          </a:p>
          <a:p>
            <a:r>
              <a:rPr lang="es-ES" dirty="0"/>
              <a:t>Robusto a </a:t>
            </a:r>
            <a:r>
              <a:rPr lang="es-ES" dirty="0" err="1"/>
              <a:t>outliers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01E94-F52D-6CF6-2EFD-723E3FD6F5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Desventajas:</a:t>
            </a:r>
          </a:p>
          <a:p>
            <a:r>
              <a:rPr lang="es-ES" dirty="0"/>
              <a:t>Sensible a </a:t>
            </a:r>
            <a:r>
              <a:rPr lang="es-ES" dirty="0" err="1"/>
              <a:t>parametros</a:t>
            </a:r>
            <a:r>
              <a:rPr lang="es-ES" dirty="0"/>
              <a:t> </a:t>
            </a:r>
            <a:r>
              <a:rPr lang="es-ES" dirty="0" err="1"/>
              <a:t>epsilon</a:t>
            </a:r>
            <a:r>
              <a:rPr lang="es-ES" dirty="0"/>
              <a:t> y </a:t>
            </a:r>
            <a:r>
              <a:rPr lang="es-ES" dirty="0" err="1"/>
              <a:t>min_samples</a:t>
            </a:r>
            <a:endParaRPr lang="es-ES" dirty="0"/>
          </a:p>
          <a:p>
            <a:r>
              <a:rPr lang="es-ES" dirty="0" err="1"/>
              <a:t>Dificil</a:t>
            </a:r>
            <a:r>
              <a:rPr lang="es-ES" dirty="0"/>
              <a:t> con </a:t>
            </a:r>
            <a:r>
              <a:rPr lang="es-ES" dirty="0" err="1"/>
              <a:t>clusters</a:t>
            </a:r>
            <a:r>
              <a:rPr lang="es-ES" dirty="0"/>
              <a:t> de densidad variable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DB342E-0484-CF17-D84D-AC667AA0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CBFAA-36C1-85A0-C7B9-4E6D36A35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31E36AF-CEF9-81FC-1996-94675C65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1DB292-A8FC-C15B-AEF9-A4C3C111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Algoritmo DBSCAN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E11F422-FDA6-0B8C-5E40-CC0A1BCE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0C9C4210-8DF8-066E-D5F2-C7C01341D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21813" y="1498942"/>
            <a:ext cx="8258594" cy="450945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3BB76D0-71A5-9A46-E9BE-317648D01051}"/>
              </a:ext>
            </a:extLst>
          </p:cNvPr>
          <p:cNvSpPr txBox="1"/>
          <p:nvPr/>
        </p:nvSpPr>
        <p:spPr>
          <a:xfrm>
            <a:off x="2340075" y="6119770"/>
            <a:ext cx="7622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5"/>
              </a:rPr>
              <a:t>https://www.geeksforgeeks.org/machine-learning/dbscan-clustering-in-ml-density-based-clustering/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82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CC8F4-2B85-E448-1071-880A8DE0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6670C51-3DBD-D987-EDE1-0B7642820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BA3384-B5FD-780F-14B6-03A67AB3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Algoritmo DBSCAN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A50368-9B1A-92FB-9922-F321741EB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2D74018-5A26-B73B-8268-1A4819E86B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10" y="1587736"/>
            <a:ext cx="6751863" cy="426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odelos no supervisados en salud: clusterizando células -  healthdataminer.com">
            <a:extLst>
              <a:ext uri="{FF2B5EF4-FFF2-40B4-BE49-F238E27FC236}">
                <a16:creationId xmlns:a16="http://schemas.microsoft.com/office/drawing/2014/main" id="{A89A802F-4433-BD7C-74AC-DF0A0CC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790" y="1501308"/>
            <a:ext cx="6520420" cy="435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BD668E-1C46-B795-BDC9-CE5276EAEDC7}"/>
              </a:ext>
            </a:extLst>
          </p:cNvPr>
          <p:cNvSpPr txBox="1"/>
          <p:nvPr/>
        </p:nvSpPr>
        <p:spPr>
          <a:xfrm>
            <a:off x="3049003" y="5939131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6"/>
              </a:rPr>
              <a:t>https://healthdataminer.com/analitica-en-accion/modelos-no-supervisados-en-salud-clusterizando-celulas/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4939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7C5C3-A954-0E88-164E-C992B8B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E36B912-793E-D9F7-5090-0F5F3C5E9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E7F567-0E44-B961-EE57-47A911FA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Métricas de Evaluación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B73CCC0-5E56-C27B-1FDE-DB2F4823A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dirty="0" err="1"/>
              <a:t>Metricas</a:t>
            </a:r>
            <a:r>
              <a:rPr lang="es-PE" dirty="0"/>
              <a:t> internas:</a:t>
            </a:r>
          </a:p>
          <a:p>
            <a:r>
              <a:rPr lang="es-PE" dirty="0" err="1"/>
              <a:t>Silhouette</a:t>
            </a:r>
            <a:r>
              <a:rPr lang="es-PE" dirty="0"/>
              <a:t> Score: Mide </a:t>
            </a:r>
            <a:r>
              <a:rPr lang="es-PE" dirty="0" err="1"/>
              <a:t>cohesion</a:t>
            </a:r>
            <a:r>
              <a:rPr lang="es-PE" dirty="0"/>
              <a:t> y </a:t>
            </a:r>
            <a:r>
              <a:rPr lang="es-PE" dirty="0" err="1"/>
              <a:t>separacion</a:t>
            </a:r>
            <a:endParaRPr lang="es-PE" dirty="0"/>
          </a:p>
          <a:p>
            <a:r>
              <a:rPr lang="es-PE" dirty="0"/>
              <a:t>Davies-</a:t>
            </a:r>
            <a:r>
              <a:rPr lang="es-PE" dirty="0" err="1"/>
              <a:t>Bouldin</a:t>
            </a:r>
            <a:r>
              <a:rPr lang="es-PE" dirty="0"/>
              <a:t> </a:t>
            </a:r>
            <a:r>
              <a:rPr lang="es-PE" dirty="0" err="1"/>
              <a:t>Index</a:t>
            </a:r>
            <a:r>
              <a:rPr lang="es-PE" dirty="0"/>
              <a:t>: Ratio de </a:t>
            </a:r>
            <a:r>
              <a:rPr lang="es-PE" dirty="0" err="1"/>
              <a:t>dispersion</a:t>
            </a:r>
            <a:r>
              <a:rPr lang="es-PE" dirty="0"/>
              <a:t> </a:t>
            </a:r>
            <a:r>
              <a:rPr lang="es-PE" dirty="0" err="1"/>
              <a:t>intra-cluster</a:t>
            </a:r>
            <a:r>
              <a:rPr lang="es-PE" dirty="0"/>
              <a:t> vs </a:t>
            </a:r>
            <a:r>
              <a:rPr lang="es-PE" dirty="0" err="1"/>
              <a:t>inter-cluster</a:t>
            </a:r>
            <a:endParaRPr lang="es-PE" dirty="0"/>
          </a:p>
          <a:p>
            <a:r>
              <a:rPr lang="es-PE" dirty="0" err="1"/>
              <a:t>Calinski-Harabasz</a:t>
            </a:r>
            <a:r>
              <a:rPr lang="es-PE" dirty="0"/>
              <a:t> </a:t>
            </a:r>
            <a:r>
              <a:rPr lang="es-PE" dirty="0" err="1"/>
              <a:t>Index</a:t>
            </a:r>
            <a:r>
              <a:rPr lang="es-PE" dirty="0"/>
              <a:t>: Ratio de </a:t>
            </a:r>
            <a:r>
              <a:rPr lang="es-PE" dirty="0" err="1"/>
              <a:t>dispersion</a:t>
            </a:r>
            <a:r>
              <a:rPr lang="es-PE" dirty="0"/>
              <a:t> entre </a:t>
            </a:r>
            <a:r>
              <a:rPr lang="es-PE" dirty="0" err="1"/>
              <a:t>clusters</a:t>
            </a:r>
            <a:r>
              <a:rPr lang="es-PE" dirty="0"/>
              <a:t> vs dentro de </a:t>
            </a:r>
            <a:r>
              <a:rPr lang="es-PE" dirty="0" err="1"/>
              <a:t>clusters</a:t>
            </a:r>
            <a:endParaRPr lang="es-PE" dirty="0"/>
          </a:p>
          <a:p>
            <a:pPr marL="0" indent="0">
              <a:buNone/>
            </a:pPr>
            <a:r>
              <a:rPr lang="es-PE" dirty="0" err="1"/>
              <a:t>Metricas</a:t>
            </a:r>
            <a:r>
              <a:rPr lang="es-PE" dirty="0"/>
              <a:t> externas (cuando hay etiquetas reales):</a:t>
            </a:r>
          </a:p>
          <a:p>
            <a:r>
              <a:rPr lang="es-PE" dirty="0" err="1"/>
              <a:t>Adjusted</a:t>
            </a:r>
            <a:r>
              <a:rPr lang="es-PE" dirty="0"/>
              <a:t> Rand </a:t>
            </a:r>
            <a:r>
              <a:rPr lang="es-PE" dirty="0" err="1"/>
              <a:t>Index</a:t>
            </a:r>
            <a:endParaRPr lang="es-PE" dirty="0"/>
          </a:p>
          <a:p>
            <a:r>
              <a:rPr lang="es-PE" dirty="0" err="1"/>
              <a:t>Normalized</a:t>
            </a:r>
            <a:r>
              <a:rPr lang="es-PE" dirty="0"/>
              <a:t> Mutual </a:t>
            </a:r>
            <a:r>
              <a:rPr lang="es-PE" dirty="0" err="1"/>
              <a:t>Information</a:t>
            </a:r>
            <a:endParaRPr lang="es-PE" dirty="0"/>
          </a:p>
          <a:p>
            <a:r>
              <a:rPr lang="es-PE" dirty="0" err="1"/>
              <a:t>Homogeneity</a:t>
            </a:r>
            <a:r>
              <a:rPr lang="es-PE" dirty="0"/>
              <a:t>, </a:t>
            </a:r>
            <a:r>
              <a:rPr lang="es-PE" dirty="0" err="1"/>
              <a:t>Completeness</a:t>
            </a:r>
            <a:r>
              <a:rPr lang="es-PE" dirty="0"/>
              <a:t>, V-score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4BF2B9-8CC6-C556-11AA-E4789323C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9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D2E7-145C-7851-7195-B04E9E85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1F926FD-39BD-3048-74BF-87B15F1F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C76069-35B3-A7AC-F09F-6A8C1D72A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Implementación en Python - K-</a:t>
            </a:r>
            <a:r>
              <a:rPr lang="es-ES" dirty="0" err="1">
                <a:solidFill>
                  <a:srgbClr val="C00000"/>
                </a:solidFill>
              </a:rPr>
              <a:t>Means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64BF7-DC7C-3517-0E27-F167CFF0C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make_blobs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y_true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make_blobs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n_samples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=300, centers=4,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kmeans.fit_predict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(X[:, 0], X[:, 1], c=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viridis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kmeans.cluster_centers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_[:, 0],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kmeans.cluster_centers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_[:, 1],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='x', s=200,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linewidths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color='red')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('K-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E6060A-E4C4-0B1E-950B-CCDD9E724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4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BFF56-D928-8724-42EF-18B792B5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853FE12-C46C-2EEE-1156-CA43076D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9AA468-4C62-0257-9410-1A24A9C24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Implementación en Python - DBSCAN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C4BC0D-1143-3A31-601B-0080F5D9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DBSCAN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sklearn.datasets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make_moons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y_true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make_moons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n_samples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=300,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=0.05,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DBSCAN(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=0.3,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dbscan.fit_predict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(X[:, 0], X[:, 1], c=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viridis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('DBSCAN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f"Numero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(set(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- (1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-1 in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0)}")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f"Puntos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considerados ruido: {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(-1)}")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C1EE4E-2E59-6329-87FF-E0CDB3C0C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F5BE-1C8C-5A66-5042-8359FF3A3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3834EAB-FB60-9886-59EF-13FCCE56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7C1390-47C0-3376-09A6-75F32A48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Determinando el Número Óptimo de </a:t>
            </a:r>
            <a:r>
              <a:rPr lang="es-ES" dirty="0" err="1">
                <a:solidFill>
                  <a:srgbClr val="C00000"/>
                </a:solidFill>
              </a:rPr>
              <a:t>Clusters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16D39E-10FD-AE9E-D3F4-DF02E172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sklearn.metrics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find_optimal_clusters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max_k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=10):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wcss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[]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[]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 in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max_k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+ 1):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=k,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kmeans.fit_predict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wcss.append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kmeans.inertia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silhouette_scores.append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 marL="0" indent="0" latinLnBrk="1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8F9CA97-5D8A-F270-2C82-2761E863B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3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E83D-D7B8-F3E0-A14C-AD159F3B3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2755073-408E-42D1-386E-6154CF9EF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F4CE2E-AAA5-687C-9052-90517CE8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Determinando el Número Óptimo de </a:t>
            </a:r>
            <a:r>
              <a:rPr lang="es-ES" dirty="0" err="1">
                <a:solidFill>
                  <a:srgbClr val="C00000"/>
                </a:solidFill>
              </a:rPr>
              <a:t>Clusters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E4D047-06F4-8784-438F-244710B95D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(ax1, ax2)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plt.subplots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(1, 2,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=(12, 4))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ax1.plot(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max_k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+ 1),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wcss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ax1.set_title('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Codo')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ax1.set_xlabel('Numero de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ax1.set_ylabel('WCSS')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40590-11A2-F83E-54A9-C9969231C0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ax2.plot(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max_k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+ 1),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'ro-')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ax2.set_title('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Puntuacion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ax2.set_xlabel('Numero de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ax2.set_ylabel('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Score')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plt.tight_layout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find_optimal_clusters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D4D431-9C01-0350-3334-CF47A04E0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INICIO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sz="4000" dirty="0">
                <a:solidFill>
                  <a:srgbClr val="C00000"/>
                </a:solidFill>
              </a:rPr>
              <a:t>¿Tienen dudas o consultas sobre la clase previa?</a:t>
            </a:r>
            <a:endParaRPr lang="es-ES" dirty="0">
              <a:solidFill>
                <a:srgbClr val="C00000"/>
              </a:solidFill>
            </a:endParaRPr>
          </a:p>
        </p:txBody>
      </p:sp>
      <p:pic>
        <p:nvPicPr>
          <p:cNvPr id="10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910556"/>
            <a:ext cx="4648200" cy="4181475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4710-1A6B-6EED-778E-415C5BD44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4E3B50F-4A32-8644-B16E-FE2D7FEF2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8074E2-58CF-EE78-31DF-581A93C5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Comparación de Algoritmos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6209C9-B347-547A-522D-AD42FF6AE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AgglomerativeClustering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pandas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compare_clustering_algorithms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(X):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{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'K-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=42),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'DBSCAN': DBSCAN(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=0.5,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=5),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AgglomerativeClustering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B2559-B44B-74B1-8868-29C4BC4C9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[]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plt.subplots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(1, 3,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=(15, 4))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enumerate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algorithms.items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algorithm.fit_predict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hasattr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_'):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algorithm.labels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E0D6A1-3928-FD4A-DDD8-6E23AFAD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07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D0B4-E635-66D6-DA5B-4A5225B8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6E61D14-29B4-82DB-AC5E-B5E1E7856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6B9985-7AFB-BCF6-50DC-69F540B5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Comparación de Algoritmos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DFABF-08C8-0285-76D0-7E26AE55FD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(set(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&gt; 1: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-1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(X[:, 0], X[:, 1], c=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viridis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axes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set_title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(f'{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}\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nSilhouette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{silhouette:.3f}')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6DE762-6AAC-D3AE-BE7D-CBB2D943D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1">
              <a:buNone/>
            </a:pPr>
            <a:r>
              <a:rPr lang="es-PE" dirty="0"/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results.append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Silhouette_Score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(set(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plt.tight_layout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results_df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compare_clustering_algorithms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results_df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87278B-81D5-303D-5C70-F6BABCA37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4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B06FC-5F5D-9066-7D83-773ED1AB1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D84D4F-96CF-9E20-4B1D-E16989314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18C320-6864-A4AE-6D99-BB25047A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Práctico - Segmentación de Clientes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BB9289-9793-8D8F-A916-1A3DA11EFE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pandas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sklearn.preprocessing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customer_segmentation_exercise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= {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'Age': [25, 45, 35, 50, 23, 40, 60, 48, 33, 55],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Annual_Income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[15, 80, 45, 25, 10, 90, 35, 70, 50, 30],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Spending_Score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[39, 77, 55, 40, 25, 85, 30, 75, 60, 35]</a:t>
            </a: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CBA0B-D51E-D8C4-764B-B438EEAB0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StandardScaler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X_scaled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scaler.fit_transform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n_clusters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kmeans.fit_predict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X_scaled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A9F795-9582-B7AE-D2FE-CFD074116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73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41902-ACFF-DC1F-452F-6C1D2531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553E618-3BCB-A625-7CE2-A698B6C15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9F513D-0C5D-F1E5-A89E-CFF5D32A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Práctico - Segmentación de Clientes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52173D-5239-28A5-AAC0-E5455AC4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plt.figure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=(10, 6))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Annual_Income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Spending_Score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 </a:t>
            </a:r>
          </a:p>
          <a:p>
            <a:pPr marL="0" indent="0" latinLnBrk="1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c=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viridis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s=100)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plt.xlabel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('Ingreso Anual (miles)')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plt.ylabel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Puntuacion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Gasto')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Clientes')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plt.colorbar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(True,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=0.3)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 latinLnBrk="1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cluster_analysis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df.groupby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').mean()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Caracteristicas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:")</a:t>
            </a:r>
          </a:p>
          <a:p>
            <a:pPr marL="0" indent="0" latinLnBrk="1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cluster_analysis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68792A-A346-F9D4-1F9D-7C8CDEE2A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7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5DD0D-A3CD-7928-B252-AE6459BF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E595463-E0D8-6C0B-4E17-764A15E2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B7546B2-FD11-81A0-3770-CA36421A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Consejos Prácticos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B7B13D-962F-23AE-9835-964A8D9D5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Seleccion</a:t>
            </a:r>
            <a:r>
              <a:rPr lang="es-ES" dirty="0"/>
              <a:t> de algoritmo:</a:t>
            </a:r>
          </a:p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: Cuando se conoce K y </a:t>
            </a:r>
            <a:r>
              <a:rPr lang="es-ES" dirty="0" err="1"/>
              <a:t>clusters</a:t>
            </a:r>
            <a:r>
              <a:rPr lang="es-ES" dirty="0"/>
              <a:t> </a:t>
            </a:r>
            <a:r>
              <a:rPr lang="es-ES" dirty="0" err="1"/>
              <a:t>esfericos</a:t>
            </a:r>
            <a:endParaRPr lang="es-ES" dirty="0"/>
          </a:p>
          <a:p>
            <a:r>
              <a:rPr lang="es-ES" dirty="0"/>
              <a:t>DBSCAN: Para datos con ruido y </a:t>
            </a:r>
            <a:r>
              <a:rPr lang="es-ES" dirty="0" err="1"/>
              <a:t>clusters</a:t>
            </a:r>
            <a:r>
              <a:rPr lang="es-ES" dirty="0"/>
              <a:t> de densidad variable</a:t>
            </a:r>
          </a:p>
          <a:p>
            <a:r>
              <a:rPr lang="es-ES" dirty="0" err="1"/>
              <a:t>Jerarquico</a:t>
            </a:r>
            <a:r>
              <a:rPr lang="es-ES" dirty="0"/>
              <a:t>: Cuando se necesita </a:t>
            </a:r>
            <a:r>
              <a:rPr lang="es-ES" dirty="0" err="1"/>
              <a:t>analisis</a:t>
            </a:r>
            <a:r>
              <a:rPr lang="es-ES" dirty="0"/>
              <a:t> multinivel</a:t>
            </a:r>
          </a:p>
          <a:p>
            <a:pPr marL="0" indent="0">
              <a:buNone/>
            </a:pPr>
            <a:r>
              <a:rPr lang="es-ES" dirty="0"/>
              <a:t>Preprocesamiento:</a:t>
            </a:r>
          </a:p>
          <a:p>
            <a:r>
              <a:rPr lang="es-ES" dirty="0"/>
              <a:t>Estandarizar siempre los datos</a:t>
            </a:r>
          </a:p>
          <a:p>
            <a:r>
              <a:rPr lang="es-ES" dirty="0"/>
              <a:t>Considerar </a:t>
            </a:r>
            <a:r>
              <a:rPr lang="es-ES" dirty="0" err="1"/>
              <a:t>reduccion</a:t>
            </a:r>
            <a:r>
              <a:rPr lang="es-ES" dirty="0"/>
              <a:t> de dimensionalidad (PCA) si hay muchas </a:t>
            </a:r>
            <a:r>
              <a:rPr lang="es-ES" dirty="0" err="1"/>
              <a:t>caracteristicas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Validacion</a:t>
            </a:r>
            <a:r>
              <a:rPr lang="es-ES" dirty="0"/>
              <a:t>:</a:t>
            </a:r>
          </a:p>
          <a:p>
            <a:r>
              <a:rPr lang="es-ES" dirty="0"/>
              <a:t>Usar </a:t>
            </a:r>
            <a:r>
              <a:rPr lang="es-ES" dirty="0" err="1"/>
              <a:t>multiples</a:t>
            </a:r>
            <a:r>
              <a:rPr lang="es-ES" dirty="0"/>
              <a:t> </a:t>
            </a:r>
            <a:r>
              <a:rPr lang="es-ES" dirty="0" err="1"/>
              <a:t>metricas</a:t>
            </a:r>
            <a:r>
              <a:rPr lang="es-ES" dirty="0"/>
              <a:t> de </a:t>
            </a:r>
            <a:r>
              <a:rPr lang="es-ES" dirty="0" err="1"/>
              <a:t>evaluacion</a:t>
            </a:r>
            <a:endParaRPr lang="es-ES" dirty="0"/>
          </a:p>
          <a:p>
            <a:r>
              <a:rPr lang="es-ES" dirty="0"/>
              <a:t>Visualizar los </a:t>
            </a:r>
            <a:r>
              <a:rPr lang="es-ES" dirty="0" err="1"/>
              <a:t>clusters</a:t>
            </a:r>
            <a:r>
              <a:rPr lang="es-ES" dirty="0"/>
              <a:t> para interpretabilidad</a:t>
            </a:r>
          </a:p>
          <a:p>
            <a:r>
              <a:rPr lang="es-ES" dirty="0"/>
              <a:t>Considerar el contexto del problema</a:t>
            </a:r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CF683C-D5CE-491E-5619-5307F7B2A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0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A7B7-92E2-1727-0B2D-7A8D9955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8A68F38-AAB7-F0FE-AEC1-FB8990B3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39B3D5-2117-6949-F557-5A88B17F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Preguntas y Próximos Pasos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73F566-EC84-FE2A-347A-8C7AFC602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/>
              <a:t>Preguntas comunes:</a:t>
            </a:r>
          </a:p>
          <a:p>
            <a:r>
              <a:rPr lang="es-PE" dirty="0"/>
              <a:t>¿Como elijo entre K-</a:t>
            </a:r>
            <a:r>
              <a:rPr lang="es-PE" dirty="0" err="1"/>
              <a:t>Means</a:t>
            </a:r>
            <a:r>
              <a:rPr lang="es-PE" dirty="0"/>
              <a:t> y DBSCAN?</a:t>
            </a:r>
          </a:p>
          <a:p>
            <a:r>
              <a:rPr lang="es-PE" dirty="0"/>
              <a:t>¿Que hacer si los </a:t>
            </a:r>
            <a:r>
              <a:rPr lang="es-PE" dirty="0" err="1"/>
              <a:t>clusters</a:t>
            </a:r>
            <a:r>
              <a:rPr lang="es-PE" dirty="0"/>
              <a:t> no se visualizan bien?</a:t>
            </a:r>
          </a:p>
          <a:p>
            <a:r>
              <a:rPr lang="es-PE" dirty="0"/>
              <a:t>¿Como interpretar los resultados de </a:t>
            </a:r>
            <a:r>
              <a:rPr lang="es-PE" dirty="0" err="1"/>
              <a:t>clustering</a:t>
            </a:r>
            <a:r>
              <a:rPr lang="es-PE" dirty="0"/>
              <a:t>?</a:t>
            </a:r>
          </a:p>
          <a:p>
            <a:pPr marL="0" indent="0">
              <a:buNone/>
            </a:pPr>
            <a:r>
              <a:rPr lang="es-PE" dirty="0" err="1"/>
              <a:t>Proximos</a:t>
            </a:r>
            <a:r>
              <a:rPr lang="es-PE" dirty="0"/>
              <a:t> pasos:</a:t>
            </a:r>
          </a:p>
          <a:p>
            <a:r>
              <a:rPr lang="es-PE" dirty="0"/>
              <a:t>Practicar con </a:t>
            </a:r>
            <a:r>
              <a:rPr lang="es-PE" dirty="0" err="1"/>
              <a:t>datasets</a:t>
            </a:r>
            <a:r>
              <a:rPr lang="es-PE" dirty="0"/>
              <a:t> reales</a:t>
            </a:r>
          </a:p>
          <a:p>
            <a:r>
              <a:rPr lang="es-PE" dirty="0"/>
              <a:t>Explorar </a:t>
            </a:r>
            <a:r>
              <a:rPr lang="es-PE" dirty="0" err="1"/>
              <a:t>clustering</a:t>
            </a:r>
            <a:r>
              <a:rPr lang="es-PE" dirty="0"/>
              <a:t> </a:t>
            </a:r>
            <a:r>
              <a:rPr lang="es-PE" dirty="0" err="1"/>
              <a:t>jerarquico</a:t>
            </a:r>
            <a:endParaRPr lang="es-PE" dirty="0"/>
          </a:p>
          <a:p>
            <a:r>
              <a:rPr lang="es-PE" dirty="0"/>
              <a:t>Aprender sobre </a:t>
            </a:r>
            <a:r>
              <a:rPr lang="es-PE" dirty="0" err="1"/>
              <a:t>clustering</a:t>
            </a:r>
            <a:r>
              <a:rPr lang="es-PE" dirty="0"/>
              <a:t> espectral</a:t>
            </a:r>
          </a:p>
          <a:p>
            <a:pPr marL="0" indent="0">
              <a:buNone/>
            </a:pPr>
            <a:r>
              <a:rPr lang="es-PE" dirty="0"/>
              <a:t>Recursos:</a:t>
            </a:r>
          </a:p>
          <a:p>
            <a:r>
              <a:rPr lang="es-PE" dirty="0" err="1"/>
              <a:t>Documentacion</a:t>
            </a:r>
            <a:r>
              <a:rPr lang="es-PE" dirty="0"/>
              <a:t> de </a:t>
            </a:r>
            <a:r>
              <a:rPr lang="es-PE" dirty="0" err="1"/>
              <a:t>scikit-learn</a:t>
            </a:r>
            <a:endParaRPr lang="es-PE" dirty="0"/>
          </a:p>
          <a:p>
            <a:r>
              <a:rPr lang="es-PE" dirty="0" err="1"/>
              <a:t>Dataset</a:t>
            </a:r>
            <a:r>
              <a:rPr lang="es-PE" dirty="0"/>
              <a:t> Iris para practica</a:t>
            </a:r>
          </a:p>
          <a:p>
            <a:r>
              <a:rPr lang="es-PE" dirty="0" err="1"/>
              <a:t>Dataset</a:t>
            </a:r>
            <a:r>
              <a:rPr lang="es-PE" dirty="0"/>
              <a:t> </a:t>
            </a:r>
            <a:r>
              <a:rPr lang="es-PE" dirty="0" err="1"/>
              <a:t>Mall_Customers</a:t>
            </a:r>
            <a:r>
              <a:rPr lang="es-PE" dirty="0"/>
              <a:t> para </a:t>
            </a:r>
            <a:r>
              <a:rPr lang="es-PE" dirty="0" err="1"/>
              <a:t>segmentacion</a:t>
            </a:r>
            <a:endParaRPr lang="es-PE" dirty="0"/>
          </a:p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2AD4CD-0535-3A51-C261-1C4DC29AA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9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6FAA-F749-6BA5-7ED3-96B0AA9F3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482A99C-F067-4943-7D11-139DF7036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CB8932-8DC5-C4AC-94AA-302C7819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Resumen: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CF1D44-3641-9503-1C56-936A9E53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Clustering</a:t>
            </a:r>
            <a:r>
              <a:rPr lang="es-ES" dirty="0"/>
              <a:t> es fundamental en aprendizaje no supervisado</a:t>
            </a:r>
          </a:p>
          <a:p>
            <a:r>
              <a:rPr lang="es-ES" dirty="0"/>
              <a:t>K-</a:t>
            </a:r>
            <a:r>
              <a:rPr lang="es-ES" dirty="0" err="1"/>
              <a:t>Means</a:t>
            </a:r>
            <a:r>
              <a:rPr lang="es-ES" dirty="0"/>
              <a:t> y DBSCAN son algoritmos populares con diferentes fortalezas</a:t>
            </a:r>
          </a:p>
          <a:p>
            <a:r>
              <a:rPr lang="es-ES" dirty="0"/>
              <a:t>La evaluación y visualización son clave para interpretar resultados</a:t>
            </a:r>
          </a:p>
          <a:p>
            <a:endParaRPr lang="es-ES" dirty="0"/>
          </a:p>
          <a:p>
            <a:pPr marL="0" indent="0">
              <a:buNone/>
            </a:pPr>
            <a:endParaRPr lang="es-ES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8C5BE4-51F3-8A03-6390-5C4ED0317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11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Objetivos de la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D3B892-37CB-7920-CB11-7F9B5273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finalizar la sesión, los alumnos serán capaces de: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Comprender los fundamentos del aprendizaje no supervisado y </a:t>
            </a:r>
            <a:r>
              <a:rPr lang="es-ES" i="1" dirty="0" err="1"/>
              <a:t>clustering</a:t>
            </a:r>
            <a:endParaRPr lang="es-ES" i="1" dirty="0"/>
          </a:p>
          <a:p>
            <a:r>
              <a:rPr lang="es-ES" dirty="0"/>
              <a:t>Implementar algoritmos de </a:t>
            </a:r>
            <a:r>
              <a:rPr lang="es-ES" dirty="0" err="1"/>
              <a:t>clustering</a:t>
            </a:r>
            <a:r>
              <a:rPr lang="es-ES" dirty="0"/>
              <a:t> como K-</a:t>
            </a:r>
            <a:r>
              <a:rPr lang="es-ES" dirty="0" err="1"/>
              <a:t>Means</a:t>
            </a:r>
            <a:r>
              <a:rPr lang="es-ES" dirty="0"/>
              <a:t> y DBSCAN</a:t>
            </a:r>
          </a:p>
          <a:p>
            <a:r>
              <a:rPr lang="es-ES" dirty="0"/>
              <a:t>Evaluar la calidad de los </a:t>
            </a:r>
            <a:r>
              <a:rPr lang="es-ES" dirty="0" err="1"/>
              <a:t>clusters</a:t>
            </a:r>
            <a:r>
              <a:rPr lang="es-ES" dirty="0"/>
              <a:t> generados</a:t>
            </a:r>
          </a:p>
          <a:p>
            <a:r>
              <a:rPr lang="es-ES" dirty="0"/>
              <a:t>Visualizar e interpretar resultados de </a:t>
            </a:r>
            <a:r>
              <a:rPr lang="es-ES" dirty="0" err="1"/>
              <a:t>clustering</a:t>
            </a:r>
            <a:endParaRPr lang="es-ES" dirty="0"/>
          </a:p>
          <a:p>
            <a:r>
              <a:rPr lang="es-ES" dirty="0"/>
              <a:t>Aplicar técnicas de </a:t>
            </a:r>
            <a:r>
              <a:rPr lang="es-ES" dirty="0" err="1"/>
              <a:t>clustering</a:t>
            </a:r>
            <a:r>
              <a:rPr lang="es-ES" dirty="0"/>
              <a:t> a problemas reales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DC61A-AE5B-11AF-0044-7EE27E15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A246364-1DBE-76E2-46B9-BFDC8ACAA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9AC150-A57D-D67F-2842-C9C8FBA6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Ejemplos del mundo real: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B94A63-EC74-B421-C809-1ACEEFDC06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Marketing:</a:t>
            </a:r>
          </a:p>
          <a:p>
            <a:r>
              <a:rPr lang="es-ES" dirty="0" err="1"/>
              <a:t>Segmentacion</a:t>
            </a:r>
            <a:r>
              <a:rPr lang="es-ES" dirty="0"/>
              <a:t> de clientes</a:t>
            </a:r>
          </a:p>
          <a:p>
            <a:r>
              <a:rPr lang="es-ES" dirty="0" err="1"/>
              <a:t>Analisis</a:t>
            </a:r>
            <a:r>
              <a:rPr lang="es-ES" dirty="0"/>
              <a:t> de comportamiento de compra</a:t>
            </a:r>
          </a:p>
          <a:p>
            <a:pPr marL="0" indent="0">
              <a:buNone/>
            </a:pPr>
            <a:r>
              <a:rPr lang="es-ES" dirty="0"/>
              <a:t>Medicina:</a:t>
            </a:r>
          </a:p>
          <a:p>
            <a:r>
              <a:rPr lang="es-ES" dirty="0"/>
              <a:t>Agrupamiento de pacientes por </a:t>
            </a:r>
            <a:r>
              <a:rPr lang="es-ES" dirty="0" err="1"/>
              <a:t>sintomas</a:t>
            </a:r>
            <a:endParaRPr lang="es-ES" dirty="0"/>
          </a:p>
          <a:p>
            <a:r>
              <a:rPr lang="es-ES" dirty="0" err="1"/>
              <a:t>Clasificacion</a:t>
            </a:r>
            <a:r>
              <a:rPr lang="es-ES" dirty="0"/>
              <a:t> de </a:t>
            </a:r>
            <a:r>
              <a:rPr lang="es-ES" dirty="0" err="1"/>
              <a:t>celulas</a:t>
            </a:r>
            <a:r>
              <a:rPr lang="es-ES" dirty="0"/>
              <a:t> y tejidos</a:t>
            </a:r>
          </a:p>
          <a:p>
            <a:pPr latinLnBrk="1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2AD5C-1214-320E-CE6E-FB6F2FB45A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Tecnologia</a:t>
            </a:r>
            <a:r>
              <a:rPr lang="es-ES" dirty="0"/>
              <a:t>:</a:t>
            </a:r>
          </a:p>
          <a:p>
            <a:r>
              <a:rPr lang="es-ES" dirty="0" err="1"/>
              <a:t>Deteccion</a:t>
            </a:r>
            <a:r>
              <a:rPr lang="es-ES" dirty="0"/>
              <a:t> de </a:t>
            </a:r>
            <a:r>
              <a:rPr lang="es-ES" dirty="0" err="1"/>
              <a:t>anomalias</a:t>
            </a:r>
            <a:r>
              <a:rPr lang="es-ES" dirty="0"/>
              <a:t> en redes</a:t>
            </a:r>
          </a:p>
          <a:p>
            <a:r>
              <a:rPr lang="es-ES" dirty="0" err="1"/>
              <a:t>Organizacion</a:t>
            </a:r>
            <a:r>
              <a:rPr lang="es-ES" dirty="0"/>
              <a:t> de documentos</a:t>
            </a:r>
          </a:p>
          <a:p>
            <a:r>
              <a:rPr lang="es-ES" dirty="0"/>
              <a:t>Sistemas de </a:t>
            </a:r>
            <a:r>
              <a:rPr lang="es-ES" dirty="0" err="1"/>
              <a:t>recomendacion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Ciencia de datos:</a:t>
            </a:r>
          </a:p>
          <a:p>
            <a:r>
              <a:rPr lang="es-ES" dirty="0"/>
              <a:t>Preprocesamiento de datos</a:t>
            </a:r>
          </a:p>
          <a:p>
            <a:r>
              <a:rPr lang="es-ES" dirty="0" err="1"/>
              <a:t>Reduccion</a:t>
            </a:r>
            <a:r>
              <a:rPr lang="es-ES" dirty="0"/>
              <a:t> de dimensionalidad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4E0B3A-AC49-C938-B8AC-EEE4AB6F0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2C84-46A3-450F-6D62-A977A0CD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AB891A6-CCC4-68C0-E5F4-D9029A885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0F3F29-B2BE-4AAD-5C7B-59AE33DB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el </a:t>
            </a:r>
            <a:r>
              <a:rPr lang="es-ES" dirty="0" err="1">
                <a:solidFill>
                  <a:srgbClr val="C00000"/>
                </a:solidFill>
              </a:rPr>
              <a:t>Clustering</a:t>
            </a:r>
            <a:r>
              <a:rPr lang="es-ES" dirty="0">
                <a:solidFill>
                  <a:srgbClr val="C00000"/>
                </a:solidFill>
              </a:rPr>
              <a:t>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1AB5DFF-FD67-0B77-DE86-8252C71E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Definición:</a:t>
            </a:r>
          </a:p>
          <a:p>
            <a:r>
              <a:rPr lang="es-ES" dirty="0"/>
              <a:t>Técnica de aprendizaje no supervisado para agrupar datos similares</a:t>
            </a:r>
          </a:p>
          <a:p>
            <a:r>
              <a:rPr lang="es-ES" dirty="0"/>
              <a:t>Los objetos en un </a:t>
            </a:r>
            <a:r>
              <a:rPr lang="es-ES" dirty="0" err="1"/>
              <a:t>cluster</a:t>
            </a:r>
            <a:r>
              <a:rPr lang="es-ES" dirty="0"/>
              <a:t> son mas similares entre si que con objetos de otros </a:t>
            </a:r>
            <a:r>
              <a:rPr lang="es-ES" dirty="0" err="1"/>
              <a:t>clusters</a:t>
            </a:r>
            <a:endParaRPr lang="es-ES" dirty="0"/>
          </a:p>
          <a:p>
            <a:r>
              <a:rPr lang="es-ES" dirty="0"/>
              <a:t>No se usan etiquetas predefinidas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E28743-AFB3-8D69-427E-3A1E2075E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4DFE-889A-AE23-396F-8F775E15C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E4BC473-86DF-33B8-0F90-BBA67F0CE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D791AB-832B-B66B-C782-F2F5DDDC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Objetivos principales: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E6770A3-0182-5543-A074-DDAD4CF29D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Descubrir estructura en los datos</a:t>
            </a:r>
          </a:p>
          <a:p>
            <a:r>
              <a:rPr lang="es-ES" dirty="0"/>
              <a:t>Reducir la complejidad</a:t>
            </a:r>
          </a:p>
          <a:p>
            <a:r>
              <a:rPr lang="es-ES" dirty="0"/>
              <a:t>Identificar patrones ocultos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194542-7E7B-ECC1-10FE-1C61772F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3" name="AutoShape 2" descr="Lightbox">
            <a:extLst>
              <a:ext uri="{FF2B5EF4-FFF2-40B4-BE49-F238E27FC236}">
                <a16:creationId xmlns:a16="http://schemas.microsoft.com/office/drawing/2014/main" id="{23150132-89FA-DDD2-EE21-CD3E26130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5AD96368-1766-4C45-50DC-9AF76DF1CE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156" t="629" r="1" b="-629"/>
          <a:stretch>
            <a:fillRect/>
          </a:stretch>
        </p:blipFill>
        <p:spPr>
          <a:xfrm>
            <a:off x="6493489" y="1825625"/>
            <a:ext cx="4860311" cy="382958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DD65C5A-292A-2A0D-6E1C-5FEF250B2D7D}"/>
              </a:ext>
            </a:extLst>
          </p:cNvPr>
          <p:cNvSpPr txBox="1"/>
          <p:nvPr/>
        </p:nvSpPr>
        <p:spPr>
          <a:xfrm>
            <a:off x="6988676" y="5730355"/>
            <a:ext cx="3869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hlinkClick r:id="rId5"/>
              </a:rPr>
              <a:t>https://www.geeksforgeeks.org/machine-learning/clustering-in-machine-learning/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202072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2787A-802E-DBC8-D0DB-B70AD8BC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787E039-25F6-2361-30DE-32C26AD9E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303C87-FAB4-B54F-4601-2AF1D18C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Tipos de </a:t>
            </a:r>
            <a:r>
              <a:rPr lang="es-PE" dirty="0" err="1">
                <a:solidFill>
                  <a:srgbClr val="C00000"/>
                </a:solidFill>
              </a:rPr>
              <a:t>clustering</a:t>
            </a:r>
            <a:r>
              <a:rPr lang="es-PE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F62B731-7B31-AB37-88CE-6624D59F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Particional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  <a:p>
            <a:r>
              <a:rPr lang="es-ES" dirty="0" err="1"/>
              <a:t>Jerarquico</a:t>
            </a:r>
            <a:endParaRPr lang="es-ES" dirty="0"/>
          </a:p>
          <a:p>
            <a:r>
              <a:rPr lang="es-ES" dirty="0"/>
              <a:t>Basado en densidad (DBSCAN)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0925ECE-3843-0A74-F1D7-46D87B75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4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632E-1F68-C8C4-1F97-98FDB438A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6E35674-38A2-A52B-60C0-709432AE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3EB7C9-CFC1-C5FE-E919-4BEE5B34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Algoritmo K-</a:t>
            </a:r>
            <a:r>
              <a:rPr lang="es-ES" dirty="0" err="1">
                <a:solidFill>
                  <a:srgbClr val="C00000"/>
                </a:solidFill>
              </a:rPr>
              <a:t>Means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E00B7C-953B-0DE4-F67B-E7D73CE3F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Como funciona K-</a:t>
            </a:r>
            <a:r>
              <a:rPr lang="es-ES" dirty="0" err="1"/>
              <a:t>Means</a:t>
            </a:r>
            <a:r>
              <a:rPr lang="es-ES" dirty="0"/>
              <a:t>:</a:t>
            </a:r>
          </a:p>
          <a:p>
            <a:r>
              <a:rPr lang="es-ES" dirty="0"/>
              <a:t>Seleccionar K puntos aleatorios como centroides iniciales</a:t>
            </a:r>
          </a:p>
          <a:p>
            <a:r>
              <a:rPr lang="es-ES" dirty="0"/>
              <a:t>Asignar cada punto al centroide mas cercano</a:t>
            </a:r>
          </a:p>
          <a:p>
            <a:r>
              <a:rPr lang="es-ES" dirty="0"/>
              <a:t>Recalcular los centroides como promedios de los puntos asignados</a:t>
            </a:r>
          </a:p>
          <a:p>
            <a:r>
              <a:rPr lang="es-ES" dirty="0"/>
              <a:t>Repetir pasos 2-3 hasta convergencia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5927FA7-09EC-DF36-1E91-28165097C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5214-24B9-259A-9556-AD2FF8BFB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6443F6C-9C42-34F2-0882-FA9D21765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DF08ED-0F57-28A8-20CD-5F4ADA1F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Algoritmo K-</a:t>
            </a:r>
            <a:r>
              <a:rPr lang="es-ES" dirty="0" err="1">
                <a:solidFill>
                  <a:srgbClr val="C00000"/>
                </a:solidFill>
              </a:rPr>
              <a:t>Means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68713D-C1B1-657B-A257-EFC8F7BF7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0B0A57-C62D-BC89-139A-DA8EE21973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466" y="1423890"/>
            <a:ext cx="7021067" cy="52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0C40348-CB45-8427-8CB2-0F2B3100412F}"/>
              </a:ext>
            </a:extLst>
          </p:cNvPr>
          <p:cNvSpPr txBox="1"/>
          <p:nvPr/>
        </p:nvSpPr>
        <p:spPr>
          <a:xfrm>
            <a:off x="3429000" y="6169709"/>
            <a:ext cx="5522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400" dirty="0">
                <a:hlinkClick r:id="rId5"/>
              </a:rPr>
              <a:t>https://scikit-learn.org/stable/auto_examples/cluster/plot_kmeans_digits.html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206491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1762</Words>
  <Application>Microsoft Office PowerPoint</Application>
  <PresentationFormat>Panorámica</PresentationFormat>
  <Paragraphs>206</Paragraphs>
  <Slides>27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Tema de Office</vt:lpstr>
      <vt:lpstr>Curso: Inteligencia Artificial</vt:lpstr>
      <vt:lpstr>INICIO ¿Tienen dudas o consultas sobre la clase previa?</vt:lpstr>
      <vt:lpstr>OBJETIVO Objetivos de la sesión</vt:lpstr>
      <vt:lpstr>UTILIDAD Ejemplos del mundo real:</vt:lpstr>
      <vt:lpstr>TRANSFORMACIÓN ¿Qué es el Clustering?</vt:lpstr>
      <vt:lpstr>Objetivos principales:</vt:lpstr>
      <vt:lpstr>Tipos de clustering:</vt:lpstr>
      <vt:lpstr>Algoritmo K-Means</vt:lpstr>
      <vt:lpstr>Algoritmo K-Means</vt:lpstr>
      <vt:lpstr>Algoritmo K-Means</vt:lpstr>
      <vt:lpstr>Algoritmo DBSCAN</vt:lpstr>
      <vt:lpstr>Algoritmo DBSCAN</vt:lpstr>
      <vt:lpstr>Algoritmo DBSCAN</vt:lpstr>
      <vt:lpstr>Algoritmo DBSCAN</vt:lpstr>
      <vt:lpstr>Métricas de Evaluación</vt:lpstr>
      <vt:lpstr>Implementación en Python - K-Means</vt:lpstr>
      <vt:lpstr>Implementación en Python - DBSCAN</vt:lpstr>
      <vt:lpstr>Determinando el Número Óptimo de Clusters</vt:lpstr>
      <vt:lpstr>Determinando el Número Óptimo de Clusters</vt:lpstr>
      <vt:lpstr>Comparación de Algoritmos</vt:lpstr>
      <vt:lpstr>Comparación de Algoritmos</vt:lpstr>
      <vt:lpstr>PRACTICA Ejercicio Práctico - Segmentación de Clientes</vt:lpstr>
      <vt:lpstr>PRACTICA Ejercicio Práctico - Segmentación de Clientes</vt:lpstr>
      <vt:lpstr>CIERRE Consejos Prácticos</vt:lpstr>
      <vt:lpstr>Preguntas y Próximos Pasos</vt:lpstr>
      <vt:lpstr>Resumen: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19</cp:revision>
  <dcterms:created xsi:type="dcterms:W3CDTF">2025-08-09T16:36:29Z</dcterms:created>
  <dcterms:modified xsi:type="dcterms:W3CDTF">2025-10-03T04:30:07Z</dcterms:modified>
</cp:coreProperties>
</file>