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62" r:id="rId4"/>
    <p:sldId id="272" r:id="rId5"/>
    <p:sldId id="263" r:id="rId6"/>
    <p:sldId id="273" r:id="rId7"/>
    <p:sldId id="274" r:id="rId8"/>
    <p:sldId id="265" r:id="rId9"/>
    <p:sldId id="267" r:id="rId10"/>
    <p:sldId id="268" r:id="rId11"/>
    <p:sldId id="261" r:id="rId12"/>
    <p:sldId id="258" r:id="rId13"/>
    <p:sldId id="271" r:id="rId14"/>
    <p:sldId id="269" r:id="rId15"/>
    <p:sldId id="260" r:id="rId16"/>
    <p:sldId id="259" r:id="rId17"/>
    <p:sldId id="277" r:id="rId18"/>
    <p:sldId id="275" r:id="rId19"/>
    <p:sldId id="276" r:id="rId2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0EE58-B8D3-575B-6EC0-2CC41FB88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15B5871-39AF-38DD-74F9-8FF32B6EB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D3EDE6-0102-6F1F-6357-190212B9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16/08/2025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3DF1C7-C859-4CE3-DAE0-288B6F6E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574426-B2BF-9FE7-996F-2B0E8938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114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3A3BA-04ED-DCAB-1E57-E161F35C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2C77F0-B6C5-749C-A664-EBEF75052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C640C4-B7DA-4550-DFAA-AF286D91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16/08/2025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68160F-344E-8747-2E99-376556F9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5935E-95B0-4507-1EEF-78A52BB4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502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880F1E-E712-7EF8-636C-13915B78C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1AAFDE-AE6B-B798-3481-D80847CC3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CF006E-66CA-1C5B-12E8-1B9BCEE0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16/08/2025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C0BD40-8410-6D52-AEC7-7B79F8CF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29EFB-2655-6DA8-1E8B-56E9727AC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604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43B4E-B5E6-C6F9-362B-E59A37BD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A657F2-35E4-A5FE-A086-3E2866C4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570925-A5BC-6390-CBBF-C7BC8A0C7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16/08/2025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0A9408-818A-A4AB-ABC8-2FD5797F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B4B4AB-D6FB-6B01-54A5-4760903E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815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C46A3-2A33-8649-CBE3-214F708B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B5B35-DB87-8D61-14A3-34B0B0229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9301148-25AE-FC08-473F-9F29048E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16/08/2025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2130B-7EF4-7DCC-5F55-BFA33923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66395C-4782-F468-577F-B610EBA41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1730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BCE90-B4E4-FC80-6D3A-C12B6D31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E499F-1E7B-F18A-6CF7-A00887B8B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8F8742-CBC2-68E7-7DFB-7BB2DC67A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34FD06-B12B-0CEF-2DBF-6147A3CA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16/08/2025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03B84F-103D-0D0C-10AC-B4668609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4D6980-4F85-7BE1-9C69-0F505118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3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7CBAE-0913-8FE2-7210-D0024144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1696AE-DF96-4088-924C-B672D0D4E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66766E-36B4-4127-524C-9FDBE2B81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59E3C8-C9AD-8B47-02A9-5D0D54165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EA9D1B-255A-995C-E6BE-AC20579CD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FE3DA4D-7869-90C3-801A-665191ED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16/08/2025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A36F753-4910-8663-6718-A8C2C9D84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148229-4C62-0FFB-0CF9-AE68D717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480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454B-2783-AC2F-2DFE-C5909E87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895110-0A70-4E62-0639-646DB687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16/08/2025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8B3B59-5AEA-F022-2E05-D0D96B3A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5151B89-AD71-F383-3C0A-66898472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905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CAF75A0-FC11-E333-68C9-4EBF0FB0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16/08/2025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6FEBD86-3CCF-A461-0AAE-1D227B81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101D2C-A224-B4A2-3BE0-DCE3BF437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886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40CDD8-32E0-FDCB-2653-5673C567A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B9346-F538-4E5C-B58D-C6D6B4EE7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2B1EE8-F0A3-3609-583C-66A882882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5B6C46-1CAF-980A-729A-5E0FD4F8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16/08/2025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C7DC05-2FCB-86DF-C81B-1162E226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0E5ACD-22F8-12B7-213E-2AD6DE907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398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C5566-612F-DAEE-7FE2-14B09A32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9E656D-CAF1-A464-E01E-593437BAE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E7F02E-CADD-8EE4-9492-6BD754694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481E08-6D31-8251-43DB-E25075DF7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48BA-4AD7-4D35-ABB0-31A4604B85FD}" type="datetimeFigureOut">
              <a:rPr lang="es-PE" smtClean="0"/>
              <a:t>16/08/2025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E2C307-62AC-9D57-174E-072FCBC0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599F4A-69AC-E35E-62D0-E548F58C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99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E20F7AC-0B0C-040D-CFE3-CE462282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793655-1213-1E74-8882-DFA86DB76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601B9B-B121-00B9-3242-5E7E4A30A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A48BA-4AD7-4D35-ABB0-31A4604B85FD}" type="datetimeFigureOut">
              <a:rPr lang="es-PE" smtClean="0"/>
              <a:t>16/08/2025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89876D-EAC0-86BB-C614-840CC3220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280347-759E-8A2A-8FFE-259FB6E9D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A6DFB-E350-4AFE-AFD4-3685E41D329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686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riademolina.blogspot.com.es/2016/09/python.html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replit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genieriadesoftware.es/historia-visual-lenguajes-programacion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5C8EB-EED4-32B7-E31E-D9C501B6D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PROGRAMACIÓN LÓGICA Y FUNCIONAL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9BF92-CC5A-C172-2EE1-E64337A220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Unidad 1: </a:t>
            </a:r>
            <a:r>
              <a:rPr lang="es-ES" dirty="0"/>
              <a:t>Conceptos básicos</a:t>
            </a:r>
          </a:p>
          <a:p>
            <a:r>
              <a:rPr lang="es-ES" b="1" dirty="0"/>
              <a:t>Sesión 1: </a:t>
            </a:r>
            <a:r>
              <a:rPr lang="es-ES" dirty="0"/>
              <a:t>Introducción a los Paradigmas Declarativos </a:t>
            </a:r>
          </a:p>
          <a:p>
            <a:r>
              <a:rPr lang="es-ES" b="1" dirty="0"/>
              <a:t>Docente: </a:t>
            </a:r>
            <a:r>
              <a:rPr lang="es-ES" dirty="0"/>
              <a:t>Carlos Reynaldo Portocarrero Tovar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B73DD9B-F007-2D4F-BE8C-DB06E036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5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B6869-9948-2CD5-F421-2C6F138EA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93727-14F0-476D-5750-9D7B194E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Lenguajes Declarativos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6C5FDF-B7F9-6453-223C-58271F99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Haskell</a:t>
            </a:r>
            <a:r>
              <a:rPr lang="es-ES" dirty="0"/>
              <a:t> (paradigma funcional):</a:t>
            </a:r>
          </a:p>
          <a:p>
            <a:pPr lvl="1"/>
            <a:r>
              <a:rPr lang="es-ES" dirty="0"/>
              <a:t>Funciones puras</a:t>
            </a:r>
          </a:p>
          <a:p>
            <a:pPr lvl="1"/>
            <a:r>
              <a:rPr lang="es-ES" dirty="0"/>
              <a:t>Evaluación perezosa</a:t>
            </a:r>
          </a:p>
          <a:p>
            <a:pPr lvl="1"/>
            <a:r>
              <a:rPr lang="es-ES" dirty="0"/>
              <a:t>Sin efectos secundarios</a:t>
            </a:r>
          </a:p>
          <a:p>
            <a:r>
              <a:rPr lang="es-ES" b="1" dirty="0"/>
              <a:t>Prolog</a:t>
            </a:r>
            <a:r>
              <a:rPr lang="es-ES" dirty="0"/>
              <a:t> (paradigma lógico):</a:t>
            </a:r>
          </a:p>
          <a:p>
            <a:pPr lvl="1"/>
            <a:r>
              <a:rPr lang="es-ES" dirty="0"/>
              <a:t>Programación basada en hechos y reglas</a:t>
            </a:r>
          </a:p>
          <a:p>
            <a:pPr lvl="1"/>
            <a:r>
              <a:rPr lang="es-ES" dirty="0"/>
              <a:t>Resolución automática por inferencia</a:t>
            </a:r>
          </a:p>
          <a:p>
            <a:pPr lvl="1"/>
            <a:r>
              <a:rPr lang="es-ES" dirty="0"/>
              <a:t>Uso de unificación y </a:t>
            </a:r>
            <a:r>
              <a:rPr lang="es-ES" dirty="0" err="1"/>
              <a:t>backtracking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5AB3CA-E338-F17A-AE14-CC24E6469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  <p:pic>
        <p:nvPicPr>
          <p:cNvPr id="6" name="Marcador de contenido 5" descr="Icono&#10;&#10;El contenido generado por IA puede ser incorrecto.">
            <a:extLst>
              <a:ext uri="{FF2B5EF4-FFF2-40B4-BE49-F238E27FC236}">
                <a16:creationId xmlns:a16="http://schemas.microsoft.com/office/drawing/2014/main" id="{7F901825-21AD-E7F3-0461-D8B2221BC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907" y="457551"/>
            <a:ext cx="2986984" cy="2986984"/>
          </a:xfrm>
          <a:prstGeom prst="rect">
            <a:avLst/>
          </a:prstGeom>
        </p:spPr>
      </p:pic>
      <p:pic>
        <p:nvPicPr>
          <p:cNvPr id="9" name="Imagen 8" descr="Forma, Flecha&#10;&#10;El contenido generado por IA puede ser incorrecto.">
            <a:extLst>
              <a:ext uri="{FF2B5EF4-FFF2-40B4-BE49-F238E27FC236}">
                <a16:creationId xmlns:a16="http://schemas.microsoft.com/office/drawing/2014/main" id="{E6B1604E-6776-593E-B91A-D3056D4CC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401" y="3650702"/>
            <a:ext cx="3281458" cy="232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67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D9CD8-15D0-64D8-F583-540D32231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27BAD-2278-DEA4-38FD-6DFA0BCC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Casos de Uso: Áreas de Aplicación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39660AF-635E-27F0-3706-A10113E1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Haskell:</a:t>
            </a:r>
          </a:p>
          <a:p>
            <a:pPr lvl="1"/>
            <a:r>
              <a:rPr lang="es-PE" dirty="0"/>
              <a:t>Data </a:t>
            </a:r>
          </a:p>
          <a:p>
            <a:pPr lvl="1"/>
            <a:r>
              <a:rPr lang="es-PE" dirty="0"/>
              <a:t>Programación Funcional (PF)</a:t>
            </a:r>
          </a:p>
          <a:p>
            <a:r>
              <a:rPr lang="es-PE" dirty="0" err="1"/>
              <a:t>Prolog</a:t>
            </a:r>
            <a:endParaRPr lang="es-PE" dirty="0"/>
          </a:p>
          <a:p>
            <a:pPr lvl="1"/>
            <a:r>
              <a:rPr lang="es-PE" dirty="0"/>
              <a:t>Inteligencia Artificial (IA)</a:t>
            </a:r>
          </a:p>
          <a:p>
            <a:pPr lvl="1"/>
            <a:r>
              <a:rPr lang="es-PE" dirty="0"/>
              <a:t>Reglas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7A07BE-5C5B-AE60-9634-0F17AA7F0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49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50163-CB9A-5EF4-789A-624530E2E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83DA9-3D1A-FEE4-B918-9117D051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Comparativa Paradigmas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1BE90B25-6D3B-D451-EECE-98310B6E05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205910"/>
              </p:ext>
            </p:extLst>
          </p:nvPr>
        </p:nvGraphicFramePr>
        <p:xfrm>
          <a:off x="838200" y="1690688"/>
          <a:ext cx="10515599" cy="19812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3699933">
                  <a:extLst>
                    <a:ext uri="{9D8B030D-6E8A-4147-A177-3AD203B41FA5}">
                      <a16:colId xmlns:a16="http://schemas.microsoft.com/office/drawing/2014/main" val="3471975641"/>
                    </a:ext>
                  </a:extLst>
                </a:gridCol>
                <a:gridCol w="3407833">
                  <a:extLst>
                    <a:ext uri="{9D8B030D-6E8A-4147-A177-3AD203B41FA5}">
                      <a16:colId xmlns:a16="http://schemas.microsoft.com/office/drawing/2014/main" val="1320363462"/>
                    </a:ext>
                  </a:extLst>
                </a:gridCol>
                <a:gridCol w="3407833">
                  <a:extLst>
                    <a:ext uri="{9D8B030D-6E8A-4147-A177-3AD203B41FA5}">
                      <a16:colId xmlns:a16="http://schemas.microsoft.com/office/drawing/2014/main" val="36199801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PE" b="1" dirty="0">
                          <a:solidFill>
                            <a:schemeClr val="bg1"/>
                          </a:solidFill>
                          <a:effectLst/>
                        </a:rPr>
                        <a:t>Característica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b="1" dirty="0">
                          <a:solidFill>
                            <a:schemeClr val="bg1"/>
                          </a:solidFill>
                          <a:effectLst/>
                        </a:rPr>
                        <a:t>Imperativo (Python)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PE" b="1" dirty="0">
                          <a:solidFill>
                            <a:schemeClr val="bg1"/>
                          </a:solidFill>
                          <a:effectLst/>
                        </a:rPr>
                        <a:t>Declarativo (Haskell/</a:t>
                      </a:r>
                      <a:r>
                        <a:rPr lang="es-PE" b="1" dirty="0" err="1">
                          <a:solidFill>
                            <a:schemeClr val="bg1"/>
                          </a:solidFill>
                          <a:effectLst/>
                        </a:rPr>
                        <a:t>Prolog</a:t>
                      </a:r>
                      <a:r>
                        <a:rPr lang="es-PE" b="1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176926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 b="1" dirty="0">
                          <a:effectLst/>
                        </a:rPr>
                        <a:t>Enfoque</a:t>
                      </a:r>
                      <a:endParaRPr lang="es-PE" dirty="0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PE" dirty="0">
                          <a:effectLst/>
                        </a:rPr>
                        <a:t>"Cómo" resolver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PE">
                          <a:effectLst/>
                        </a:rPr>
                        <a:t>"Qué" resolver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207594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 b="1">
                          <a:effectLst/>
                        </a:rPr>
                        <a:t>Ejemplo</a:t>
                      </a:r>
                      <a:endParaRPr lang="es-PE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PE" dirty="0" err="1">
                          <a:effectLst/>
                        </a:rPr>
                        <a:t>for</a:t>
                      </a:r>
                      <a:r>
                        <a:rPr lang="es-PE" dirty="0">
                          <a:effectLst/>
                        </a:rPr>
                        <a:t> i in </a:t>
                      </a:r>
                      <a:r>
                        <a:rPr lang="es-PE" dirty="0" err="1">
                          <a:effectLst/>
                        </a:rPr>
                        <a:t>range</a:t>
                      </a:r>
                      <a:r>
                        <a:rPr lang="es-PE" dirty="0">
                          <a:effectLst/>
                        </a:rPr>
                        <a:t>(10):</a:t>
                      </a:r>
                      <a:br>
                        <a:rPr lang="es-PE" dirty="0">
                          <a:effectLst/>
                        </a:rPr>
                      </a:br>
                      <a:r>
                        <a:rPr lang="es-PE" dirty="0" err="1">
                          <a:effectLst/>
                        </a:rPr>
                        <a:t>print</a:t>
                      </a:r>
                      <a:r>
                        <a:rPr lang="es-PE" dirty="0">
                          <a:effectLst/>
                        </a:rPr>
                        <a:t>(i)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PE" dirty="0" err="1">
                          <a:effectLst/>
                        </a:rPr>
                        <a:t>map</a:t>
                      </a:r>
                      <a:r>
                        <a:rPr lang="es-PE" dirty="0">
                          <a:effectLst/>
                        </a:rPr>
                        <a:t> </a:t>
                      </a:r>
                      <a:r>
                        <a:rPr lang="es-PE" dirty="0" err="1">
                          <a:effectLst/>
                        </a:rPr>
                        <a:t>print</a:t>
                      </a:r>
                      <a:r>
                        <a:rPr lang="es-PE" dirty="0">
                          <a:effectLst/>
                        </a:rPr>
                        <a:t> [1..10]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51709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 b="1">
                          <a:effectLst/>
                        </a:rPr>
                        <a:t>Ventaja</a:t>
                      </a:r>
                      <a:endParaRPr lang="es-PE">
                        <a:effectLst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PE">
                          <a:effectLst/>
                        </a:rPr>
                        <a:t>Control detallado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r>
                        <a:rPr lang="es-PE" dirty="0">
                          <a:effectLst/>
                        </a:rPr>
                        <a:t>Código conciso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16406333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17C21C60-BED6-B26E-25FE-610E21750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  <p:pic>
        <p:nvPicPr>
          <p:cNvPr id="6" name="Imagen 5" descr="Forma, Flecha&#10;&#10;El contenido generado por IA puede ser incorrecto.">
            <a:extLst>
              <a:ext uri="{FF2B5EF4-FFF2-40B4-BE49-F238E27FC236}">
                <a16:creationId xmlns:a16="http://schemas.microsoft.com/office/drawing/2014/main" id="{96F346CC-121E-4AD2-EA92-C2E57E89D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29" y="4245414"/>
            <a:ext cx="2406420" cy="1701414"/>
          </a:xfrm>
          <a:prstGeom prst="rect">
            <a:avLst/>
          </a:prstGeom>
        </p:spPr>
      </p:pic>
      <p:pic>
        <p:nvPicPr>
          <p:cNvPr id="8" name="Marcador de contenido 5" descr="Icono&#10;&#10;El contenido generado por IA puede ser incorrecto.">
            <a:extLst>
              <a:ext uri="{FF2B5EF4-FFF2-40B4-BE49-F238E27FC236}">
                <a16:creationId xmlns:a16="http://schemas.microsoft.com/office/drawing/2014/main" id="{EDA5DD46-51A3-264C-9E10-104A81FF6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14" y="4245414"/>
            <a:ext cx="1843796" cy="1843796"/>
          </a:xfrm>
          <a:prstGeom prst="rect">
            <a:avLst/>
          </a:prstGeom>
        </p:spPr>
      </p:pic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A090A92E-09B9-1152-89B7-DAECFF1C2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52091" y="4347241"/>
            <a:ext cx="2608735" cy="176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1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32C83-408B-C97E-58CD-3E27431A2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55611-6DEE-73C8-E126-41969482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Actividades en Clase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B8C61-4761-1772-A813-0DF827687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Presentación de conceptos clave</a:t>
            </a:r>
          </a:p>
          <a:p>
            <a:r>
              <a:rPr lang="es-ES" dirty="0"/>
              <a:t>Preguntas abiertas y lluvia de ideas</a:t>
            </a:r>
          </a:p>
          <a:p>
            <a:r>
              <a:rPr lang="es-ES" dirty="0"/>
              <a:t>Demostración práctica en </a:t>
            </a:r>
            <a:r>
              <a:rPr lang="es-ES" dirty="0" err="1"/>
              <a:t>GHCi</a:t>
            </a:r>
            <a:r>
              <a:rPr lang="es-ES" dirty="0"/>
              <a:t> y SWI-Prolog</a:t>
            </a:r>
          </a:p>
          <a:p>
            <a:pPr marL="0" indent="0">
              <a:buNone/>
            </a:pPr>
            <a:r>
              <a:rPr lang="es-ES" dirty="0"/>
              <a:t>Recursos:</a:t>
            </a:r>
          </a:p>
          <a:p>
            <a:r>
              <a:rPr lang="es-ES" dirty="0"/>
              <a:t>SWI-Prolog</a:t>
            </a:r>
          </a:p>
          <a:p>
            <a:r>
              <a:rPr lang="es-ES" dirty="0" err="1"/>
              <a:t>Replit</a:t>
            </a:r>
            <a:r>
              <a:rPr lang="es-ES" dirty="0"/>
              <a:t>  </a:t>
            </a:r>
            <a:r>
              <a:rPr lang="es-ES" dirty="0">
                <a:hlinkClick r:id="rId2"/>
              </a:rPr>
              <a:t>https://replit.com/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0C3F123-ED44-D542-7F8A-38E9F9F7F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7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48267-EB98-63A1-7D27-3CE77B95E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DCAF4-AF97-DEEE-5063-FD37993D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Ejemplos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214E58-2A46-1D00-187F-58032F0A4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Haskell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03A093-8200-86DC-0128-58E79D8279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-- Calcular el cuadrado de un número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cuadrado x = x * x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FB925A-69A0-99CF-E5B8-6E9E44EBA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Prolog</a:t>
            </a:r>
            <a:endParaRPr lang="es-PE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7949E6E-C002-6E06-3A20-2730E0BC894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% Definir relaciones padre-hijo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padre(juan, </a:t>
            </a:r>
            <a:r>
              <a:rPr lang="es-ES" dirty="0" err="1">
                <a:latin typeface="Consolas" panose="020B0609020204030204" pitchFamily="49" charset="0"/>
              </a:rPr>
              <a:t>maria</a:t>
            </a:r>
            <a:r>
              <a:rPr lang="es-ES" dirty="0">
                <a:latin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s-ES" dirty="0">
                <a:latin typeface="Consolas" panose="020B0609020204030204" pitchFamily="49" charset="0"/>
              </a:rPr>
              <a:t>padre(juan, </a:t>
            </a:r>
            <a:r>
              <a:rPr lang="es-ES" dirty="0" err="1">
                <a:latin typeface="Consolas" panose="020B0609020204030204" pitchFamily="49" charset="0"/>
              </a:rPr>
              <a:t>jose</a:t>
            </a:r>
            <a:r>
              <a:rPr lang="es-ES" dirty="0">
                <a:latin typeface="Consolas" panose="020B0609020204030204" pitchFamily="49" charset="0"/>
              </a:rPr>
              <a:t>).</a:t>
            </a:r>
            <a:endParaRPr lang="es-PE" dirty="0">
              <a:latin typeface="Consolas" panose="020B06090202040302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D2A6C49-EFED-2A69-8BE7-33ABF3205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03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038B9-367E-8DC1-13F9-C206B8807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B0783-54D8-76E0-92DE-8ABC638C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Demo Haskell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4392DBF-90BA-EE2A-2851-6EBB33357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-- Evaluación perezosa 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module Main where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fibs :: [Integer]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fibs = 0 : 1 : </a:t>
            </a:r>
            <a:r>
              <a:rPr lang="en-US" dirty="0" err="1">
                <a:latin typeface="Consolas" panose="020B0609020204030204" pitchFamily="49" charset="0"/>
              </a:rPr>
              <a:t>zipWith</a:t>
            </a:r>
            <a:r>
              <a:rPr lang="en-US" dirty="0">
                <a:latin typeface="Consolas" panose="020B0609020204030204" pitchFamily="49" charset="0"/>
              </a:rPr>
              <a:t> (+) fibs (tail fibs)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main :: IO 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main = print (take 15 fibs)</a:t>
            </a:r>
            <a:endParaRPr lang="es-PE" dirty="0">
              <a:latin typeface="Consolas" panose="020B06090202040302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07F147-D06C-F77E-79AE-8A9AABE5D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2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D9306-BFEF-B655-6012-43D39CD11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3BEC4-C564-8D58-8C7C-A68285E4B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Demo </a:t>
            </a:r>
            <a:r>
              <a:rPr lang="es-PE" dirty="0" err="1">
                <a:solidFill>
                  <a:srgbClr val="C00000"/>
                </a:solidFill>
              </a:rPr>
              <a:t>Prolog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37CA204-8775-38CE-F8E0-4F1C4B54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% Sistema experto simple  </a:t>
            </a:r>
          </a:p>
          <a:p>
            <a:pPr marL="0" indent="0">
              <a:buNone/>
            </a:pPr>
            <a:r>
              <a:rPr lang="es-PE" dirty="0" err="1">
                <a:latin typeface="Consolas" panose="020B0609020204030204" pitchFamily="49" charset="0"/>
              </a:rPr>
              <a:t>sintoma</a:t>
            </a:r>
            <a:r>
              <a:rPr lang="es-PE" dirty="0">
                <a:latin typeface="Consolas" panose="020B0609020204030204" pitchFamily="49" charset="0"/>
              </a:rPr>
              <a:t>(fiebre).  </a:t>
            </a:r>
          </a:p>
          <a:p>
            <a:pPr marL="0" indent="0">
              <a:buNone/>
            </a:pPr>
            <a:r>
              <a:rPr lang="es-PE" dirty="0" err="1">
                <a:latin typeface="Consolas" panose="020B0609020204030204" pitchFamily="49" charset="0"/>
              </a:rPr>
              <a:t>sintoma</a:t>
            </a:r>
            <a:r>
              <a:rPr lang="es-PE" dirty="0">
                <a:latin typeface="Consolas" panose="020B0609020204030204" pitchFamily="49" charset="0"/>
              </a:rPr>
              <a:t>(tos).  </a:t>
            </a:r>
          </a:p>
          <a:p>
            <a:pPr marL="0" indent="0">
              <a:buNone/>
            </a:pPr>
            <a:r>
              <a:rPr lang="es-PE" dirty="0">
                <a:latin typeface="Consolas" panose="020B0609020204030204" pitchFamily="49" charset="0"/>
              </a:rPr>
              <a:t>diagnostico(gripe) :- </a:t>
            </a:r>
            <a:r>
              <a:rPr lang="es-PE" dirty="0" err="1">
                <a:latin typeface="Consolas" panose="020B0609020204030204" pitchFamily="49" charset="0"/>
              </a:rPr>
              <a:t>sintoma</a:t>
            </a:r>
            <a:r>
              <a:rPr lang="es-PE" dirty="0">
                <a:latin typeface="Consolas" panose="020B0609020204030204" pitchFamily="49" charset="0"/>
              </a:rPr>
              <a:t>(fiebre), </a:t>
            </a:r>
            <a:r>
              <a:rPr lang="es-PE" dirty="0" err="1">
                <a:latin typeface="Consolas" panose="020B0609020204030204" pitchFamily="49" charset="0"/>
              </a:rPr>
              <a:t>sintoma</a:t>
            </a:r>
            <a:r>
              <a:rPr lang="es-PE" dirty="0">
                <a:latin typeface="Consolas" panose="020B0609020204030204" pitchFamily="49" charset="0"/>
              </a:rPr>
              <a:t>(tos).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EA16C7-149B-D80F-B78B-73C1233A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1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18A1F-8279-462E-569C-761AEFC89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3D674-B14B-831B-341B-9038C86A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Tarea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11F1520-C42A-1FDB-538F-75FC9F94A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Investigar un ejemplo de problemas donde sea mejor usar un enfoque declarativo que uno imperativo. Explicarlo en media página escrita a mano.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2A97666-D25A-81EA-452D-AED34539D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6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6F676-CECD-BF5B-7492-8EBFEFFF5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5D628-23EB-12B4-ACE5-5521A91A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CIERRE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Conclusiones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4821810-966C-7EF2-30ED-6FBAA3570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Comprender los paradigmas amplía la forma de pensar como programador.</a:t>
            </a:r>
          </a:p>
          <a:p>
            <a:r>
              <a:rPr lang="es-ES" dirty="0"/>
              <a:t>Elegir el paradigma correcto mejora la calidad y mantenibilidad del código.</a:t>
            </a:r>
          </a:p>
          <a:p>
            <a:r>
              <a:rPr lang="es-ES" dirty="0"/>
              <a:t>Conocer varios enfoques aumenta la adaptabilidad a nuevos lenguajes y entornos.</a:t>
            </a:r>
          </a:p>
          <a:p>
            <a:r>
              <a:rPr lang="es-ES" dirty="0"/>
              <a:t>Los paradigmas declarativos ofrecen soluciones más concisas y menos propensas a errores en ciertos contextos.</a:t>
            </a:r>
          </a:p>
          <a:p>
            <a:pPr marL="0" indent="0">
              <a:buNone/>
            </a:pPr>
            <a:endParaRPr lang="es-PE" dirty="0">
              <a:latin typeface="Consolas" panose="020B0609020204030204" pitchFamily="49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67F63DD-D18A-40C4-ACE2-36F455FB5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40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FBBEA-1C5D-9092-5B90-2868D90B7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E5B8FADD-9066-8FB7-5E70-52A2BBAA4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343150"/>
            <a:ext cx="8020050" cy="2171700"/>
          </a:xfrm>
        </p:spPr>
      </p:pic>
    </p:spTree>
    <p:extLst>
      <p:ext uri="{BB962C8B-B14F-4D97-AF65-F5344CB8AC3E}">
        <p14:creationId xmlns:p14="http://schemas.microsoft.com/office/powerpoint/2010/main" val="127742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784C4-7E21-4C29-A3B4-7845CC6DE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  <a:latin typeface="+mj-lt"/>
              </a:rPr>
              <a:t>Sobre el docente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1579-D03F-4441-A5A3-9C48601E2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6838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Profesional apasionado por la docencia y la investigación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científica.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Docente de la Universidad Tecnológica del Perú (UTP)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Doctor y Magister de Ciencias en Computación por la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Universidad Federal do ABC (UFABC) - Brasil.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Ingeniero en Sistemas e Informática.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Técnico en Redes y Comunicaciones de datos.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Líneas de Investigación: Bioinformática y Ciencia de Datos.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Email: c31644@utp.edu.pe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Teléfono: +51 987 412 264</a:t>
            </a:r>
            <a:endParaRPr lang="es-PE" sz="20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A7FC3184-AD84-4DCD-91C2-A8126CFC801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96361" y="6122071"/>
            <a:ext cx="2590800" cy="533400"/>
          </a:xfrm>
          <a:prstGeom prst="rect">
            <a:avLst/>
          </a:prstGeom>
        </p:spPr>
      </p:pic>
      <p:pic>
        <p:nvPicPr>
          <p:cNvPr id="10" name="Imagen 9" descr="Hombre parado enfrente de una puerta&#10;&#10;El contenido generado por IA puede ser incorrecto.">
            <a:extLst>
              <a:ext uri="{FF2B5EF4-FFF2-40B4-BE49-F238E27FC236}">
                <a16:creationId xmlns:a16="http://schemas.microsoft.com/office/drawing/2014/main" id="{B732042E-DA31-209A-4AF3-D65BD24AE0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333" y="1397001"/>
            <a:ext cx="2998516" cy="396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6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CFFB4-3085-7CA4-05AF-D65572B2C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85674-0199-BAA2-F845-BC298AED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604A16-5E5B-25E6-8685-33A8A9B6D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Al finalizar  la sesión el estudiante reconoce los fundamentos de la programación declarativa y diferencia los enfoques imperativo y declarativo.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5DD9E55-51C7-9A32-D937-958A64C33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  <p:pic>
        <p:nvPicPr>
          <p:cNvPr id="5" name="Imagen 4" descr="Icono&#10;&#10;El contenido generado por IA puede ser incorrecto.">
            <a:extLst>
              <a:ext uri="{FF2B5EF4-FFF2-40B4-BE49-F238E27FC236}">
                <a16:creationId xmlns:a16="http://schemas.microsoft.com/office/drawing/2014/main" id="{AE38E997-A0D6-98DB-5754-470F5C051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60" y="2668740"/>
            <a:ext cx="3532879" cy="35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0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29B51-BD12-CA8F-64AD-94EC7A1AE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65583-1D83-0209-9F36-9651DBD9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</a:rPr>
              <a:t>UTILIDAD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¿Porque es importante conocer los paradigmas de programación?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592ADA-78C5-DC8F-EB14-E5DEF846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Amplía tu forma de pensar como programador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Te da herramientas para elegir la mejor solución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Mejora tu adaptabilidad a nuevos lenguajes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Aumenta la calidad y mantenibilidad del código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Es clave en entornos profesionales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Te hace más creativo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7CEA165-0DC2-CA3D-2768-DAEF04BC9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8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D22CF-A169-4F43-7C84-EBB3C8005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2C7AC-8DF2-0135-A161-4DCBFBB1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¿Qué es un Paradigma de Programación?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49148B-9631-8E1E-C49E-B0B24133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Un paradigma de programación es un estilo o enfoque para resolver problemas computacionales mediante la escritura de programas.</a:t>
            </a:r>
          </a:p>
          <a:p>
            <a:r>
              <a:rPr lang="es-PE" dirty="0"/>
              <a:t>Imperativo</a:t>
            </a:r>
          </a:p>
          <a:p>
            <a:r>
              <a:rPr lang="es-PE" dirty="0"/>
              <a:t>Declarativo</a:t>
            </a:r>
          </a:p>
          <a:p>
            <a:r>
              <a:rPr lang="es-PE" dirty="0"/>
              <a:t>Orientado a Objetos</a:t>
            </a:r>
          </a:p>
          <a:p>
            <a:r>
              <a:rPr lang="es-PE" dirty="0"/>
              <a:t>Funcional</a:t>
            </a:r>
          </a:p>
          <a:p>
            <a:r>
              <a:rPr lang="es-PE" dirty="0"/>
              <a:t>Lógico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ABEFFE4-488B-ADD6-ADC5-6B2E59E26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01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94B34-DDD7-6E8E-F437-910E2AA8E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DE09B-4FA8-56EA-83D5-842539ED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Principales Paradigmas de Programación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3AE344-86B8-5A2C-3DF5-FBB753FAD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Imperativo – Basado en secuencias de instrucciones (C, Java, Python).</a:t>
            </a:r>
          </a:p>
          <a:p>
            <a:r>
              <a:rPr lang="es-ES" dirty="0"/>
              <a:t>Declarativo – Describe el resultado deseado, no los pasos (SQL, Prolog, Haskell).</a:t>
            </a:r>
          </a:p>
          <a:p>
            <a:r>
              <a:rPr lang="es-ES" dirty="0"/>
              <a:t>Orientado a Objetos (OOP) – Modela entidades como objetos con atributos y métodos (Java, C#, Python).</a:t>
            </a:r>
          </a:p>
          <a:p>
            <a:r>
              <a:rPr lang="es-ES" dirty="0"/>
              <a:t>Funcional – Basado en funciones puras y sin estado (Haskell, Lisp, Scala).</a:t>
            </a:r>
          </a:p>
          <a:p>
            <a:r>
              <a:rPr lang="es-ES" dirty="0"/>
              <a:t>Lógico – Basado en hechos y reglas lógicas (Prolog).</a:t>
            </a:r>
          </a:p>
          <a:p>
            <a:r>
              <a:rPr lang="es-ES" dirty="0"/>
              <a:t>Reactivo/</a:t>
            </a:r>
            <a:r>
              <a:rPr lang="es-ES" dirty="0" err="1"/>
              <a:t>Event-Driven</a:t>
            </a:r>
            <a:r>
              <a:rPr lang="es-ES" dirty="0"/>
              <a:t> – Responde a eventos o flujos de datos (JavaScript, </a:t>
            </a:r>
            <a:r>
              <a:rPr lang="es-ES" dirty="0" err="1"/>
              <a:t>RxJS</a:t>
            </a:r>
            <a:r>
              <a:rPr lang="es-ES" dirty="0"/>
              <a:t>).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615B10-9F81-EDE6-A48C-CBE3F098B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99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97B91-D358-DBAC-A33C-59997576F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EFE38-36E6-8F62-8927-169506EF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Evolución Lenguajes de Programación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7E449F1-0613-851C-E5B3-37FE5CD06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  <p:pic>
        <p:nvPicPr>
          <p:cNvPr id="3074" name="Picture 2" descr="Historia visual de los lenguajes de programación">
            <a:extLst>
              <a:ext uri="{FF2B5EF4-FFF2-40B4-BE49-F238E27FC236}">
                <a16:creationId xmlns:a16="http://schemas.microsoft.com/office/drawing/2014/main" id="{AD3E3E77-9498-FB3D-7F21-6B34556BBF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238" y="1690688"/>
            <a:ext cx="679952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9C2ED5D9-B4F0-B759-7A31-056BCFCA821D}"/>
              </a:ext>
            </a:extLst>
          </p:cNvPr>
          <p:cNvSpPr txBox="1"/>
          <p:nvPr/>
        </p:nvSpPr>
        <p:spPr>
          <a:xfrm>
            <a:off x="2441957" y="6219203"/>
            <a:ext cx="7308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hlinkClick r:id="rId4"/>
              </a:rPr>
              <a:t>https://ingenieriadesoftware.es/historia-visual-lenguajes-programacion/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4528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7E4D6-E99D-8AA7-F968-5A98725CD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64CEE-200E-1833-526E-8D30DB94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Imperativo vs Declarativo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B97271-2248-100B-0F1B-A96082B32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Imperativo:</a:t>
            </a:r>
            <a:r>
              <a:rPr lang="es-ES" dirty="0"/>
              <a:t> describe paso a paso cómo se realiza una tarea.</a:t>
            </a:r>
            <a:br>
              <a:rPr lang="es-ES" dirty="0"/>
            </a:br>
            <a:r>
              <a:rPr lang="es-ES" b="1" dirty="0"/>
              <a:t>Declarativo:</a:t>
            </a:r>
            <a:r>
              <a:rPr lang="es-ES" dirty="0"/>
              <a:t> describe qué se desea lograr, sin detallar el proceso.</a:t>
            </a:r>
          </a:p>
          <a:p>
            <a:pPr marL="0" indent="0">
              <a:buNone/>
            </a:pPr>
            <a:r>
              <a:rPr lang="es-ES" dirty="0"/>
              <a:t>Ejemplos:</a:t>
            </a:r>
          </a:p>
          <a:p>
            <a:r>
              <a:rPr lang="es-ES" dirty="0"/>
              <a:t>Imperativo: C, Java</a:t>
            </a:r>
          </a:p>
          <a:p>
            <a:r>
              <a:rPr lang="es-ES" dirty="0"/>
              <a:t>Declarativo: </a:t>
            </a:r>
          </a:p>
          <a:p>
            <a:pPr lvl="1"/>
            <a:r>
              <a:rPr lang="es-ES" dirty="0"/>
              <a:t>Haskell (Funcional) </a:t>
            </a:r>
          </a:p>
          <a:p>
            <a:pPr lvl="1"/>
            <a:r>
              <a:rPr lang="es-ES" dirty="0"/>
              <a:t>Prolog (Lógico)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610196B-BA30-E39B-D028-EC8CCA310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1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D9602-B9F3-2DB7-D98D-0133F0927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F830D-DFF0-7965-A1CB-119A6DF0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Características del Paradigma Declarativo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B21450-F47C-BA3D-70F4-9D8CD215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enfoca en el resultado, no en los pasos.</a:t>
            </a:r>
          </a:p>
          <a:p>
            <a:r>
              <a:rPr lang="es-ES" dirty="0"/>
              <a:t>Uso de expresiones matemáticas o lógicas.</a:t>
            </a:r>
          </a:p>
          <a:p>
            <a:r>
              <a:rPr lang="es-ES" dirty="0"/>
              <a:t>Facilidad para pruebas y verificación formal.</a:t>
            </a:r>
          </a:p>
          <a:p>
            <a:r>
              <a:rPr lang="es-ES" dirty="0"/>
              <a:t>Menor cantidad de errores por efectos colaterales.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5BEC8AA-E91B-A794-BD4A-62B5B5FC9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8399" y="6188485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69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732</Words>
  <Application>Microsoft Office PowerPoint</Application>
  <PresentationFormat>Panorámica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Consolas</vt:lpstr>
      <vt:lpstr>Tema de Office</vt:lpstr>
      <vt:lpstr>PROGRAMACIÓN LÓGICA Y FUNCIONAL </vt:lpstr>
      <vt:lpstr>Sobre el docente</vt:lpstr>
      <vt:lpstr>INICIO Objetivo de la sesión</vt:lpstr>
      <vt:lpstr>UTILIDAD ¿Porque es importante conocer los paradigmas de programación?</vt:lpstr>
      <vt:lpstr>TRANSFORMACIÓN ¿Qué es un Paradigma de Programación?</vt:lpstr>
      <vt:lpstr>Principales Paradigmas de Programación</vt:lpstr>
      <vt:lpstr>Evolución Lenguajes de Programación</vt:lpstr>
      <vt:lpstr>Imperativo vs Declarativo</vt:lpstr>
      <vt:lpstr>Características del Paradigma Declarativo</vt:lpstr>
      <vt:lpstr>Lenguajes Declarativos</vt:lpstr>
      <vt:lpstr> Casos de Uso: Áreas de Aplicación</vt:lpstr>
      <vt:lpstr>Comparativa Paradigmas</vt:lpstr>
      <vt:lpstr>PRACTICA Actividades en Clase</vt:lpstr>
      <vt:lpstr> Ejemplos</vt:lpstr>
      <vt:lpstr>Demo Haskell</vt:lpstr>
      <vt:lpstr>Demo Prolog</vt:lpstr>
      <vt:lpstr>Tarea</vt:lpstr>
      <vt:lpstr>CIERRE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5</cp:revision>
  <dcterms:created xsi:type="dcterms:W3CDTF">2025-08-04T03:41:30Z</dcterms:created>
  <dcterms:modified xsi:type="dcterms:W3CDTF">2025-08-16T14:21:58Z</dcterms:modified>
</cp:coreProperties>
</file>