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9" r:id="rId8"/>
    <p:sldId id="263" r:id="rId9"/>
    <p:sldId id="270" r:id="rId10"/>
    <p:sldId id="264" r:id="rId11"/>
    <p:sldId id="271" r:id="rId12"/>
    <p:sldId id="272" r:id="rId13"/>
    <p:sldId id="265" r:id="rId14"/>
    <p:sldId id="266" r:id="rId15"/>
    <p:sldId id="267" r:id="rId16"/>
    <p:sldId id="257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Conceptos básicos</a:t>
            </a:r>
          </a:p>
          <a:p>
            <a:r>
              <a:rPr lang="es-PE" b="1" dirty="0"/>
              <a:t>Sesión 4: </a:t>
            </a:r>
            <a:r>
              <a:rPr lang="es-ES" dirty="0"/>
              <a:t>Definición de Funciones, Reglas de Bifurcación y Tipos de Datos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859E4-D5AA-6668-5A86-5CA80175D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DC5BEF8-7B7C-0953-0C0D-39FDDF88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C3A696-1EFE-40D4-F218-C80E7E3D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Reglas de Bifurcación. </a:t>
            </a:r>
            <a:r>
              <a:rPr lang="es-ES" dirty="0" err="1">
                <a:solidFill>
                  <a:srgbClr val="C00000"/>
                </a:solidFill>
              </a:rPr>
              <a:t>Bifurcación</a:t>
            </a:r>
            <a:r>
              <a:rPr lang="es-ES" dirty="0">
                <a:solidFill>
                  <a:srgbClr val="C00000"/>
                </a:solidFill>
              </a:rPr>
              <a:t> Múltiple (case)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107ACF-3124-65AC-59BE-CFDCF85CB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186DA6-6DF6-03B8-E8B9-9ED7BF88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-- Usando case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mensaje x = case x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1 -&gt; "Uno"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2 -&gt; "Dos"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_ -&gt; "Otro número"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6666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BBA6-6F2E-48ED-288D-AAA284A0F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AE29264-2529-F79F-C49E-F42EC9D3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19FA11-91D3-1953-445D-008C287B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Reglas de Bifurcación. Bifurcación Múltiple (</a:t>
            </a:r>
            <a:r>
              <a:rPr lang="es-ES" dirty="0" err="1">
                <a:solidFill>
                  <a:srgbClr val="C00000"/>
                </a:solidFill>
              </a:rPr>
              <a:t>guards</a:t>
            </a:r>
            <a:r>
              <a:rPr lang="es-ES" dirty="0">
                <a:solidFill>
                  <a:srgbClr val="C00000"/>
                </a:solidFill>
              </a:rPr>
              <a:t>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9C783A-39A3-F50C-691D-7ADD2528B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B8D26F-F91C-4C0B-4DE1-7D5EF70F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absoluto'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absoluto' n  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n &gt;= 0    = n  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59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12B86-086B-3E9F-BD60-CF4FFD0B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194695A-9B85-60EC-6A5E-B298335F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FF11E9-F33C-3E65-72B2-42433CC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Reglas de Bifurcación. </a:t>
            </a:r>
            <a:r>
              <a:rPr lang="es-ES" dirty="0" err="1">
                <a:solidFill>
                  <a:srgbClr val="C00000"/>
                </a:solidFill>
              </a:rPr>
              <a:t>Pattern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Matching</a:t>
            </a:r>
            <a:r>
              <a:rPr lang="es-ES" dirty="0">
                <a:solidFill>
                  <a:srgbClr val="C00000"/>
                </a:solidFill>
              </a:rPr>
              <a:t> (evaluación por casos):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08F7FD-6AEF-2824-252E-FD8244C50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CACAC6-ABC7-B11B-DFF2-DE0BE0EB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= 1  -- Caso base  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n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 - 1)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b="1" dirty="0"/>
              <a:t>Ejemplo con listas: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[a] -&gt; Int  </a:t>
            </a:r>
          </a:p>
          <a:p>
            <a:pPr marL="0" indent="0">
              <a:buNone/>
            </a:pP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    = 0  </a:t>
            </a:r>
          </a:p>
          <a:p>
            <a:pPr marL="0" indent="0">
              <a:buNone/>
            </a:pP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(_: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1 +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26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07409-8EE6-B502-2395-27A7C7A3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6D3A53C-BB17-4A01-17AF-3670B699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130190-E3FA-FEC5-C29C-80F25417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Tipos de Datos en Haskell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A12F2F-C401-1CD6-A28B-212F2F77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F3A98F-9A2A-248B-5137-8875038C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Básicos: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, </a:t>
            </a:r>
            <a:r>
              <a:rPr lang="es-ES" dirty="0" err="1"/>
              <a:t>Bool</a:t>
            </a:r>
            <a:r>
              <a:rPr lang="es-ES" dirty="0"/>
              <a:t>,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b="1" dirty="0"/>
              <a:t>Listas:</a:t>
            </a:r>
            <a:r>
              <a:rPr lang="es-ES" dirty="0"/>
              <a:t> [1,2,3], [True, False, True]</a:t>
            </a:r>
          </a:p>
          <a:p>
            <a:r>
              <a:rPr lang="es-ES" b="1" dirty="0"/>
              <a:t>Tuplas:</a:t>
            </a:r>
            <a:r>
              <a:rPr lang="es-ES" dirty="0"/>
              <a:t> ("Juan", 20)</a:t>
            </a:r>
          </a:p>
          <a:p>
            <a:r>
              <a:rPr lang="es-ES" b="1" dirty="0"/>
              <a:t>Definidos por el usuario:</a:t>
            </a:r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Dia = Lunes | Martes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Miercoles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Jueves | Viernes</a:t>
            </a:r>
          </a:p>
        </p:txBody>
      </p:sp>
    </p:spTree>
    <p:extLst>
      <p:ext uri="{BB962C8B-B14F-4D97-AF65-F5344CB8AC3E}">
        <p14:creationId xmlns:p14="http://schemas.microsoft.com/office/powerpoint/2010/main" val="11496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A77-08C4-229B-D0EF-4358CB40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CF7EE6B-438A-67BB-C1F2-1BDE15C5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0CD1B5-F457-1BD7-4D4F-E77B8286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Ejercicios para desarrollar en clase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81ACC5-C363-4131-9AAA-D550B020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DA68D0-8314-1244-027B-DC91B45E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una función que calcule el cuadrado de un número.</a:t>
            </a:r>
          </a:p>
          <a:p>
            <a:r>
              <a:rPr lang="es-ES" dirty="0"/>
              <a:t>Escribir una función que determine si un número es par o impar.</a:t>
            </a:r>
          </a:p>
          <a:p>
            <a:r>
              <a:rPr lang="es-ES" dirty="0"/>
              <a:t>Crear una función que clasifique la edad de una persona en niño, joven, adulto y anciano.</a:t>
            </a:r>
          </a:p>
          <a:p>
            <a:r>
              <a:rPr lang="es-ES" dirty="0"/>
              <a:t>Definir un tipo de dato para representar figuras geométricas.</a:t>
            </a:r>
          </a:p>
          <a:p>
            <a:r>
              <a:rPr lang="es-ES" dirty="0"/>
              <a:t>Resolver ejemplos usando bifurcaciones múltiples con </a:t>
            </a:r>
            <a:r>
              <a:rPr lang="es-ES" dirty="0" err="1"/>
              <a:t>guards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8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definición de funciones permite reutilizar y estructurar el código.</a:t>
            </a:r>
          </a:p>
          <a:p>
            <a:r>
              <a:rPr lang="es-ES" dirty="0"/>
              <a:t>Las reglas de bifurcación (binaria y múltiple) facilitan la toma de decisiones.</a:t>
            </a:r>
          </a:p>
          <a:p>
            <a:r>
              <a:rPr lang="es-ES" dirty="0"/>
              <a:t>Los tipos de datos son fundamentales para modelar información en los programas.</a:t>
            </a:r>
          </a:p>
          <a:p>
            <a:r>
              <a:rPr lang="es-ES" dirty="0"/>
              <a:t>Estos conceptos son esenciales para continuar desarrollando programas más complejos en Haskell y otros lenguajes declarativos.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finalizar la sesión el estudiante será capaz de definir funciones en lenguajes declarativos, aplicar reglas de bifurcación (binaria y múltiple) y reconocer distintos tipos de datos en programación declarativa.</a:t>
            </a:r>
          </a:p>
          <a:p>
            <a:endParaRPr lang="es-PE" dirty="0"/>
          </a:p>
        </p:txBody>
      </p:sp>
      <p:pic>
        <p:nvPicPr>
          <p:cNvPr id="7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3550676"/>
            <a:ext cx="256258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AA338-9106-8338-523C-8B2DE052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C6B3D24-ACF8-2704-972A-7846DFFD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0CAA07-1006-5412-B66A-387938EA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Aprender estos temas es importante porque: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9F827F-A3E2-E489-B35E-588E16F03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0E82D3-046B-6032-6F38-362256D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funciones es la base de la programación funcional.</a:t>
            </a:r>
          </a:p>
          <a:p>
            <a:r>
              <a:rPr lang="es-ES" dirty="0"/>
              <a:t>Las reglas de bifurcación permiten tomar decisiones en los programas.</a:t>
            </a:r>
          </a:p>
          <a:p>
            <a:r>
              <a:rPr lang="es-ES" dirty="0"/>
              <a:t>Conocer los tipos de datos ayuda a escribir programas más correctos y expresivos.</a:t>
            </a:r>
          </a:p>
          <a:p>
            <a:r>
              <a:rPr lang="es-ES" dirty="0"/>
              <a:t>Fortalece la capacidad de modelar problemas reales de forma clara y eficiente.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85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751C-CAE7-5D31-EC69-20E7D3E5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68CDE0F-A9F7-33FF-2DC7-9F9D486F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136A97-E9BC-DC44-B3CF-282C2347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Definición de Funciones en Haskell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BE9AC6-B751-BEC0-805C-D899779F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3D0F29-8A51-24CB-0232-05E4C07B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Una función recibe argumentos y devuelve un resultado.</a:t>
            </a:r>
          </a:p>
          <a:p>
            <a:r>
              <a:rPr lang="es-ES" dirty="0"/>
              <a:t>Ejemplo: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Función que suma dos números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x y = x + y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Función recursiva (factorial)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0 = 1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 n = n * factorial (n-1)</a:t>
            </a:r>
          </a:p>
        </p:txBody>
      </p:sp>
    </p:spTree>
    <p:extLst>
      <p:ext uri="{BB962C8B-B14F-4D97-AF65-F5344CB8AC3E}">
        <p14:creationId xmlns:p14="http://schemas.microsoft.com/office/powerpoint/2010/main" val="11997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6D1D-B145-BD40-7897-89F2CAF7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24B2B12-8731-0E53-AB49-BBBAD0AF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A45524-BF9F-5609-0122-55F152D6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Estructura básica en Haskell: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F4E820-179B-35D5-FDAF-31640E9B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25D7B9-9498-447E-04BD-CBC3ABCA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nombreFuncion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TipoParam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TipoRetorno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nombreFuncion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/>
              <a:t>Ejemplo:</a:t>
            </a:r>
          </a:p>
          <a:p>
            <a:endParaRPr lang="es-PE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x = x * 2  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Uso: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doble 5 → 10 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1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AFDD2-8B78-C0C8-709C-DE500827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A03E7AA-532A-164B-1EB8-E8233245C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B3A9D-8C5B-F41A-CE99-25979414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Funciones con múltiples parámetros (</a:t>
            </a:r>
            <a:r>
              <a:rPr lang="es-ES" dirty="0" err="1">
                <a:solidFill>
                  <a:srgbClr val="C00000"/>
                </a:solidFill>
              </a:rPr>
              <a:t>Currying</a:t>
            </a:r>
            <a:r>
              <a:rPr lang="es-ES" dirty="0">
                <a:solidFill>
                  <a:srgbClr val="C00000"/>
                </a:solidFill>
              </a:rPr>
              <a:t>):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32A6D6-319C-E4DC-4243-73BF5186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603538-621B-F591-93A5-5A92D284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a b = a + b  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Aplicación parcial 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suma5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suma5 = suma 5  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suma5 3 → 8 </a:t>
            </a:r>
          </a:p>
        </p:txBody>
      </p:sp>
    </p:spTree>
    <p:extLst>
      <p:ext uri="{BB962C8B-B14F-4D97-AF65-F5344CB8AC3E}">
        <p14:creationId xmlns:p14="http://schemas.microsoft.com/office/powerpoint/2010/main" val="311037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D4C3-FCE4-0875-C6A1-076D006B8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66CFD65-04D4-6C91-3C5D-81A0DED2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310526-38BF-6317-586D-A41B22E8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Reglas de Bifurcación, Bifurcación Binaria (</a:t>
            </a:r>
            <a:r>
              <a:rPr lang="es-ES" dirty="0" err="1">
                <a:solidFill>
                  <a:srgbClr val="C00000"/>
                </a:solidFill>
              </a:rPr>
              <a:t>if-then-else</a:t>
            </a:r>
            <a:r>
              <a:rPr lang="es-ES" dirty="0">
                <a:solidFill>
                  <a:srgbClr val="C00000"/>
                </a:solidFill>
              </a:rPr>
              <a:t>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6EE76-353E-D089-1F07-31597B77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215F11-2A30-4A67-6BE1-B687742B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&gt;= 18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"Adulto"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"Menor“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absoluto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absoluto n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&gt;= 0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-n 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2534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420A6-F43C-4F77-E32B-4363F304B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DB6295C-0B2D-CE5C-1672-C06B6499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B22C13-51CA-628A-DEB1-619875E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Reglas de Bifurcación, Bifurcación Múltiple (case)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57B488-AAF0-6CAF-7E17-5046D0008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F06BA-6032-ED6D-68B1-0E90B3E5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clasificarNota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nota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| nota &lt; 11  = "Desaprobado"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| nota &lt; 15  = "Regular"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| nota &lt; 18  = "Bueno"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"Excelente“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18133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649</Words>
  <Application>Microsoft Office PowerPoint</Application>
  <PresentationFormat>Panorámica</PresentationFormat>
  <Paragraphs>95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UTILIDAD Aprender estos temas es importante porque:</vt:lpstr>
      <vt:lpstr>Definición de Funciones en Haskell</vt:lpstr>
      <vt:lpstr>Estructura básica en Haskell:</vt:lpstr>
      <vt:lpstr>Funciones con múltiples parámetros (Currying):</vt:lpstr>
      <vt:lpstr>Reglas de Bifurcación, Bifurcación Binaria (if-then-else)</vt:lpstr>
      <vt:lpstr>Reglas de Bifurcación, Bifurcación Múltiple (case)</vt:lpstr>
      <vt:lpstr>Reglas de Bifurcación. Bifurcación Múltiple (case)</vt:lpstr>
      <vt:lpstr>Reglas de Bifurcación. Bifurcación Múltiple (guards)</vt:lpstr>
      <vt:lpstr>Reglas de Bifurcación. Pattern Matching (evaluación por casos):</vt:lpstr>
      <vt:lpstr>Tipos de Datos en Haskell</vt:lpstr>
      <vt:lpstr>PRACTICA Ejercicios para desarrollar en clase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5</cp:revision>
  <dcterms:created xsi:type="dcterms:W3CDTF">2025-08-09T16:36:29Z</dcterms:created>
  <dcterms:modified xsi:type="dcterms:W3CDTF">2025-08-18T03:40:30Z</dcterms:modified>
</cp:coreProperties>
</file>