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8" r:id="rId7"/>
    <p:sldId id="269" r:id="rId8"/>
    <p:sldId id="270" r:id="rId9"/>
    <p:sldId id="271" r:id="rId10"/>
    <p:sldId id="266" r:id="rId11"/>
    <p:sldId id="267" r:id="rId12"/>
    <p:sldId id="257" r:id="rId1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07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19BBC-5DEB-6E84-3CAD-6A3CE9288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D224865-1BFA-ADA2-859F-9FE0EFB882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1526185-34FE-557A-3EA7-CC2A41F94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67CAAA-8A52-AE9D-C59B-3D960E0707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87B09C-FD25-09A3-DD99-754D80DF3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1395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5DE28-4BDC-D22B-5904-8F45F058A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7DAE63E-E45E-0903-4A1D-ED1BF72CF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F902EAE-170F-78D1-BF54-D6C0D3F23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4BDD37-FE9F-21AF-CE78-A6913588E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50046A-FA46-802F-8D27-4D8EF76D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87463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7AB72F-7A14-7E05-4CAA-140DED0A8D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AA4E196-0486-4DE2-CDEA-5DC438A85A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AEAE272-43B9-9576-6281-51151F1A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457BF6-8202-ABBB-8DC2-E70F1D2C0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841952F-2393-B4A5-FE51-A6D68C490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3061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70448A-5B63-686F-6F18-2FB828893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28E56A2-DF67-BDE9-1CE9-A3E83298F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49E0F1C-E8A2-A96C-BC29-255264876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25344B-CE2A-017B-B8AA-CC78F1F42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C0C2149-69CF-04D2-69B3-FC4082DD4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43775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476D7CF-3614-E915-7151-65C45E0748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CB28D5C-17E7-1D29-834D-51795732D9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265F6D9-375D-6300-7AE2-F31DF075A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C016F74-85CD-7C82-9D93-0617A4167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052A1B9-230D-359C-185A-E17F9107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84036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492320-9D1A-7752-5085-F05F016C6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0CFD36-6A09-B1E3-2FF0-A55DEB4715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9B0D3D-DB79-34DF-C9F0-268DE014F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776AC15-5022-964D-B06D-148F15CCA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095F4F4-4D30-9D6D-CF08-89157126D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BBAE4C-FE9E-C962-BD81-1D777302D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0640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8DD8C-0FF0-3B3A-E08E-2B21A65F8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F69212-648B-D4EA-7F45-15DB13B8D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2620A0A-47DC-64C7-1DD7-AFA5E312A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BDB0F9E-22DF-702E-EEF5-FB9C9A163B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0477BB4-9227-450A-A749-982F9561D2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8518E4AE-1D09-7584-FEFD-9AE371EB8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8A9E2C1-284C-A27E-7518-477C05CC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342C3B4-4BED-C0E5-5DD5-52F908BDE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0295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B301E-ADDF-1DC2-4723-898BCCDD3F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C5869AB-BBA2-A7F9-0E68-D8A6A3B18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B16906A-1273-FF80-8ECD-B2438B501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FFD2DF0-7095-46E0-34C0-B7B23D594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4652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FB840820-8DEF-6D44-2779-D02D68361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BB96512-51D4-CFE3-EA04-E13017CFEC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BA3A1A8-FD7B-BB3D-ADCF-74342798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404604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C64FD-82E1-CA8D-4C5B-33392903B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71D73-AC93-C45B-FA46-E73671CA6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8C3BA66-244C-C36E-85AD-04A0A5D341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029D7C8-56D1-516A-6F17-2A097BC70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50D70B-B342-189E-72E0-D79AAF47B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1153225-3D64-BFBF-C89E-5153C0182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0955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53C0DA3-6246-A1F7-D1A8-740A2873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E4C117B-41E0-9B97-E7E5-B8C77C43C4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CAFCCDB-1D31-E678-D12E-B00092D35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F49CB7-FEC0-0623-9F91-B05E777D0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4FFD5E0-ECAA-03D2-A11D-F00C78163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FF22C24-3B94-8914-6959-7F3AA6C40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371484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810E1EE-8F3D-91CA-088C-7B6C349D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AC4FFDD-20DD-09F1-7876-C4059B2B79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E441A3-46BC-9FFF-1B0C-E763260635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0D0C70-73FD-4BE3-95C3-474564F34926}" type="datetimeFigureOut">
              <a:rPr lang="es-PE" smtClean="0"/>
              <a:t>17/08/2025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8DE8075-6E15-B397-4E37-663E205188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59828D-8ED1-1C23-90FB-65BD7AA52E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70A506-1ADD-4626-BF05-DCB94540FDC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46999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7730DF17-6667-32F5-1562-F4D32C6B2D5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E972D3E-B061-4E2E-26DA-7853D03071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Curso: Programación Lógica y Funcional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112D700-49CD-F239-5521-EB67833BE2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s-PE" b="1" dirty="0"/>
              <a:t>Unidad 1: </a:t>
            </a:r>
            <a:r>
              <a:rPr lang="es-PE" dirty="0"/>
              <a:t>Conceptos básicos</a:t>
            </a:r>
          </a:p>
          <a:p>
            <a:r>
              <a:rPr lang="es-PE" b="1" dirty="0"/>
              <a:t>Sesión 4: </a:t>
            </a:r>
            <a:r>
              <a:rPr lang="es-ES" dirty="0"/>
              <a:t>Definición de Funciones, Reglas de Bifurcación y Tipos de Datos</a:t>
            </a:r>
          </a:p>
          <a:p>
            <a:r>
              <a:rPr lang="es-ES" b="1" dirty="0"/>
              <a:t>Docente: </a:t>
            </a:r>
            <a:r>
              <a:rPr lang="es-ES" dirty="0"/>
              <a:t>Carlos R. P. Tovar</a:t>
            </a:r>
            <a:endParaRPr lang="es-PE" dirty="0"/>
          </a:p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C54508-0C60-ED14-7E5E-982BF83548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022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283A77-08C4-229B-D0EF-4358CB409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8CF7EE6B-438A-67BB-C1F2-1BDE15C5C5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430CD1B5-F457-1BD7-4D4F-E77B82867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PRACTICA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Ejercicios para desarrollar en clase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A81ACC5-C363-4131-9AAA-D550B0205C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2DA68D0-8314-1244-027B-DC91B45E8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Definir hechos de animales y clasificarlos en mamíferos o aves.</a:t>
            </a:r>
          </a:p>
          <a:p>
            <a:r>
              <a:rPr lang="es-ES" dirty="0"/>
              <a:t>Crear una regla que determine si un número es par o impar.</a:t>
            </a:r>
          </a:p>
          <a:p>
            <a:r>
              <a:rPr lang="es-ES" dirty="0"/>
              <a:t>Escribir reglas para clasificar a una persona según su edad.</a:t>
            </a:r>
          </a:p>
          <a:p>
            <a:r>
              <a:rPr lang="es-ES" dirty="0"/>
              <a:t>Modelar relaciones familiares simples (padre, madre, hijo).</a:t>
            </a:r>
          </a:p>
          <a:p>
            <a:r>
              <a:rPr lang="es-ES" dirty="0"/>
              <a:t>Consultar ejemplos de listas y términos anidados.</a:t>
            </a:r>
          </a:p>
        </p:txBody>
      </p:sp>
    </p:spTree>
    <p:extLst>
      <p:ext uri="{BB962C8B-B14F-4D97-AF65-F5344CB8AC3E}">
        <p14:creationId xmlns:p14="http://schemas.microsoft.com/office/powerpoint/2010/main" val="1037589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EB390-CB17-5B03-A8BC-14E4251C8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45CF8D9-EE7D-8F8F-D80D-96A70F1106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4A96021-115A-2687-2AD9-0910A0F4F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CIERRE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Conclusiones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B9289ED6-9591-B7AF-E87A-5A3ACF1F8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F7A8B00-6BBF-6EE8-8DCA-85B9945C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Prolog los programas se expresan con hechos y reglas lógicas.</a:t>
            </a:r>
          </a:p>
          <a:p>
            <a:r>
              <a:rPr lang="es-ES" dirty="0"/>
              <a:t>Las bifurcaciones permiten establecer condiciones múltiples de manera declarativa.</a:t>
            </a:r>
          </a:p>
          <a:p>
            <a:r>
              <a:rPr lang="es-ES" dirty="0"/>
              <a:t>Los tipos de datos en Prolog se representan con términos lógicos (átomos, números, listas, tuplas).</a:t>
            </a:r>
          </a:p>
          <a:p>
            <a:r>
              <a:rPr lang="es-ES" dirty="0"/>
              <a:t>Prolog potencia el pensamiento lógico y es fundamental para aprender el paradigma declarativo.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945925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EF30F90-15C5-B340-D3CB-A0DE451B8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pic>
        <p:nvPicPr>
          <p:cNvPr id="7" name="Imagen 6" descr="Imagen de la pantalla de un celular con texto e imagen&#10;&#10;El contenido generado por IA puede ser incorrecto.">
            <a:extLst>
              <a:ext uri="{FF2B5EF4-FFF2-40B4-BE49-F238E27FC236}">
                <a16:creationId xmlns:a16="http://schemas.microsoft.com/office/drawing/2014/main" id="{41F4762C-8F07-F00B-8853-2031BBA59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6479" y="2343150"/>
            <a:ext cx="802005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287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676A4-5E85-E2FF-CD3C-211CF78F1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A9C0306F-4292-BEBE-95B9-5CBDADD71A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F3C3DF2-FFD0-DAE2-B15D-8CCFC7179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Dudas de la anterior sesión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D067774-C870-40BD-55DF-2D0C153EACF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s-PE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2E7C83B-C64B-C319-AAF5-803AD70225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pic>
        <p:nvPicPr>
          <p:cNvPr id="13" name="Marcador de contenido 12" descr="Logotipo&#10;&#10;El contenido generado por IA puede ser incorrecto.">
            <a:extLst>
              <a:ext uri="{FF2B5EF4-FFF2-40B4-BE49-F238E27FC236}">
                <a16:creationId xmlns:a16="http://schemas.microsoft.com/office/drawing/2014/main" id="{1BE8A5FB-1764-EF0B-BFA9-CCF54807530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1900" y="1825625"/>
            <a:ext cx="4648200" cy="4181475"/>
          </a:xfrm>
        </p:spPr>
      </p:pic>
    </p:spTree>
    <p:extLst>
      <p:ext uri="{BB962C8B-B14F-4D97-AF65-F5344CB8AC3E}">
        <p14:creationId xmlns:p14="http://schemas.microsoft.com/office/powerpoint/2010/main" val="29152239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C4112-B162-F537-2EE7-4316A084D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3785478A-CF46-5DA2-8421-E362FACA2D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17D9A71-3A39-AD7E-FF82-D939E814B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INICIO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PE" dirty="0">
                <a:solidFill>
                  <a:srgbClr val="C00000"/>
                </a:solidFill>
              </a:rPr>
              <a:t>Objetivo de la sesión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10D92C3F-401D-6400-A97F-07DEE869C0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764DB1D-FF8B-0C32-EC11-FD7827B2B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Al finalizar la sesión el estudiante será capaz de definir funciones en lenguajes declarativos, aplicar reglas de bifurcación (binaria y múltiple) y reconocer distintos tipos de datos en programación declarativa.</a:t>
            </a:r>
          </a:p>
          <a:p>
            <a:endParaRPr lang="es-PE" dirty="0"/>
          </a:p>
        </p:txBody>
      </p:sp>
      <p:pic>
        <p:nvPicPr>
          <p:cNvPr id="7" name="Marcador de contenido 7" descr="Icono&#10;&#10;El contenido generado por IA puede ser incorrecto.">
            <a:extLst>
              <a:ext uri="{FF2B5EF4-FFF2-40B4-BE49-F238E27FC236}">
                <a16:creationId xmlns:a16="http://schemas.microsoft.com/office/drawing/2014/main" id="{CB22ECAB-6B66-C8CB-B699-1AFF524CC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4708" y="3550676"/>
            <a:ext cx="2562583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2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0AA338-9106-8338-523C-8B2DE052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DC6B3D24-ACF8-2704-972A-7846DFFDC0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F60CAA07-1006-5412-B66A-387938EA0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>
                <a:solidFill>
                  <a:srgbClr val="C00000"/>
                </a:solidFill>
              </a:rPr>
              <a:t>UTILIDAD</a:t>
            </a:r>
            <a:br>
              <a:rPr lang="es-PE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Aprender estos temas es importante porque: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A9F827F-A3E2-E489-B35E-588E16F030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F0E82D3-046B-6032-6F38-362256D0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La definición de funciones es la base de la programación funcional.</a:t>
            </a:r>
          </a:p>
          <a:p>
            <a:r>
              <a:rPr lang="es-ES" dirty="0"/>
              <a:t>Las reglas de bifurcación permiten tomar decisiones en los programas.</a:t>
            </a:r>
          </a:p>
          <a:p>
            <a:r>
              <a:rPr lang="es-ES" dirty="0"/>
              <a:t>Conocer los tipos de datos ayuda a escribir programas más correctos y expresivos.</a:t>
            </a:r>
          </a:p>
          <a:p>
            <a:r>
              <a:rPr lang="es-ES" dirty="0"/>
              <a:t>Fortalece la capacidad de modelar problemas reales de forma clara y eficiente.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838574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4751C-CAE7-5D31-EC69-20E7D3E5B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68CDE0F-A9F7-33FF-2DC7-9F9D486FDE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57136A97-E9BC-DC44-B3CF-282C23479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TRANSFORMACION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Definición de Funciones en Prolog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BBE9AC6-B751-BEC0-805C-D899779FEA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63D0F29-8A51-24CB-0232-05E4C07B46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Prolog, los programas se construyen con hechos y reglas.</a:t>
            </a:r>
          </a:p>
          <a:p>
            <a:r>
              <a:rPr lang="es-ES" dirty="0"/>
              <a:t>Ejemplo: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Hechos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hombre(juan).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mujer(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Regla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padres(X, Y) :- hombre(X), mujer(Y).</a:t>
            </a:r>
          </a:p>
        </p:txBody>
      </p:sp>
    </p:spTree>
    <p:extLst>
      <p:ext uri="{BB962C8B-B14F-4D97-AF65-F5344CB8AC3E}">
        <p14:creationId xmlns:p14="http://schemas.microsoft.com/office/powerpoint/2010/main" val="11997236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C97E4-61EE-F15F-5543-36F10D70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53FDF2DC-C108-CE01-6E50-EA48AD6646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A73415D-9A6B-543A-F7FE-DF53AFBA3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TRANSFORMACION</a:t>
            </a:r>
            <a:br>
              <a:rPr lang="es-ES" dirty="0">
                <a:solidFill>
                  <a:srgbClr val="C00000"/>
                </a:solidFill>
              </a:rPr>
            </a:br>
            <a:r>
              <a:rPr lang="es-ES" dirty="0">
                <a:solidFill>
                  <a:srgbClr val="C00000"/>
                </a:solidFill>
              </a:rPr>
              <a:t>Definición de Funciones en Prolog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316A27D-8CFF-0C8C-D1E4-46021187DB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FB448B7-1F87-882B-CE30-5658747E0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En Prolog, los programas se construyen con hechos y reglas.</a:t>
            </a:r>
          </a:p>
          <a:p>
            <a:r>
              <a:rPr lang="es-ES" dirty="0"/>
              <a:t>Ejemplo: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Hechos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hombre(juan).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mujer(</a:t>
            </a: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maria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% Regla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padres(X, Y) :- hombre(X), mujer(Y).</a:t>
            </a:r>
          </a:p>
        </p:txBody>
      </p:sp>
    </p:spTree>
    <p:extLst>
      <p:ext uri="{BB962C8B-B14F-4D97-AF65-F5344CB8AC3E}">
        <p14:creationId xmlns:p14="http://schemas.microsoft.com/office/powerpoint/2010/main" val="959900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4011-672F-3C8A-2EBF-9D01F1B5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FF4D3D56-7A19-E202-3304-A0D2CCE0D3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9DF0DB7-F73D-AB37-DA73-BD2127D63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Reglas de Bifurcación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A7A34A7-B5A1-7518-D759-9D06359926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Bifurcación Binaria: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C50D4A21-96F4-8064-2CC0-D8C7C5E21EC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Decisión con dos posibilidades.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mayorEdad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"Adulto") :- E &gt;= 18.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mayorEdad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"Menor") :- E &lt; 18.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3F158E-B79B-BDA4-4D03-8AAE99B921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Bifurcación Múltiple: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5D94E260-015D-D344-053F-EBA30271494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Múltiples condiciones.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"Niño") :- E &lt; 12.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"Joven") :- E &gt;= 12, E &lt; 18.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"Adulto") :- E &gt;= 18, E &lt; 60.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"Anciano") :- E &gt;= 60.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75967E1-F04D-7C0A-55A7-83EE2784B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742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5BB5B-F231-BE12-7BA9-ED508AB8B1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489307BA-3D49-B186-9E5F-6B2C741F1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8A4293B6-B946-39A4-6158-417A204F3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Reglas de Bifurcación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1CAF209-A2BC-4DD4-44B4-1FDA04B1F3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PE" dirty="0"/>
              <a:t>Bifurcación Binaria: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895AB9D-829D-B2E0-58BB-87E443E515E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Decisión con dos posibilidades.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mayorEdad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"Adulto") :- E &gt;= 18.</a:t>
            </a:r>
          </a:p>
          <a:p>
            <a:pPr marL="0" indent="0">
              <a:buNone/>
            </a:pPr>
            <a:r>
              <a:rPr lang="es-ES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mayorEdad</a:t>
            </a: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"Menor") :- E &lt; 18.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C8DF329-A7B4-C55B-FAEC-C80E81A96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s-PE" dirty="0"/>
              <a:t>Bifurcación Múltiple: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B48C11F3-342B-AAAE-F82C-E3D4C3D0EAA4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PE" dirty="0"/>
              <a:t>Múltiples condiciones.</a:t>
            </a:r>
          </a:p>
          <a:p>
            <a:endParaRPr lang="es-PE" dirty="0"/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"Niño") :- E &lt; 12.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"Joven") :- E &gt;= 12, E &lt; 18.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"Adulto") :- E &gt;= 18, E &lt; 60.</a:t>
            </a:r>
          </a:p>
          <a:p>
            <a:pPr marL="0" indent="0">
              <a:buNone/>
            </a:pPr>
            <a:r>
              <a:rPr lang="es-PE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categoria_edad</a:t>
            </a:r>
            <a:r>
              <a:rPr lang="es-PE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(E, "Anciano") :- E &gt;= 60.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009742-4494-476A-F3CB-D4EAA288ED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701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801CE-5D15-4BD2-6A05-6E82CCF92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Patrón de fondo&#10;&#10;El contenido generado por IA puede ser incorrecto.">
            <a:extLst>
              <a:ext uri="{FF2B5EF4-FFF2-40B4-BE49-F238E27FC236}">
                <a16:creationId xmlns:a16="http://schemas.microsoft.com/office/drawing/2014/main" id="{BE8C36DF-65E9-FC78-E67B-7C55402C3C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-1"/>
            <a:ext cx="4680155" cy="684900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2C4FADC-C6AF-51C4-A6C5-399F83049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C00000"/>
                </a:solidFill>
              </a:rPr>
              <a:t>Tipos de Datos en Prolog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4AD7568-0DB3-44E5-BCFB-E088CDF1E4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Todo se representa como </a:t>
            </a:r>
            <a:r>
              <a:rPr lang="es-ES" b="1" dirty="0"/>
              <a:t>términos lógicos</a:t>
            </a:r>
            <a:r>
              <a:rPr lang="es-ES" dirty="0"/>
              <a:t>.</a:t>
            </a:r>
          </a:p>
          <a:p>
            <a:r>
              <a:rPr lang="es-ES" dirty="0"/>
              <a:t>Ejemplos:</a:t>
            </a:r>
          </a:p>
          <a:p>
            <a:endParaRPr lang="es-E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numero(1).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color(rojo).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booleano(verdadero).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tupla(persona(juan, 20)).</a:t>
            </a:r>
          </a:p>
          <a:p>
            <a:pPr marL="0" indent="0">
              <a:buNone/>
            </a:pPr>
            <a:r>
              <a:rPr lang="es-E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lista([1,2,3,4]).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9638E6E-F198-8D33-3FBE-48E46D1D70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8900" y="6422891"/>
            <a:ext cx="1943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6014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601</Words>
  <Application>Microsoft Office PowerPoint</Application>
  <PresentationFormat>Panorámica</PresentationFormat>
  <Paragraphs>76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Tema de Office</vt:lpstr>
      <vt:lpstr>Curso: Programación Lógica y Funcional</vt:lpstr>
      <vt:lpstr>Dudas de la anterior sesión</vt:lpstr>
      <vt:lpstr>INICIO Objetivo de la sesión</vt:lpstr>
      <vt:lpstr>UTILIDAD Aprender estos temas es importante porque:</vt:lpstr>
      <vt:lpstr>TRANSFORMACION Definición de Funciones en Prolog</vt:lpstr>
      <vt:lpstr>TRANSFORMACION Definición de Funciones en Prolog</vt:lpstr>
      <vt:lpstr>Reglas de Bifurcación</vt:lpstr>
      <vt:lpstr>Reglas de Bifurcación</vt:lpstr>
      <vt:lpstr>Tipos de Datos en Prolog</vt:lpstr>
      <vt:lpstr>PRACTICA Ejercicios para desarrollar en clase</vt:lpstr>
      <vt:lpstr>CIERRE 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Carlos Reynaldo Portocarrero Tovar</dc:creator>
  <cp:lastModifiedBy>Carlos Reynaldo Portocarrero Tovar</cp:lastModifiedBy>
  <cp:revision>6</cp:revision>
  <dcterms:created xsi:type="dcterms:W3CDTF">2025-08-09T16:36:29Z</dcterms:created>
  <dcterms:modified xsi:type="dcterms:W3CDTF">2025-08-18T04:11:37Z</dcterms:modified>
</cp:coreProperties>
</file>