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3" r:id="rId17"/>
    <p:sldId id="267" r:id="rId18"/>
    <p:sldId id="282" r:id="rId19"/>
    <p:sldId id="257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B381-718D-40C1-AFD7-FCF8865FF82D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1961E-2C0F-4B31-A87D-AE22A7F71D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473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1961E-2C0F-4B31-A87D-AE22A7F71D4B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27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Data_declar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learnyouahaskell.com/making-our-own-types-and-typeclass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5: </a:t>
            </a:r>
            <a:r>
              <a:rPr lang="es-ES" dirty="0"/>
              <a:t>Tipos de datos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7CBD-E14D-C7E6-52EE-3F7C9317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6ACBFA9-7277-3D33-56B8-EECEDBE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32A64B-45B4-AF4A-B441-993AF35C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Registros (</a:t>
            </a:r>
            <a:r>
              <a:rPr lang="es-ES" dirty="0" err="1">
                <a:solidFill>
                  <a:srgbClr val="C00000"/>
                </a:solidFill>
              </a:rPr>
              <a:t>Records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4B91429-AAC9-6648-5A1D-3DC1C2450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Persona = Persona {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altura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(Show)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019B6-7109-FED2-8634-9B182F046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Creación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personaEjemplo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Persona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personaEjemplo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Persona {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"Carlos",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28,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altura = 1.78,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nombrePersona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personaEjemplo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-- "Carlos"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CEC6FA-AE89-7CB4-FE4B-20FBBEE47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2F8C-BDB1-2AF3-C3B8-3C37A59C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CEF16FA-11B5-564F-08C6-06BE74447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181C1E-41D5-2153-FBA5-FABF2DD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Derivación Automática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815AA42-4F91-0EA9-B094-1AB2FCBE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Color = Rojo | Verde | Azul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(Show,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Enum,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Rojo    -- "Rojo"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Rojo == Rojo --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minBound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maxBound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:: [Color]  -- [Rojo, Verde, Azul]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97333A-4AE6-BA3C-BF71-3976A4864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0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9B59-3603-9616-D141-CEFA249E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725FEB6-F5CD-9BD5-9453-5F6690928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712825-E79F-261F-2AB6-199529A4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Ejercicio Práctico: Sistema de Geometría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CD0AEF1-6DE6-5EAB-48A6-D48332D1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Punto = Punto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Figura = Circulo Punto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|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Punto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Figura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(Circulo _ r) = pi * r * r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b h) = b * h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Uso: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miCirculo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Circulo (Punto 0 0) 5.0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miRectangulo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(Punto 1 1) 4.0 6.0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25481E-2D78-79BB-CD1C-B204D53EC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4B50-9F8E-E2A1-6843-D5B7C060E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3179458-1052-BD21-0A69-08C0A37E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0D32BD-8E2E-0F77-18CB-1F7E123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Ejercicio: Sistema de Usuarios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C046FAE-AB99-B103-4458-5BF0C4A06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Administrador |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UsuarioNormal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Invitado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tipo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4454F3-767A-4078-454D-B45F002CC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esAdministrador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esAdministrador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tipo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Administrador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puedeEditar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puedeEditar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case tipo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Administrador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UsuarioNormal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Invitado -&gt; False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C3965F-92C8-4487-584C-1478A207B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1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B0F-F256-81FA-9115-7BF33E6F8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9EC907F-0872-CF8E-9035-1E5C26BD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5F8F26-85E9-0462-DEF2-68077D2C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Patrones de Diseño con Tipos - Smart </a:t>
            </a:r>
            <a:r>
              <a:rPr lang="es-ES" dirty="0" err="1">
                <a:solidFill>
                  <a:srgbClr val="C00000"/>
                </a:solidFill>
              </a:rPr>
              <a:t>constructors</a:t>
            </a:r>
            <a:r>
              <a:rPr lang="es-ES" dirty="0">
                <a:solidFill>
                  <a:srgbClr val="C00000"/>
                </a:solidFill>
              </a:rPr>
              <a:t>: 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4CAF36C-50AC-64E8-153F-28BDFE25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Email = Email String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crearEmail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String -&gt; Maybe Email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crearEmail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'@' `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str = Just (Email str)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otherwise = Nothing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976A0F-3CA3-A237-8B16-1338278AB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A1F8B-22A0-AAFF-DF6D-799AE971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AF158A5-BDBC-7C81-3D41-4807AB73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3E0111-8999-3350-4ED7-9A067F4A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Patrones de Diseño con Tipos - Tipos fantasmas (</a:t>
            </a:r>
            <a:r>
              <a:rPr lang="es-ES" dirty="0" err="1">
                <a:solidFill>
                  <a:srgbClr val="C00000"/>
                </a:solidFill>
              </a:rPr>
              <a:t>Phantom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types</a:t>
            </a:r>
            <a:r>
              <a:rPr lang="es-ES" dirty="0">
                <a:solidFill>
                  <a:srgbClr val="C00000"/>
                </a:solidFill>
              </a:rPr>
              <a:t>):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57E6AC4-4AA8-753F-F387-E20A31E7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NoValidado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String,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email :: String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NoValidado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Maybe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Validado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form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length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form) &gt; 2 &amp;&amp; '@' `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email form = 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Just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form) (email form))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otherwise = Nothing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AAB555-76E5-F805-1961-BC73AA6C1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0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5E8F-966E-A5DA-CDA6-9B2D70CE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0ECAAF1-B70D-9F4D-8702-701CDF78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8951F2-4068-D5D6-C3D1-C9B0E4FF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Tarea para la Próxima Sesión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A1F1E8D-C9F9-AE4E-E81E-3A4A2ED9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Crear un tipo </a:t>
            </a:r>
            <a:r>
              <a:rPr lang="es-ES" dirty="0" err="1"/>
              <a:t>ListaEnlazada</a:t>
            </a:r>
            <a:r>
              <a:rPr lang="es-ES" dirty="0"/>
              <a:t> que pueda ser vacía o contener un elemento y otra lista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Implementar funciones para: longitud, agregar elemento y concatenar listas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Crear un tipo </a:t>
            </a:r>
            <a:r>
              <a:rPr lang="es-ES" dirty="0" err="1"/>
              <a:t>ÁrbolBinario</a:t>
            </a:r>
            <a:r>
              <a:rPr lang="es-ES" dirty="0"/>
              <a:t> con operaciones básicas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Resolver problemas usando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con tipos customizados</a:t>
            </a:r>
          </a:p>
          <a:p>
            <a:pPr marL="0" indent="0">
              <a:buNone/>
            </a:pPr>
            <a:r>
              <a:rPr lang="en-US" b="1" dirty="0" err="1"/>
              <a:t>Recursos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hlinkClick r:id="rId3"/>
              </a:rPr>
              <a:t>Haskell Data Types</a:t>
            </a:r>
            <a:endParaRPr lang="en-US" dirty="0"/>
          </a:p>
          <a:p>
            <a:r>
              <a:rPr lang="en-US" dirty="0">
                <a:hlinkClick r:id="rId4"/>
              </a:rPr>
              <a:t>Learn You a Haskell - Types</a:t>
            </a:r>
            <a:endParaRPr lang="en-US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CA2083-CF6A-8031-3F15-38B59F803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¿Cuándo usar </a:t>
            </a:r>
            <a:r>
              <a:rPr lang="es-ES" dirty="0" err="1"/>
              <a:t>type</a:t>
            </a:r>
            <a:r>
              <a:rPr lang="es-ES" dirty="0"/>
              <a:t> vs data?</a:t>
            </a:r>
          </a:p>
          <a:p>
            <a:pPr marL="0" indent="0">
              <a:buNone/>
            </a:pPr>
            <a:r>
              <a:rPr lang="es-ES" dirty="0"/>
              <a:t>¿Qué ventajas ofrecen los tipos algebraicos?</a:t>
            </a:r>
          </a:p>
          <a:p>
            <a:pPr marL="0" indent="0">
              <a:buNone/>
            </a:pPr>
            <a:r>
              <a:rPr lang="es-ES" dirty="0"/>
              <a:t>¿Cómo ayuda el sistema de tipos a prevenir errores?</a:t>
            </a:r>
          </a:p>
          <a:p>
            <a:pPr marL="0" indent="0">
              <a:buNone/>
            </a:pPr>
            <a:r>
              <a:rPr lang="es-ES" dirty="0"/>
              <a:t>¿Qué son las clases de tipos y cómo se relacionan?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8374-0BBE-4391-B6DE-48BE6E08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89AAB99-E359-901B-09EF-D934EE6D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FADEB8-4011-9F2C-9434-A5380B8A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D8E6967-1CE7-46C5-929C-1DA7C3DD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-- Los tipos son como documentación ejecutable</a:t>
            </a:r>
          </a:p>
          <a:p>
            <a:pPr marL="0" indent="0">
              <a:buNone/>
            </a:pPr>
            <a:r>
              <a:rPr lang="es-ES" dirty="0"/>
              <a:t>-- que nos ayuda a escribir código más seguro</a:t>
            </a:r>
          </a:p>
          <a:p>
            <a:pPr marL="0" indent="0">
              <a:buNone/>
            </a:pPr>
            <a:r>
              <a:rPr lang="es-ES" dirty="0"/>
              <a:t>-- y expresivo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¡Los tipos no son clases, pero las clases sí son tipos!</a:t>
            </a:r>
            <a:r>
              <a:rPr lang="es-ES" dirty="0"/>
              <a:t> 🎓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CD17F16-09AF-6E39-248A-1CCECA236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6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Comprender el sistema de tipos de Haskell</a:t>
            </a:r>
          </a:p>
          <a:p>
            <a:r>
              <a:rPr lang="es-ES" dirty="0"/>
              <a:t>Crear tipos de datos personalizados</a:t>
            </a:r>
          </a:p>
          <a:p>
            <a:r>
              <a:rPr lang="es-ES" dirty="0"/>
              <a:t>Utilizar tipos algebraicos de datos (</a:t>
            </a:r>
            <a:r>
              <a:rPr lang="es-ES" dirty="0" err="1"/>
              <a:t>ADTs</a:t>
            </a:r>
            <a:r>
              <a:rPr lang="es-ES" dirty="0"/>
              <a:t>)</a:t>
            </a:r>
          </a:p>
          <a:p>
            <a:r>
              <a:rPr lang="es-ES" dirty="0"/>
              <a:t>Implementar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 con tipos personalizados</a:t>
            </a:r>
          </a:p>
          <a:p>
            <a:r>
              <a:rPr lang="es-ES" dirty="0"/>
              <a:t>Aplicar tipos en ejercicios prácticos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554817"/>
            <a:ext cx="3736898" cy="3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Sistema de Tipos de Haskell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Fuertemente tipado</a:t>
            </a:r>
          </a:p>
          <a:p>
            <a:r>
              <a:rPr lang="es-ES" dirty="0"/>
              <a:t>Inferencia de tipos</a:t>
            </a:r>
          </a:p>
          <a:p>
            <a:r>
              <a:rPr lang="es-ES" dirty="0"/>
              <a:t>Tipos algebraicos</a:t>
            </a:r>
          </a:p>
          <a:p>
            <a:r>
              <a:rPr lang="es-ES" dirty="0"/>
              <a:t>Polimorfismo paramétrico</a:t>
            </a:r>
          </a:p>
          <a:p>
            <a:r>
              <a:rPr lang="es-ES" dirty="0"/>
              <a:t>Clases de tipos</a:t>
            </a:r>
          </a:p>
          <a:p>
            <a:endParaRPr lang="es-PE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 de inferencia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x = x * 2  -- Haskell infiere: doble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=&gt; a -&gt; a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Tipos Básicos en Haskell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Tipos numéricos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entero = 42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flotante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flotante = 3.14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doble = 2.71828</a:t>
            </a:r>
          </a:p>
          <a:p>
            <a:pPr marL="0" indent="0">
              <a:buNone/>
            </a:pP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5693B-C615-A198-423F-01C79DFB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Booleanos y caracteres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verdadero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verdadero = True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'A'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cadena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cadena = "Hola Haskell"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Creación de Tipos Personalizados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Sinónimos de tipos (</a:t>
            </a:r>
            <a:r>
              <a:rPr lang="es-ES" dirty="0" err="1">
                <a:solidFill>
                  <a:srgbClr val="C00000"/>
                </a:solidFill>
              </a:rPr>
              <a:t>type</a:t>
            </a:r>
            <a:r>
              <a:rPr lang="es-ES" dirty="0">
                <a:solidFill>
                  <a:srgbClr val="C00000"/>
                </a:solidFill>
              </a:rPr>
              <a:t>):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Altura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Persona = (Nombre, Edad, Altura)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Uso: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personaEjemplo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Persona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personejemplo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("Juan", 25, 1.75)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Tipos Algebraicos de Datos (</a:t>
            </a:r>
            <a:r>
              <a:rPr lang="es-ES" dirty="0" err="1">
                <a:solidFill>
                  <a:srgbClr val="C00000"/>
                </a:solidFill>
              </a:rPr>
              <a:t>ADTs</a:t>
            </a:r>
            <a:r>
              <a:rPr lang="es-E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88559E-BF54-A48C-02E5-2BEEE7B1F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Tipos suma: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Figura = Circulo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|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| Triangulo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DF7B-A61F-8B03-F465-774690884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Tipos producto: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9D5783-AE2B-1DE2-4FAE-EE48AEA8D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s-PE" dirty="0"/>
          </a:p>
          <a:p>
            <a:pPr marL="0" indent="0"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Persona = Persona String Int Float</a:t>
            </a:r>
          </a:p>
          <a:p>
            <a:pPr marL="0" indent="0">
              <a:buNone/>
            </a:pP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Uso:</a:t>
            </a:r>
          </a:p>
          <a:p>
            <a:pPr marL="0" indent="0"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:: Persona</a:t>
            </a:r>
          </a:p>
          <a:p>
            <a:pPr marL="0" indent="0">
              <a:buNone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 = Persona "María" 30 1.65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23E4-4050-EC14-2CD8-DD301968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9E8E79F-97AB-96AB-5EA3-2F797375D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C73455-20F5-CD65-EDF0-88902B3F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Pattern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Matching</a:t>
            </a:r>
            <a:r>
              <a:rPr lang="es-ES" dirty="0">
                <a:solidFill>
                  <a:srgbClr val="C00000"/>
                </a:solidFill>
              </a:rPr>
              <a:t> con Tipos Personalizados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B400B8F-9874-D5D8-E0B1-582953A9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Figura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(Circulo r) = pi * r * r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Rectangulo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 h) = b * h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(Triangulo b h _) = (b * h) / 2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circuloGrande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Figura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circuloGrande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Circulo 10.0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areaCirculo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circuloGrande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-- 314.15927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6169D7-9A28-C623-69E8-2E8AF07DF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EA333-FBC5-FFAA-D0A9-9B4AC538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170680D-6C75-0569-A002-262AD966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97B46B-252F-C1B8-FCA4-01CDAE14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Tipos con Parámetros (Genéricos)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104C71A-FCD2-AB29-9F2C-711D95BFC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Just a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|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edadValida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edadValida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Just 25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B4BDC2-576A-A068-8E44-76F88B099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edadInvalida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edadInvalida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resultadoDiv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resultadoDiv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15.5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errorDiv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errorDiv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División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 cero"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DF500F-7F41-BED5-8599-A4EA5353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64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916</Words>
  <Application>Microsoft Office PowerPoint</Application>
  <PresentationFormat>Panorámica</PresentationFormat>
  <Paragraphs>188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TRANSFORMACIÓN Sistema de Tipos de Haskell</vt:lpstr>
      <vt:lpstr>Tipos Básicos en Haskell</vt:lpstr>
      <vt:lpstr>Creación de Tipos Personalizados Sinónimos de tipos (type):</vt:lpstr>
      <vt:lpstr>Tipos Algebraicos de Datos (ADTs)</vt:lpstr>
      <vt:lpstr>Pattern Matching con Tipos Personalizados</vt:lpstr>
      <vt:lpstr>Tipos con Parámetros (Genéricos)</vt:lpstr>
      <vt:lpstr>Registros (Records)</vt:lpstr>
      <vt:lpstr>Derivación Automática</vt:lpstr>
      <vt:lpstr>Ejercicio Práctico: Sistema de Geometría</vt:lpstr>
      <vt:lpstr>Ejercicio: Sistema de Usuarios</vt:lpstr>
      <vt:lpstr>Patrones de Diseño con Tipos - Smart constructors: </vt:lpstr>
      <vt:lpstr>Patrones de Diseño con Tipos - Tipos fantasmas (Phantom types):</vt:lpstr>
      <vt:lpstr>PRACTICA Tarea para la Próxima Sesión</vt:lpstr>
      <vt:lpstr>CIERRE Conclusiones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8</cp:revision>
  <dcterms:created xsi:type="dcterms:W3CDTF">2025-08-09T16:36:29Z</dcterms:created>
  <dcterms:modified xsi:type="dcterms:W3CDTF">2025-08-29T04:55:34Z</dcterms:modified>
</cp:coreProperties>
</file>