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82" r:id="rId5"/>
    <p:sldId id="269" r:id="rId6"/>
    <p:sldId id="270" r:id="rId7"/>
    <p:sldId id="271" r:id="rId8"/>
    <p:sldId id="272" r:id="rId9"/>
    <p:sldId id="283" r:id="rId10"/>
    <p:sldId id="286" r:id="rId11"/>
    <p:sldId id="284" r:id="rId12"/>
    <p:sldId id="287" r:id="rId13"/>
    <p:sldId id="288" r:id="rId14"/>
    <p:sldId id="289" r:id="rId15"/>
    <p:sldId id="290" r:id="rId16"/>
    <p:sldId id="291" r:id="rId17"/>
    <p:sldId id="292" r:id="rId18"/>
    <p:sldId id="273" r:id="rId19"/>
    <p:sldId id="285" r:id="rId20"/>
    <p:sldId id="293" r:id="rId21"/>
    <p:sldId id="294" r:id="rId22"/>
    <p:sldId id="295" r:id="rId23"/>
    <p:sldId id="267" r:id="rId24"/>
    <p:sldId id="257" r:id="rId2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19BBC-5DEB-6E84-3CAD-6A3CE928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24865-1BFA-ADA2-859F-9FE0EFB8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26185-34FE-557A-3EA7-CC2A41F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7CAAA-8A52-AE9D-C59B-3D960E0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7B09C-FD25-09A3-DD99-754D80D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3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E28-4BDC-D22B-5904-8F45F05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AE63E-E45E-0903-4A1D-ED1BF72C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02EAE-170F-78D1-BF54-D6C0D3F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BDD37-FE9F-21AF-CE78-A6913588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0046A-FA46-802F-8D27-4D8EF76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4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AB72F-7A14-7E05-4CAA-140DED0A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4E196-0486-4DE2-CDEA-5DC438A8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AE272-43B9-9576-6281-51151F1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57BF6-8202-ABBB-8DC2-E70F1D2C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1952F-2393-B4A5-FE51-A6D68C4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0448A-5B63-686F-6F18-2FB8288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E56A2-DF67-BDE9-1CE9-A3E8329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E0F1C-E8A2-A96C-BC29-2552648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5344B-CE2A-017B-B8AA-CC78F1F4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C2149-69CF-04D2-69B3-FC4082D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D7CF-3614-E915-7151-65C45E07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28D5C-17E7-1D29-834D-51795732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5F6D9-375D-6300-7AE2-F31DF07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16F74-85CD-7C82-9D93-0617A416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2A1B9-230D-359C-185A-E17F910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2320-9D1A-7752-5085-F05F016C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CFD36-6A09-B1E3-2FF0-A55DEB47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B0D3D-DB79-34DF-C9F0-268DE014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6AC15-5022-964D-B06D-148F15C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5F4F4-4D30-9D6D-CF08-8915712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BAE4C-FE9E-C962-BD81-1D77730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DD8C-0FF0-3B3A-E08E-2B21A65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F69212-648B-D4EA-7F45-15DB13B8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20A0A-47DC-64C7-1DD7-AFA5E312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B0F9E-22DF-702E-EEF5-FB9C9A16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77BB4-9227-450A-A749-982F9561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18E4AE-1D09-7584-FEFD-9AE371EB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9E2C1-284C-A27E-7518-477C05C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42C3B4-4BED-C0E5-5DD5-52F908B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01E-ADDF-1DC2-4723-898BCCDD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869AB-BBA2-A7F9-0E68-D8A6A3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6906A-1273-FF80-8ECD-B2438B5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FD2DF0-7095-46E0-34C0-B7B23D5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6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40820-8DEF-6D44-2779-D02D683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B96512-51D4-CFE3-EA04-E13017C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3A1A8-FD7B-BB3D-ADCF-7434279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4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4FD-82E1-CA8D-4C5B-3339290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71D73-AC93-C45B-FA46-E73671CA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BA66-244C-C36E-85AD-04A0A5D3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29D7C8-56D1-516A-6F17-2A097BC7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0D70B-B342-189E-72E0-D79AAF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53225-3D64-BFBF-C89E-5153C01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5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0DA3-6246-A1F7-D1A8-740A287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4C117B-41E0-9B97-E7E5-B8C77C43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FCCDB-1D31-E678-D12E-B00092D3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49CB7-FEC0-0623-9F91-B05E777D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FD5E0-ECAA-03D2-A11D-F00C78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22C24-3B94-8914-6959-7F3AA6C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4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0E1EE-8F3D-91CA-088C-7B6C349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4FFDD-20DD-09F1-7876-C4059B2B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441A3-46BC-9FFF-1B0C-E76326063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D0C70-73FD-4BE3-95C3-474564F34926}" type="datetimeFigureOut">
              <a:rPr lang="es-PE" smtClean="0"/>
              <a:t>18/09/2025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E8075-6E15-B397-4E37-663E20518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9828D-8ED1-1C23-90FB-65BD7AA5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9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730DF17-6667-32F5-1562-F4D32C6B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72D3E-B061-4E2E-26DA-7853D030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Curso: Programación Lógica y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2D700-49CD-F239-5521-EB67833B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Unidad 2: </a:t>
            </a:r>
            <a:r>
              <a:rPr lang="es-PE" dirty="0"/>
              <a:t>Programación funcional</a:t>
            </a:r>
          </a:p>
          <a:p>
            <a:r>
              <a:rPr lang="es-PE" dirty="0"/>
              <a:t> </a:t>
            </a:r>
            <a:r>
              <a:rPr lang="es-PE" b="1" dirty="0"/>
              <a:t>Sesión 11: </a:t>
            </a:r>
            <a:r>
              <a:rPr lang="es-ES" dirty="0"/>
              <a:t>Conceptos de listas y </a:t>
            </a:r>
            <a:r>
              <a:rPr lang="es-ES" dirty="0" err="1"/>
              <a:t>functores</a:t>
            </a:r>
            <a:r>
              <a:rPr lang="es-ES" dirty="0"/>
              <a:t>. </a:t>
            </a:r>
          </a:p>
          <a:p>
            <a:r>
              <a:rPr lang="es-ES" b="1" dirty="0"/>
              <a:t>Docente: </a:t>
            </a:r>
            <a:r>
              <a:rPr lang="es-ES" dirty="0"/>
              <a:t>Carlos R. P. Tovar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C54508-0C60-ED14-7E5E-982BF835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07239-3297-E77A-9CEB-3CA0FC98E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28A0067-26F8-ADFB-4461-A4E29094E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0718DD-95CE-58D6-ABBA-428CAA98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Introducción a Functores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002EF32-CD62-650A-4D64-19E9E40C4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b="1" dirty="0"/>
              <a:t>Concepto: Tipos que pueden ser mapeados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Functor f where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(a -&gt; b) -&gt; f a -&gt; f b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29B47B-57FF-DAE2-7528-D0DD453B97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Analogía: Caja que contiene valores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dirty="0"/>
              <a:t>Preserva la estructura</a:t>
            </a:r>
          </a:p>
          <a:p>
            <a:r>
              <a:rPr lang="es-ES" dirty="0"/>
              <a:t>Aplica función a valores internos</a:t>
            </a:r>
          </a:p>
          <a:p>
            <a:r>
              <a:rPr lang="es-ES" dirty="0"/>
              <a:t>Mantiene el contexto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E00E20A-3055-5D86-479F-DA5A7993B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8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ACE96-B73D-B3B4-7C92-DA8F3B822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8D4D028C-F67D-F53D-21D8-3DAD44A57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B7FC3F-12C8-BA75-6367-7A4E75B3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Functor para Listas	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ACE54997-DBBD-B2A2-B34B-45D134BEC2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b="1" dirty="0"/>
              <a:t>Listas como functores: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PE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Functor []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Ejemplos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(+1) [1, 2, 3]  -- [2, 3, 4]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["Hola", "Mundo"]  -- [4, 5]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A298EA-7D17-8D7B-E10A-7385F61F89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/>
              <a:t>Composición de operaciones: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(+1)) [[1,2], [3,4]]  -- [[2,3], [4,5]]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70524BE-EC69-629C-DF1F-FD118D7F9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0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CC87C-B4B1-51D2-3DF1-0E7667DCB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BB75C9F-29F3-8B61-7175-988AEDC3F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3ADECDA-45B4-EF0A-E94A-FC8DA40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Functor para </a:t>
            </a:r>
            <a:r>
              <a:rPr lang="es-ES" dirty="0" err="1">
                <a:solidFill>
                  <a:srgbClr val="C00000"/>
                </a:solidFill>
              </a:rPr>
              <a:t>Maybe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98CCE55-2869-B74A-E641-B8B1011AC9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b="1" dirty="0"/>
              <a:t>Manejo elegante de valores opcionales: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PE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Functor Maybe where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_ Nothing = Nothing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 (Just x) = Just (f x)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(+1) (Just 5)  -- Just 6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(+1) Nothing   -- Nothing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FC190F-086A-C154-BD94-68CC3BFE05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b="1" dirty="0"/>
              <a:t>Aplicación práctica: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Procesamiento seguro de datos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(Just "hola")  -- Just "HOLA"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readMaybe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(Just "123") -- Just 123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C02AD20-7315-F1FB-FD60-51D3B02DD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1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4E467-0440-CA70-0F5C-128E4C48B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4BA60D42-EAFC-D058-6A3D-B83DDF8F7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805A47-3CC5-761A-5EB6-D0E2013F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Functor para </a:t>
            </a:r>
            <a:r>
              <a:rPr lang="es-ES" dirty="0" err="1">
                <a:solidFill>
                  <a:srgbClr val="C00000"/>
                </a:solidFill>
              </a:rPr>
              <a:t>Either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D86189CF-9248-AE78-CC78-129EBB70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b="1" dirty="0"/>
              <a:t>Manejo de errores con contexto: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PE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Functor (Either e) where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_ (Left e) = Left 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 (Right x) = Right (f x)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(+1) (Right 5)  -- Right 6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(+1) (Left "error")  -- Left "error"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A9E86E3-CA68-3230-2D24-827EF2297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4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F1794-2012-D6B4-A16B-242131120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A9F1C7A-7F9D-D6FF-DF4A-1F598F6AE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11ABC9-C81F-D233-334A-FDD483F2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Leyes de los Functores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1E3BD33-065A-B552-AB3A-9BD670C427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s-PE" b="1" dirty="0"/>
              <a:t>Identidad: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id = id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b="1" dirty="0"/>
              <a:t>2. Composición: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(f . g)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 .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15106C-A759-432E-F50A-04CCE976DA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Importancia: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Comportamiento predecible</a:t>
            </a:r>
          </a:p>
          <a:p>
            <a:r>
              <a:rPr lang="es-ES" dirty="0"/>
              <a:t>Compatibilidad con otras abstracciones</a:t>
            </a:r>
          </a:p>
          <a:p>
            <a:r>
              <a:rPr lang="es-ES" dirty="0"/>
              <a:t>Garantías matemáticas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13E3128-A2C5-0A0C-1B1B-BBDDE3F15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8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18668-339F-9389-DE8D-44DBF1ED7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495AD2BD-1D43-C3B0-2864-78EA32210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5D8ADA-23DC-9E89-982D-385B9C93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Aplicaciones Prácticas de Functores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D0C3502C-9DD6-1207-BFFF-25E93C50E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b="1" dirty="0"/>
              <a:t>Procesamiento de datos con contexto: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Transformación segura con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procesarUsuario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Usuario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Usuario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procesarUsuario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(\u -&gt; u { edad = edad u + 1 })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Procesamiento de listas anidadas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transponer :: [[a]] -&gt; [[a]]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transponer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...  -- Usando composición de functores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87BDD5-FB7A-36AC-E84C-D8FFA02C7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4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02E52-286C-6329-F7B6-44B6EC57F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DCFD046-711F-F8FC-B947-B8739CA93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D9D0F3-2257-BA6D-5BEB-BA2D6D9D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Functores Customizados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D164A85-7FFC-9639-2E0F-204A2F48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b="1" dirty="0"/>
              <a:t>Creación de tipos functor personalizados: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Nodo a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a)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Functor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_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Vacio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 (Nodo x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izq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Nodo (f x)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izq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Ejemplo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(*2) (Nodo 1 (Nodo 2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(Nodo 3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Nodo 2 (Nodo 4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(Nodo 6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8AA1463-B637-E6F8-B518-577761711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25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CA069-7E08-CAA6-6C66-2C2B9EC47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1F8551BC-7FA9-1041-5592-0FF9F9156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7502FD-7DFB-1F8D-11CA-167F9E11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Composición de Functores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729BFBF-8C1B-7849-D2C7-E068875E6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b="1" dirty="0"/>
              <a:t>Functores anidados:</a:t>
            </a:r>
          </a:p>
          <a:p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Lista de Maybes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 (fmap (+1)) [Just 1, Nothing, Just 3]  -- [Just 2, Nothing, Just 4]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Maybe de lista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 (map (+1)) (Just [1,2,3])  -- Just [2,3,4]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b="1" dirty="0"/>
              <a:t>Operador &lt;$&gt; (sinónimo de </a:t>
            </a:r>
            <a:r>
              <a:rPr lang="es-PE" b="1" dirty="0" err="1"/>
              <a:t>fmap</a:t>
            </a:r>
            <a:r>
              <a:rPr lang="es-PE" b="1" dirty="0"/>
              <a:t>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(+1) &lt;$&gt; [1,2,3]  -- [2,3,4]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&lt;$&gt; Just "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 -- Just "HOLA"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14B79D-64BE-8B47-117E-F805BF99B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4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5E8F-966E-A5DA-CDA6-9B2D70CE2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0ECAAF1-B70D-9F4D-8702-701CDF786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8951F2-4068-D5D6-C3D1-C9B0E4FF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Ejercicio 1 - Procesamiento de Datos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A1F1E8D-C9F9-AE4E-E81E-3A4A2ED90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Procesar una lista de transacciones: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Transaccion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Transaccion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monto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tipo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exitosa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C25E69-7E27-9E45-F037-81D67C1E43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Calcular montos exitosos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montosExitosos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[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Transaccion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-&gt; [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montosExitosos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monto .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exitosa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Convertir a dólares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aDolares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[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Transaccion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-&gt; [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aDolares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((* 3.7) . monto) .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exitosa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6CA2083-CF6A-8031-3F15-38B59F803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5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9B7C0-2FE7-FA38-CA98-3014D91B4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C186ADBF-27AE-7C03-E3ED-C6E9442ED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D5705F-2179-79A2-B567-809540F6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Ejercicio 2 - Validación con Functores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34C8983-A867-A6ED-4AA9-68AF760385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b="1" dirty="0"/>
              <a:t>Sistema de validación escalable: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validarEdad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validarEdad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x &lt; 0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Nothing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x &gt; 120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Nothing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Just x</a:t>
            </a:r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D8654-9FA4-B16F-6152-C30FF6F9AE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validarEmail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validarEmail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'@' `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 x = Just x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Nothing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Combinar validaciones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validarUsuario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validarUsuario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edad email = (,) &lt;$&gt;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validarEdad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edad &lt;*&gt;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validarEmail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email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1A7ED4-15EA-11A6-1634-FAF16BB06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5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C4112-B162-F537-2EE7-4316A084D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785478A-CF46-5DA2-8421-E362FACA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7D9A71-3A39-AD7E-FF82-D939E814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64DB1D-FF8B-0C32-EC11-FD7827B2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8781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Al finalizar la sesión, el estudiante será capaz de:</a:t>
            </a:r>
          </a:p>
          <a:p>
            <a:r>
              <a:rPr lang="es-ES" dirty="0"/>
              <a:t>Comprender la estructura y manipulación de listas en Haskell</a:t>
            </a:r>
          </a:p>
          <a:p>
            <a:r>
              <a:rPr lang="es-ES" dirty="0"/>
              <a:t>Dominar las funciones de orden superior para procesamiento de listas</a:t>
            </a:r>
          </a:p>
          <a:p>
            <a:r>
              <a:rPr lang="es-ES" dirty="0"/>
              <a:t>Introducir el concepto de functor y su importancia</a:t>
            </a:r>
          </a:p>
          <a:p>
            <a:r>
              <a:rPr lang="es-ES" dirty="0"/>
              <a:t>Aplicar functores para transformar datos en contextos</a:t>
            </a:r>
          </a:p>
          <a:p>
            <a:r>
              <a:rPr lang="es-ES" dirty="0"/>
              <a:t>Implementar operaciones complejas usando composición de functores</a:t>
            </a:r>
          </a:p>
        </p:txBody>
      </p:sp>
      <p:pic>
        <p:nvPicPr>
          <p:cNvPr id="4" name="Marcador de contenido 7" descr="Icono&#10;&#10;El contenido generado por IA puede ser incorrecto.">
            <a:extLst>
              <a:ext uri="{FF2B5EF4-FFF2-40B4-BE49-F238E27FC236}">
                <a16:creationId xmlns:a16="http://schemas.microsoft.com/office/drawing/2014/main" id="{CB22ECAB-6B66-C8CB-B699-1AFF524CC68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013" y="2435398"/>
            <a:ext cx="2519525" cy="25102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0D92C3F-401D-6400-A97F-07DEE869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4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7AB7B-5C02-24DA-1526-17756B380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4E81F783-C4DB-96AA-A6AB-643FC0DF7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FFA6D4-2C9B-C046-CCB1-423B41BF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Ejercicio 3 - Transformaciones Anidadas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261DB66-B009-C6D3-7103-C96E2D773B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b="1" dirty="0"/>
              <a:t>Procesamiento de datos complejos:</a:t>
            </a:r>
          </a:p>
          <a:p>
            <a:pPr marL="0" indent="0">
              <a:buNone/>
            </a:pPr>
            <a:endParaRPr lang="es-PE" b="1" dirty="0"/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Error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Resultado a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Either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Error a</a:t>
            </a:r>
          </a:p>
          <a:p>
            <a:pPr marL="0" indent="0" latinLnBrk="1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procesarArchivos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[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FilePath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-&gt; [Resultado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procesarArchivos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leerArchivo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58992-E5D8-8B5F-9D80-22968A04E7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leerArchivo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FilePath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Resultado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leerArchivo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".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txt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`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isSuffixOf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"Contenido del archivo"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"Formato no soportado"</a:t>
            </a:r>
          </a:p>
          <a:p>
            <a:pPr marL="0" indent="0" latinLnBrk="1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r>
              <a:rPr lang="es-PE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Filtrar y transformar resultados exitosos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procesarExitosos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[Resultado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-&gt; [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procesarExitosos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 .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isRight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BB4C8B5-AAD5-4F25-2260-DAE225D8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12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6AFC2-FE76-AA59-510D-020C9F3F1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4409BC77-0217-7F84-0004-9B3858B30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DC53F3-683C-2D79-1359-7F5469F3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Patrones Avanzados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A458A25-793A-AAE1-F0F3-F9449910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b="1" dirty="0"/>
              <a:t>Functor aplicativo (introducción):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Secuenciación de operaciones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Usuario = Usuario {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nombre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edad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Show</a:t>
            </a:r>
          </a:p>
          <a:p>
            <a:pPr marL="0" indent="0" latinLnBrk="1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crearUsuario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Usuario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crearUsuario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nombre edad = Usuario &lt;$&gt; nombre &lt;*&gt; edad</a:t>
            </a:r>
          </a:p>
          <a:p>
            <a:pPr marL="0" indent="0" latinLnBrk="1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Ejemplo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crearUsuario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(Just "Ana") (Just 25)  -- Just (Usuario "Ana" 25)</a:t>
            </a:r>
            <a:endParaRPr lang="es-ES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5BB094D-16E9-2936-E239-252ABA447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0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1CD97-03A2-E8BB-BA3F-A7843D501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8255ACDC-4726-93AC-5142-A2DBDDAB8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8A76CE-DBDF-F0BA-7A3A-31E21A9D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Ejercicio final: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D83A0A0-1F33-B344-231D-C5161656D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Implementar un procesador de datos que use listas y functores para: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Leer múltiples fuentes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Aplicar transformaciones consistentes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Manejar errores elegantemente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Producir resultados estructurados	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98A5B53-6D5F-33BB-0B18-C194E1170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3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EB390-CB17-5B03-A8BC-14E4251C8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45CF8D9-EE7D-8F8F-D80D-96A70F11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A96021-115A-2687-2AD9-0910A0F4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CIERRE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Conclusiones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9289ED6-9591-B7AF-E87A-5A3ACF1F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7A8B00-6BBF-6EE8-8DCA-85B9945C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listas y functores son pilares fundamentales de la programación funcional en Haskell.</a:t>
            </a:r>
          </a:p>
          <a:p>
            <a:endParaRPr lang="es-ES" dirty="0"/>
          </a:p>
          <a:p>
            <a:r>
              <a:rPr lang="es-ES" dirty="0"/>
              <a:t>Las listas proporcionan una forma poderosa de manipular colecciones de datos, mientras que los functores ofrecen una abstracción para transformar valores en contextos.</a:t>
            </a:r>
          </a:p>
          <a:p>
            <a:endParaRPr lang="es-ES" dirty="0"/>
          </a:p>
          <a:p>
            <a:r>
              <a:rPr lang="es-ES" dirty="0"/>
              <a:t>La combinación de estos conceptos permite crear código expresivo, seguro y mantenible.</a:t>
            </a:r>
          </a:p>
        </p:txBody>
      </p:sp>
    </p:spTree>
    <p:extLst>
      <p:ext uri="{BB962C8B-B14F-4D97-AF65-F5344CB8AC3E}">
        <p14:creationId xmlns:p14="http://schemas.microsoft.com/office/powerpoint/2010/main" val="945925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F30F90-15C5-B340-D3CB-A0DE451B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pic>
        <p:nvPicPr>
          <p:cNvPr id="7" name="Imagen 6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1F4762C-8F07-F00B-8853-2031BBA5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76A4-5E85-E2FF-CD3C-211CF78F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9C0306F-4292-BEBE-95B9-5CBDADD7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3C3DF2-FFD0-DAE2-B15D-8CCFC71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Dudas de la anterior sesión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067774-C870-40BD-55DF-2D0C153EAC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E7C83B-C64B-C319-AAF5-803AD7022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13" name="Marcador de contenido 12" descr="Logotipo&#10;&#10;El contenido generado por IA puede ser incorrecto.">
            <a:extLst>
              <a:ext uri="{FF2B5EF4-FFF2-40B4-BE49-F238E27FC236}">
                <a16:creationId xmlns:a16="http://schemas.microsoft.com/office/drawing/2014/main" id="{1BE8A5FB-1764-EF0B-BFA9-CCF548075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825625"/>
            <a:ext cx="4648200" cy="4181475"/>
          </a:xfrm>
        </p:spPr>
      </p:pic>
    </p:spTree>
    <p:extLst>
      <p:ext uri="{BB962C8B-B14F-4D97-AF65-F5344CB8AC3E}">
        <p14:creationId xmlns:p14="http://schemas.microsoft.com/office/powerpoint/2010/main" val="291522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A6660-C2ED-63B3-FFAF-AF468621F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53B8C2C-276F-FFF5-F101-6CF4CDC97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D3A0CA-A433-14EE-7F69-D4078CB7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UTILIDAD</a:t>
            </a:r>
            <a:br>
              <a:rPr lang="es-PE" dirty="0">
                <a:solidFill>
                  <a:srgbClr val="C00000"/>
                </a:solidFill>
              </a:rPr>
            </a:b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D20E52-B672-B850-E3F5-E836643845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¿Por qué aprender listas?</a:t>
            </a:r>
            <a:endParaRPr lang="es-ES" dirty="0"/>
          </a:p>
          <a:p>
            <a:r>
              <a:rPr lang="es-ES" dirty="0"/>
              <a:t>Son la estructura de datos más usada en Haskell.</a:t>
            </a:r>
          </a:p>
          <a:p>
            <a:r>
              <a:rPr lang="es-ES" dirty="0"/>
              <a:t>Representan secuencias de valores.</a:t>
            </a:r>
          </a:p>
          <a:p>
            <a:r>
              <a:rPr lang="es-ES" dirty="0"/>
              <a:t>Base para operaciones funcionales (</a:t>
            </a:r>
            <a:r>
              <a:rPr lang="es-ES" dirty="0" err="1"/>
              <a:t>map</a:t>
            </a:r>
            <a:r>
              <a:rPr lang="es-ES" dirty="0"/>
              <a:t>, </a:t>
            </a:r>
            <a:r>
              <a:rPr lang="es-ES" dirty="0" err="1"/>
              <a:t>filter</a:t>
            </a:r>
            <a:r>
              <a:rPr lang="es-ES" dirty="0"/>
              <a:t>, </a:t>
            </a:r>
            <a:r>
              <a:rPr lang="es-ES" dirty="0" err="1"/>
              <a:t>fold</a:t>
            </a:r>
            <a:r>
              <a:rPr lang="es-ES" dirty="0"/>
              <a:t>).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943AEB-A1D1-77B9-A4EC-97B3403FF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73F98-07D4-E5E5-60D0-160EC1794F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¿Por qué aprender </a:t>
            </a:r>
            <a:r>
              <a:rPr lang="es-ES" b="1" dirty="0" err="1"/>
              <a:t>functores</a:t>
            </a:r>
            <a:r>
              <a:rPr lang="es-ES" b="1" dirty="0"/>
              <a:t>?</a:t>
            </a:r>
            <a:endParaRPr lang="es-ES" dirty="0"/>
          </a:p>
          <a:p>
            <a:r>
              <a:rPr lang="es-ES" dirty="0"/>
              <a:t>Generalizan la aplicación de funciones sobre estructuras.</a:t>
            </a:r>
          </a:p>
          <a:p>
            <a:r>
              <a:rPr lang="es-ES" dirty="0"/>
              <a:t>Permiten escribir código más flexible y reutilizable.</a:t>
            </a:r>
          </a:p>
          <a:p>
            <a:r>
              <a:rPr lang="es-ES" dirty="0"/>
              <a:t>Están en la base de muchos conceptos en Haskell (</a:t>
            </a:r>
            <a:r>
              <a:rPr lang="es-ES" dirty="0" err="1"/>
              <a:t>Maybe</a:t>
            </a:r>
            <a:r>
              <a:rPr lang="es-ES" dirty="0"/>
              <a:t>, listas, árboles).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1689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37319-390C-B827-228C-2348699D7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AC49926-61C6-7F4F-520B-4994E1075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5451E4-CD29-C8BE-E16C-27330728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Introducción a las Listas en Haskell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36D123D-E274-0546-1F29-35AFB12385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/>
              <a:t>Definición: Estructuras homogéneas de datos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Listas básicas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numeros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[1, 2, 3, 4, 5]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letras = ['a', 'b', 'c']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[]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Notación de rangos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del1al10 = [1..10]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pares = [2, 4..20]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09C13C-B9A1-3F1E-C1E5-7300583E4D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b="1" dirty="0"/>
              <a:t>Características:</a:t>
            </a:r>
          </a:p>
          <a:p>
            <a:pPr marL="0" indent="0">
              <a:buNone/>
            </a:pPr>
            <a:endParaRPr lang="es-PE" b="1" dirty="0"/>
          </a:p>
          <a:p>
            <a:r>
              <a:rPr lang="es-ES" dirty="0"/>
              <a:t>Homogéneas: todos los elementos del mismo tipo</a:t>
            </a:r>
          </a:p>
          <a:p>
            <a:r>
              <a:rPr lang="es-ES" dirty="0"/>
              <a:t>Inmutables: no se pueden modificar, solo transformar</a:t>
            </a:r>
          </a:p>
          <a:p>
            <a:r>
              <a:rPr lang="es-ES" dirty="0"/>
              <a:t>Recursivas: estructura </a:t>
            </a:r>
            <a:r>
              <a:rPr lang="es-ES" dirty="0" err="1"/>
              <a:t>cons</a:t>
            </a:r>
            <a:r>
              <a:rPr lang="es-ES" dirty="0"/>
              <a:t> (</a:t>
            </a:r>
            <a:r>
              <a:rPr lang="es-ES" dirty="0" err="1"/>
              <a:t>a:as</a:t>
            </a:r>
            <a:r>
              <a:rPr lang="es-ES" dirty="0"/>
              <a:t>)</a:t>
            </a:r>
          </a:p>
          <a:p>
            <a:r>
              <a:rPr lang="es-ES" dirty="0"/>
              <a:t>Perezosas: evaluación bajo demanda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21C9FC-B1D8-FABC-DC37-6BB04BAB1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7589F-5402-C235-1EAB-5814CBD27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BB58F2F-ABC1-838F-1F29-8F92DDCCA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9FE687-D168-9D81-D301-330923DB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Estructura Fundamental de Listas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F520283-1B53-6E2D-04C9-052463EE92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b="1" dirty="0" err="1"/>
              <a:t>Pattern</a:t>
            </a:r>
            <a:r>
              <a:rPr lang="es-PE" b="1" dirty="0"/>
              <a:t> </a:t>
            </a:r>
            <a:r>
              <a:rPr lang="es-PE" b="1" dirty="0" err="1"/>
              <a:t>matching</a:t>
            </a:r>
            <a:r>
              <a:rPr lang="es-PE" b="1" dirty="0"/>
              <a:t> con listas: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Descomposición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x:xs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x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x:xs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Funciones básicas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longitud [] = 0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longitud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x:xs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1 + longitud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 [] = 0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x:xs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x + suma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63A1B-A1A2-0763-4ADE-65096404BB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/>
              <a:t>Operador </a:t>
            </a:r>
            <a:r>
              <a:rPr lang="es-PE" b="1" dirty="0" err="1"/>
              <a:t>cons</a:t>
            </a:r>
            <a:r>
              <a:rPr lang="es-PE" b="1" dirty="0"/>
              <a:t> (:):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[2, 3, 4]  -- [1, 2, 3, 4]</a:t>
            </a:r>
          </a:p>
          <a:p>
            <a:pPr marL="0" indent="0"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'a' : "bc"     -- "abc"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9A4235-06C3-A5D8-397B-D2EA585D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5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A6244-DAB5-6FC6-D9E6-4A2D54799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A703568-04BF-9384-D51C-01A4FB8B3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366AD6-A24D-A1D4-BB8B-8845B159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Funciones de Orden Superior para Listas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C871ED-B676-F909-E8C5-5F574A3E61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err="1"/>
              <a:t>Map</a:t>
            </a:r>
            <a:r>
              <a:rPr lang="es-PE" b="1" dirty="0"/>
              <a:t> - Transformación </a:t>
            </a:r>
            <a:r>
              <a:rPr lang="es-PE" b="1" dirty="0" err="1"/>
              <a:t>element-wise</a:t>
            </a:r>
            <a:r>
              <a:rPr lang="es-PE" b="1" dirty="0"/>
              <a:t>:</a:t>
            </a:r>
          </a:p>
          <a:p>
            <a:pPr marL="0" indent="0">
              <a:buNone/>
            </a:pP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 :: (a -&gt; b) -&gt; [a] -&gt; [b]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 (+1) [1, 2, 3]  -- [2, 3, 4]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 -- "HOLA"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B3DAF-0505-A733-E487-15E0BB84B7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 err="1"/>
              <a:t>Filter</a:t>
            </a:r>
            <a:r>
              <a:rPr lang="es-PE" b="1" dirty="0"/>
              <a:t> - Selección por condición: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:: (a -&gt; Bool) -&gt; [a] -&gt; [a]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even [1, 2, 3, 4]  -- [2, 4]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(&gt;0) [-2, -1, 0, 1, 2]  -- [1, 2]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BEC346-8247-3286-3048-0E915CC21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6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91E4C-068B-4541-FAA8-79D7669F6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45E27BA-DE7A-2E7D-6D36-30AEBB300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21CEC8-39E3-2363-3B21-1AFCA5D1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Reducción de Listas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5B1A1BA-9D44-396D-91EF-00C5BBE5F9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b="1" dirty="0" err="1"/>
              <a:t>Foldr</a:t>
            </a:r>
            <a:r>
              <a:rPr lang="es-PE" b="1" dirty="0"/>
              <a:t> (derecha a izquierda):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(a -&gt; b -&gt; b) -&gt; b -&gt; [a] -&gt; b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(+) 0 [1, 2, 3]  -- 1 + (2 + (3 + 0)) = 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b="1" dirty="0" err="1"/>
              <a:t>Foldl</a:t>
            </a:r>
            <a:r>
              <a:rPr lang="es-PE" b="1" dirty="0"/>
              <a:t> (izquierda a derecha):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(b -&gt; a -&gt; b) -&gt; b -&gt; [a] -&gt; b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(+) 0 [1, 2, 3]  -- ((0 + 1) + 2) + 3 = 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0A52D9-1C10-947A-7D76-D9FA7B389E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b="1" dirty="0"/>
              <a:t>Aplicaciones prácticas: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Concatenar lista de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(++) "" ["Hola", " ", "Mundo"]  -- "Hola Mundo"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Encontrar máximo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foldr1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[3, 1, 4, 2]  -- 4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D88194-77C1-AAB0-D5A3-B01849ACD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6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5FB9F-8133-BF8F-896B-D27477E01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820F9C05-D72F-494C-81CF-4C4E9CC82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E1932F-5C19-4B36-72FE-348F57DA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C00000"/>
                </a:solidFill>
              </a:rPr>
              <a:t>List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Comprehensions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E14B75C-7EF1-0ADB-7F71-4C770F51B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b="1" dirty="0"/>
              <a:t>Sintaxis similar a notación matemática: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Cuadrados de números pares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[x^2 | x &lt;- [1..10],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x]  -- [4, 16, 36, 64, 100]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Producto cartesiano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[(x, y) | x &lt;- [1,2], y &lt;- [3,4]]  -- [(1,3),(1,4),(2,3),(2,4)]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Con condiciones múltiples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[x | x &lt;- [1..20], x &gt; 10, x &lt; 15,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x]  -- [11, 13]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A7C4775-136B-DA94-3F7C-164A7681B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36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1661</Words>
  <Application>Microsoft Office PowerPoint</Application>
  <PresentationFormat>Panorámica</PresentationFormat>
  <Paragraphs>261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Tema de Office</vt:lpstr>
      <vt:lpstr>Curso: Programación Lógica y Funcional</vt:lpstr>
      <vt:lpstr>INICIO Objetivo de la sesión</vt:lpstr>
      <vt:lpstr>Dudas de la anterior sesión</vt:lpstr>
      <vt:lpstr>UTILIDAD </vt:lpstr>
      <vt:lpstr>TRANSFORMACIÓN Introducción a las Listas en Haskell</vt:lpstr>
      <vt:lpstr>Estructura Fundamental de Listas</vt:lpstr>
      <vt:lpstr>Funciones de Orden Superior para Listas</vt:lpstr>
      <vt:lpstr>Reducción de Listas</vt:lpstr>
      <vt:lpstr>List Comprehensions</vt:lpstr>
      <vt:lpstr>Introducción a Functores</vt:lpstr>
      <vt:lpstr>Functor para Listas </vt:lpstr>
      <vt:lpstr>Functor para Maybe</vt:lpstr>
      <vt:lpstr>Functor para Either</vt:lpstr>
      <vt:lpstr>Leyes de los Functores</vt:lpstr>
      <vt:lpstr>Aplicaciones Prácticas de Functores</vt:lpstr>
      <vt:lpstr>Functores Customizados</vt:lpstr>
      <vt:lpstr>Composición de Functores</vt:lpstr>
      <vt:lpstr>PRACTICA Ejercicio 1 - Procesamiento de Datos</vt:lpstr>
      <vt:lpstr>Ejercicio 2 - Validación con Functores</vt:lpstr>
      <vt:lpstr>Ejercicio 3 - Transformaciones Anidadas</vt:lpstr>
      <vt:lpstr>Patrones Avanzados</vt:lpstr>
      <vt:lpstr>Ejercicio final:</vt:lpstr>
      <vt:lpstr>CIERRE 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11</cp:revision>
  <dcterms:created xsi:type="dcterms:W3CDTF">2025-08-09T16:36:29Z</dcterms:created>
  <dcterms:modified xsi:type="dcterms:W3CDTF">2025-09-18T18:00:08Z</dcterms:modified>
</cp:coreProperties>
</file>