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82" r:id="rId5"/>
    <p:sldId id="269" r:id="rId6"/>
    <p:sldId id="270" r:id="rId7"/>
    <p:sldId id="271" r:id="rId8"/>
    <p:sldId id="272" r:id="rId9"/>
    <p:sldId id="286" r:id="rId10"/>
    <p:sldId id="274" r:id="rId11"/>
    <p:sldId id="275" r:id="rId12"/>
    <p:sldId id="276" r:id="rId13"/>
    <p:sldId id="267" r:id="rId14"/>
    <p:sldId id="281" r:id="rId15"/>
    <p:sldId id="287" r:id="rId16"/>
    <p:sldId id="288" r:id="rId17"/>
    <p:sldId id="289" r:id="rId18"/>
    <p:sldId id="290" r:id="rId19"/>
    <p:sldId id="257" r:id="rId2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19BBC-5DEB-6E84-3CAD-6A3CE9288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224865-1BFA-ADA2-859F-9FE0EFB88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526185-34FE-557A-3EA7-CC2A41F9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25/09/2025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67CAAA-8A52-AE9D-C59B-3D960E07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87B09C-FD25-09A3-DD99-754D80DF3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139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5DE28-4BDC-D22B-5904-8F45F058A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DAE63E-E45E-0903-4A1D-ED1BF72CF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902EAE-170F-78D1-BF54-D6C0D3F2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25/09/2025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4BDD37-FE9F-21AF-CE78-A6913588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50046A-FA46-802F-8D27-4D8EF76D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746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7AB72F-7A14-7E05-4CAA-140DED0A8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A4E196-0486-4DE2-CDEA-5DC438A85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EAE272-43B9-9576-6281-51151F1A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25/09/2025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457BF6-8202-ABBB-8DC2-E70F1D2C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41952F-2393-B4A5-FE51-A6D68C49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061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0448A-5B63-686F-6F18-2FB82889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8E56A2-DF67-BDE9-1CE9-A3E83298F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9E0F1C-E8A2-A96C-BC29-25526487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25/09/2025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25344B-CE2A-017B-B8AA-CC78F1F4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0C2149-69CF-04D2-69B3-FC4082DD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377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6D7CF-3614-E915-7151-65C45E074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B28D5C-17E7-1D29-834D-51795732D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65F6D9-375D-6300-7AE2-F31DF075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25/09/2025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016F74-85CD-7C82-9D93-0617A416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52A1B9-230D-359C-185A-E17F9107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403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92320-9D1A-7752-5085-F05F016C6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0CFD36-6A09-B1E3-2FF0-A55DEB471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9B0D3D-DB79-34DF-C9F0-268DE014F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76AC15-5022-964D-B06D-148F15CC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25/09/2025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95F4F4-4D30-9D6D-CF08-89157126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BBAE4C-FE9E-C962-BD81-1D777302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640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8DD8C-0FF0-3B3A-E08E-2B21A65F8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F69212-648B-D4EA-7F45-15DB13B8D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620A0A-47DC-64C7-1DD7-AFA5E312A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DB0F9E-22DF-702E-EEF5-FB9C9A163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0477BB4-9227-450A-A749-982F9561D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518E4AE-1D09-7584-FEFD-9AE371EB8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25/09/2025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8A9E2C1-284C-A27E-7518-477C05CC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342C3B4-4BED-C0E5-5DD5-52F908BD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029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B301E-ADDF-1DC2-4723-898BCCDD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C5869AB-BBA2-A7F9-0E68-D8A6A3B1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25/09/2025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16906A-1273-FF80-8ECD-B2438B50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FD2DF0-7095-46E0-34C0-B7B23D59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465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840820-8DEF-6D44-2779-D02D6836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25/09/2025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B96512-51D4-CFE3-EA04-E13017CF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A3A1A8-FD7B-BB3D-ADCF-74342798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046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C64FD-82E1-CA8D-4C5B-33392903B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171D73-AC93-C45B-FA46-E73671CA6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C3BA66-244C-C36E-85AD-04A0A5D34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29D7C8-56D1-516A-6F17-2A097BC7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25/09/2025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50D70B-B342-189E-72E0-D79AAF47B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153225-3D64-BFBF-C89E-5153C018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955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C0DA3-6246-A1F7-D1A8-740A28737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E4C117B-41E0-9B97-E7E5-B8C77C43C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AFCCDB-1D31-E678-D12E-B00092D35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F49CB7-FEC0-0623-9F91-B05E777D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25/09/2025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FFD5E0-ECAA-03D2-A11D-F00C7816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F22C24-3B94-8914-6959-7F3AA6C4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148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810E1EE-8F3D-91CA-088C-7B6C349D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C4FFDD-20DD-09F1-7876-C4059B2B7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E441A3-46BC-9FFF-1B0C-E76326063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0D0C70-73FD-4BE3-95C3-474564F34926}" type="datetimeFigureOut">
              <a:rPr lang="es-PE" smtClean="0"/>
              <a:t>25/09/2025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DE8075-6E15-B397-4E37-663E20518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59828D-8ED1-1C23-90FB-65BD7AA52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699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7730DF17-6667-32F5-1562-F4D32C6B2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972D3E-B061-4E2E-26DA-7853D030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Curso: Programación Lógica y Funcional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12D700-49CD-F239-5521-EB67833BE2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PE" b="1" dirty="0"/>
              <a:t>Unidad 2: </a:t>
            </a:r>
            <a:r>
              <a:rPr lang="es-PE" dirty="0"/>
              <a:t>Programación funcional</a:t>
            </a:r>
          </a:p>
          <a:p>
            <a:r>
              <a:rPr lang="es-PE" b="1" dirty="0"/>
              <a:t>Semana 08 - Sesión 16: </a:t>
            </a:r>
            <a:r>
              <a:rPr lang="es-ES"/>
              <a:t>Base de Datos dinámicas y externas</a:t>
            </a:r>
            <a:endParaRPr lang="es-PE" dirty="0"/>
          </a:p>
          <a:p>
            <a:r>
              <a:rPr lang="es-ES" b="1" dirty="0"/>
              <a:t>Docente: </a:t>
            </a:r>
            <a:r>
              <a:rPr lang="es-ES" dirty="0"/>
              <a:t>Carlos R. P. Tovar</a:t>
            </a:r>
            <a:endParaRPr lang="es-PE" dirty="0"/>
          </a:p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AC54508-0C60-ED14-7E5E-982BF8354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22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CC38C-9FF9-D7EE-624A-50489768D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2F2BF88F-B7F8-334B-EB0B-DAEEEDB9B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96DC229-6BF9-60B1-95CB-5D4C9239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PRACTICA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Ejercicio guiado - Sistema de inventario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497DBC39-FCE5-3CF9-9B08-EB9501980F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Producto = Producto {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idProducto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nombreProd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precio ::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stock ::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deriving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(Show,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Inventario = [Producto]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2CA7BA-01A1-F1CA-DC38-BD8DFCB48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Función para guardar inventario en archivo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guardarInventario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FilePath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Inventario -&gt; IO ()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guardarInventario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archivo inventario = 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writeFile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archivo (show inventario)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Función para cargar inventario desde archivo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cargarInventario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FilePath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IO Inventario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cargarInventario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archivo = do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contenido &lt;-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readFile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archivo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contenido)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69F2630-3262-3D81-791E-920EA362B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30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21890-3817-56C4-95E1-346503668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FBE65006-A814-3A53-0094-22E820151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C636F04-1C86-7204-74F2-184C7EE0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Integración con SQLite (HDBC)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CE0CCE9E-C8EF-4285-4DA9-5CB6C9F2D1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Database.HDBC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Database.HDBC.Sqlite3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Conexión a base de datos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conectarBD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IO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conectarBD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connectSqlite3 "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mi_base.db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Consulta de productos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consultarProductos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IO [[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SqlValue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]]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consultarProductos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quickQuery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"SELECT * FROM productos" []</a:t>
            </a:r>
          </a:p>
          <a:p>
            <a:pPr marL="0" indent="0">
              <a:buNone/>
            </a:pPr>
            <a:endParaRPr lang="es-E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61153B-4912-E651-6487-77C53413BC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Insertar nuevo producto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insertarProducto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Connection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IO ()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insertarProducto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nombre precio stock = do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run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"INSERT INTO productos (nombre, precio, stock) VALUES (?, ?, ?)" 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[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toSql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nombre,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toSql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precio,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toSql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stock]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commit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E5F3A25-5FF7-DD08-E5E3-BD3580250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52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2337F-BABB-D02F-DE8B-736B6D8A8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19610A7D-D817-375A-8D2C-D7098DFCA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8985A4E-FD13-CF24-8471-D3312C19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Aplicación práctica - Menú interactivo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DC11580F-5B0B-85B8-1CB3-6C51CA6DF9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menuPrincipal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IO ()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menuPrincipal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do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putStrLn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"=== SISTEMA DE INVENTARIO ==="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putStrLn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"1. Ver todos los productos"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putStrLn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"2. Agregar producto"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putStrLn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"3. Buscar producto"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putStrLn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"4. Actualizar stock"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putStrLn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"5. Salir"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putStr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"Seleccione una opción: "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opcion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&lt;-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getLine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procesarOpcion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opcion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265093-1EDE-CD90-3D05-BB53321F81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procesarOpcion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IO ()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procesarOpcion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"1"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verProductos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&gt;&gt;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menuPrincipal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procesarOpcion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"2"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agregarProductoMenu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&gt;&gt;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menuPrincipal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procesarOpcion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"5"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putStrLn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"Saliendo del sistema..."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procesarOpcion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_  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putStrLn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"Opción inválida" &gt;&gt;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menuPrincipal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5DD5CD1-EFE2-A89A-C501-971B25EDF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89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EB390-CB17-5B03-A8BC-14E4251C8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345CF8D9-EE7D-8F8F-D80D-96A70F110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4A96021-115A-2687-2AD9-0910A0F4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CIERRE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Manejo de errores y transacciones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F7A8B00-6BBF-6EE8-8DCA-85B9945C03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/>
              <a:t>-- Manejo seguro de operaciones de BD</a:t>
            </a:r>
          </a:p>
          <a:p>
            <a:pPr marL="0" indent="0">
              <a:buNone/>
            </a:pPr>
            <a:r>
              <a:rPr lang="es-ES" dirty="0" err="1"/>
              <a:t>operacionSegura</a:t>
            </a:r>
            <a:r>
              <a:rPr lang="es-ES" dirty="0"/>
              <a:t> :: IO ()</a:t>
            </a:r>
          </a:p>
          <a:p>
            <a:pPr marL="0" indent="0">
              <a:buNone/>
            </a:pPr>
            <a:r>
              <a:rPr lang="es-ES" dirty="0" err="1"/>
              <a:t>operacionSegura</a:t>
            </a:r>
            <a:r>
              <a:rPr lang="es-ES" dirty="0"/>
              <a:t> = do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conn</a:t>
            </a:r>
            <a:r>
              <a:rPr lang="es-ES" dirty="0"/>
              <a:t> &lt;- </a:t>
            </a:r>
            <a:r>
              <a:rPr lang="es-ES" dirty="0" err="1"/>
              <a:t>conectarBD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result</a:t>
            </a:r>
            <a:r>
              <a:rPr lang="es-ES" dirty="0"/>
              <a:t> &lt;- try (</a:t>
            </a:r>
            <a:r>
              <a:rPr lang="es-ES" dirty="0" err="1"/>
              <a:t>insertarProducto</a:t>
            </a:r>
            <a:r>
              <a:rPr lang="es-ES" dirty="0"/>
              <a:t> </a:t>
            </a:r>
            <a:r>
              <a:rPr lang="es-ES" dirty="0" err="1"/>
              <a:t>conn</a:t>
            </a:r>
            <a:r>
              <a:rPr lang="es-ES" dirty="0"/>
              <a:t> "Nuevo" 10.0 5) :: IO (</a:t>
            </a:r>
            <a:r>
              <a:rPr lang="es-ES" dirty="0" err="1"/>
              <a:t>Either</a:t>
            </a:r>
            <a:r>
              <a:rPr lang="es-ES" dirty="0"/>
              <a:t> </a:t>
            </a:r>
            <a:r>
              <a:rPr lang="es-ES" dirty="0" err="1"/>
              <a:t>SomeException</a:t>
            </a:r>
            <a:r>
              <a:rPr lang="es-ES" dirty="0"/>
              <a:t> ())</a:t>
            </a:r>
          </a:p>
          <a:p>
            <a:pPr marL="0" indent="0">
              <a:buNone/>
            </a:pPr>
            <a:r>
              <a:rPr lang="es-ES" dirty="0"/>
              <a:t>  case </a:t>
            </a:r>
            <a:r>
              <a:rPr lang="es-ES" dirty="0" err="1"/>
              <a:t>result</a:t>
            </a:r>
            <a:r>
              <a:rPr lang="es-ES" dirty="0"/>
              <a:t> </a:t>
            </a:r>
            <a:r>
              <a:rPr lang="es-ES" dirty="0" err="1"/>
              <a:t>of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Left</a:t>
            </a:r>
            <a:r>
              <a:rPr lang="es-ES" dirty="0"/>
              <a:t> ex -&gt; </a:t>
            </a:r>
            <a:r>
              <a:rPr lang="es-ES" dirty="0" err="1"/>
              <a:t>putStrLn</a:t>
            </a:r>
            <a:r>
              <a:rPr lang="es-ES" dirty="0"/>
              <a:t> $ "Error: " ++ show ex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Right</a:t>
            </a:r>
            <a:r>
              <a:rPr lang="es-ES" dirty="0"/>
              <a:t> _ -&gt; </a:t>
            </a:r>
            <a:r>
              <a:rPr lang="es-ES" dirty="0" err="1"/>
              <a:t>putStrLn</a:t>
            </a:r>
            <a:r>
              <a:rPr lang="es-ES" dirty="0"/>
              <a:t> "Operación exitosa"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disconnect</a:t>
            </a:r>
            <a:r>
              <a:rPr lang="es-ES" dirty="0"/>
              <a:t> </a:t>
            </a:r>
            <a:r>
              <a:rPr lang="es-ES" dirty="0" err="1"/>
              <a:t>conn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466A56-4302-5BD0-AC30-E63A1C9AB0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/>
              <a:t>-- Transacción atómica</a:t>
            </a:r>
          </a:p>
          <a:p>
            <a:pPr marL="0" indent="0">
              <a:buNone/>
            </a:pPr>
            <a:r>
              <a:rPr lang="es-ES" dirty="0" err="1"/>
              <a:t>transaccionCompleja</a:t>
            </a:r>
            <a:r>
              <a:rPr lang="es-ES" dirty="0"/>
              <a:t> :: </a:t>
            </a:r>
            <a:r>
              <a:rPr lang="es-ES" dirty="0" err="1"/>
              <a:t>Connection</a:t>
            </a:r>
            <a:r>
              <a:rPr lang="es-ES" dirty="0"/>
              <a:t> -&gt; IO </a:t>
            </a:r>
            <a:r>
              <a:rPr lang="es-ES" dirty="0" err="1"/>
              <a:t>Bool</a:t>
            </a:r>
            <a:endParaRPr lang="es-ES" dirty="0"/>
          </a:p>
          <a:p>
            <a:pPr marL="0" indent="0">
              <a:buNone/>
            </a:pPr>
            <a:r>
              <a:rPr lang="es-ES" dirty="0" err="1"/>
              <a:t>transaccionCompleja</a:t>
            </a:r>
            <a:r>
              <a:rPr lang="es-ES" dirty="0"/>
              <a:t> </a:t>
            </a:r>
            <a:r>
              <a:rPr lang="es-ES" dirty="0" err="1"/>
              <a:t>conn</a:t>
            </a:r>
            <a:r>
              <a:rPr lang="es-ES" dirty="0"/>
              <a:t> = do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commit</a:t>
            </a:r>
            <a:r>
              <a:rPr lang="es-ES" dirty="0"/>
              <a:t> </a:t>
            </a:r>
            <a:r>
              <a:rPr lang="es-ES" dirty="0" err="1"/>
              <a:t>conn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result</a:t>
            </a:r>
            <a:r>
              <a:rPr lang="es-ES" dirty="0"/>
              <a:t> &lt;- try $ do</a:t>
            </a:r>
          </a:p>
          <a:p>
            <a:pPr marL="0" indent="0">
              <a:buNone/>
            </a:pPr>
            <a:r>
              <a:rPr lang="es-ES" dirty="0"/>
              <a:t>    run </a:t>
            </a:r>
            <a:r>
              <a:rPr lang="es-ES" dirty="0" err="1"/>
              <a:t>conn</a:t>
            </a:r>
            <a:r>
              <a:rPr lang="es-ES" dirty="0"/>
              <a:t> "UPDATE productos SET stock = stock - 1 WHERE id = 1" []</a:t>
            </a:r>
          </a:p>
          <a:p>
            <a:pPr marL="0" indent="0">
              <a:buNone/>
            </a:pPr>
            <a:r>
              <a:rPr lang="es-ES" dirty="0"/>
              <a:t>    run </a:t>
            </a:r>
            <a:r>
              <a:rPr lang="es-ES" dirty="0" err="1"/>
              <a:t>conn</a:t>
            </a:r>
            <a:r>
              <a:rPr lang="es-ES" dirty="0"/>
              <a:t> "INSERT INTO ventas (</a:t>
            </a:r>
            <a:r>
              <a:rPr lang="es-ES" dirty="0" err="1"/>
              <a:t>producto_id</a:t>
            </a:r>
            <a:r>
              <a:rPr lang="es-ES" dirty="0"/>
              <a:t>, cantidad) VALUES (1, 1)" []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commit</a:t>
            </a:r>
            <a:r>
              <a:rPr lang="es-ES" dirty="0"/>
              <a:t> </a:t>
            </a:r>
            <a:r>
              <a:rPr lang="es-ES" dirty="0" err="1"/>
              <a:t>conn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 case </a:t>
            </a:r>
            <a:r>
              <a:rPr lang="es-ES" dirty="0" err="1"/>
              <a:t>result</a:t>
            </a:r>
            <a:r>
              <a:rPr lang="es-ES" dirty="0"/>
              <a:t> </a:t>
            </a:r>
            <a:r>
              <a:rPr lang="es-ES" dirty="0" err="1"/>
              <a:t>of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Left</a:t>
            </a:r>
            <a:r>
              <a:rPr lang="es-ES" dirty="0"/>
              <a:t> _ -&gt; </a:t>
            </a:r>
            <a:r>
              <a:rPr lang="es-ES" dirty="0" err="1"/>
              <a:t>rollback</a:t>
            </a:r>
            <a:r>
              <a:rPr lang="es-ES" dirty="0"/>
              <a:t> </a:t>
            </a:r>
            <a:r>
              <a:rPr lang="es-ES" dirty="0" err="1"/>
              <a:t>conn</a:t>
            </a:r>
            <a:r>
              <a:rPr lang="es-ES" dirty="0"/>
              <a:t> &gt;&gt; </a:t>
            </a:r>
            <a:r>
              <a:rPr lang="es-ES" dirty="0" err="1"/>
              <a:t>return</a:t>
            </a:r>
            <a:r>
              <a:rPr lang="es-ES" dirty="0"/>
              <a:t> False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Right</a:t>
            </a:r>
            <a:r>
              <a:rPr lang="es-ES" dirty="0"/>
              <a:t> _ -&gt; </a:t>
            </a:r>
            <a:r>
              <a:rPr lang="es-ES" dirty="0" err="1"/>
              <a:t>return</a:t>
            </a:r>
            <a:r>
              <a:rPr lang="es-ES" dirty="0"/>
              <a:t> True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9289ED6-9591-B7AF-E87A-5A3ACF1F8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25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0CE74-CD18-B35E-B3BB-1DEEB4529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CD157B83-2AD2-DB48-0CF9-0A1DD7920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677DBE6-2EEF-EE89-2B6E-F1548E6C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Patrones y mejores prácticas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DEFA127-6F63-0D63-C502-3E85DAF3F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6858484-751F-0758-773A-9AD16DB48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Separación de </a:t>
            </a:r>
            <a:r>
              <a:rPr lang="es-ES" b="1" dirty="0" err="1"/>
              <a:t>concerns</a:t>
            </a:r>
            <a:r>
              <a:rPr lang="es-ES" b="1" dirty="0"/>
              <a:t>:</a:t>
            </a:r>
            <a:r>
              <a:rPr lang="es-ES" dirty="0"/>
              <a:t> Lógica de negocio vs. acceso a datos</a:t>
            </a:r>
          </a:p>
          <a:p>
            <a:r>
              <a:rPr lang="es-ES" b="1" dirty="0"/>
              <a:t>Manejo de errores:</a:t>
            </a:r>
            <a:r>
              <a:rPr lang="es-ES" dirty="0"/>
              <a:t> Usar </a:t>
            </a:r>
            <a:r>
              <a:rPr lang="es-ES" dirty="0" err="1"/>
              <a:t>Either</a:t>
            </a:r>
            <a:r>
              <a:rPr lang="es-ES" dirty="0"/>
              <a:t> o </a:t>
            </a:r>
            <a:r>
              <a:rPr lang="es-ES" dirty="0" err="1"/>
              <a:t>Maybe</a:t>
            </a:r>
            <a:r>
              <a:rPr lang="es-ES" dirty="0"/>
              <a:t> para operaciones </a:t>
            </a:r>
            <a:r>
              <a:rPr lang="es-ES" dirty="0" err="1"/>
              <a:t>fallibles</a:t>
            </a:r>
            <a:endParaRPr lang="es-ES" dirty="0"/>
          </a:p>
          <a:p>
            <a:r>
              <a:rPr lang="es-ES" b="1" dirty="0"/>
              <a:t>Pureza:</a:t>
            </a:r>
            <a:r>
              <a:rPr lang="es-ES" dirty="0"/>
              <a:t> Mantener las funciones puras cuando sea posible</a:t>
            </a:r>
          </a:p>
          <a:p>
            <a:r>
              <a:rPr lang="es-ES" b="1" dirty="0" err="1"/>
              <a:t>Testing</a:t>
            </a:r>
            <a:r>
              <a:rPr lang="es-ES" b="1" dirty="0"/>
              <a:t>:</a:t>
            </a:r>
            <a:r>
              <a:rPr lang="es-ES" dirty="0"/>
              <a:t> </a:t>
            </a:r>
            <a:r>
              <a:rPr lang="es-ES" dirty="0" err="1"/>
              <a:t>Mocking</a:t>
            </a:r>
            <a:r>
              <a:rPr lang="es-ES" dirty="0"/>
              <a:t> de bases de datos para pruebas unitarias</a:t>
            </a:r>
          </a:p>
        </p:txBody>
      </p:sp>
    </p:spTree>
    <p:extLst>
      <p:ext uri="{BB962C8B-B14F-4D97-AF65-F5344CB8AC3E}">
        <p14:creationId xmlns:p14="http://schemas.microsoft.com/office/powerpoint/2010/main" val="1486438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AB5B5-4D00-7EF5-5994-B511DF11F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0059C519-EEA9-7E71-F9C6-20510FE5F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7B1CB7C-1A7A-5151-D05E-7B9984725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 Conclusiones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BDB4D72-2F0C-1596-7E27-C4EEC8EE8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495A716-EAB8-4BB5-A6F5-1F451C1F3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Haskell puede interactuar efectivamente con bases de datos externas</a:t>
            </a:r>
          </a:p>
          <a:p>
            <a:r>
              <a:rPr lang="es-ES" dirty="0"/>
              <a:t>Las técnicas funcionales se aplican bien al manejo de datos persistentes</a:t>
            </a:r>
          </a:p>
          <a:p>
            <a:r>
              <a:rPr lang="es-ES" dirty="0"/>
              <a:t>La inmutabilidad ayuda en la consistencia de los datos</a:t>
            </a:r>
          </a:p>
        </p:txBody>
      </p:sp>
    </p:spTree>
    <p:extLst>
      <p:ext uri="{BB962C8B-B14F-4D97-AF65-F5344CB8AC3E}">
        <p14:creationId xmlns:p14="http://schemas.microsoft.com/office/powerpoint/2010/main" val="4005562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3620D-6C7D-F723-434B-59CE8DDE9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A4C0820F-D300-992A-1F7F-B896695FF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0384298-3536-6588-C269-96D3E623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 Tarea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A1AA49A-0243-1128-E47C-DA112DF23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9244C2A-367B-FB09-ABF5-AE448ABC9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Implementar un CRUD completo para una entidad simple</a:t>
            </a:r>
          </a:p>
          <a:p>
            <a:r>
              <a:rPr lang="es-ES" dirty="0"/>
              <a:t>Experimentar con diferentes </a:t>
            </a:r>
            <a:r>
              <a:rPr lang="es-ES" dirty="0" err="1"/>
              <a:t>backends</a:t>
            </a:r>
            <a:r>
              <a:rPr lang="es-ES" dirty="0"/>
              <a:t> (archivos, SQLite)</a:t>
            </a:r>
          </a:p>
          <a:p>
            <a:r>
              <a:rPr lang="es-ES" dirty="0"/>
              <a:t>Documentar el manejo de </a:t>
            </a:r>
            <a:r>
              <a:rPr lang="es-ES" dirty="0" err="1"/>
              <a:t>errore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9716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0DF13-89E7-13C0-4E4D-D27F98CB8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CA338450-FD42-7889-8910-00188C780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326AC5-97A3-0CB0-F7F0-A83EB91DA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 Librerías recomendadas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E5A1C47-4196-72C3-B028-B6B9A2130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C6338BB-E746-8D47-5B6F-A4C42403E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Para SQLite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dependencia: HDBC, HDBC-sqlite3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Para PostgreSQL  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dependencia: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postgresql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-simple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Para MongoDB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dependencia: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mongoDB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ORM funcional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dependencia: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persistent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esqueleto</a:t>
            </a:r>
          </a:p>
        </p:txBody>
      </p:sp>
    </p:spTree>
    <p:extLst>
      <p:ext uri="{BB962C8B-B14F-4D97-AF65-F5344CB8AC3E}">
        <p14:creationId xmlns:p14="http://schemas.microsoft.com/office/powerpoint/2010/main" val="2012279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6A44A-BEF8-7887-5142-BEA608480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8D14DC90-65E7-E780-6A5B-7E6C62050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CCA8E1-81A0-AF96-FBCB-86EBDB23F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Ejercicios de práctica: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752D00D-57CB-3255-F460-CB8D416D87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519AEBA-0B3B-3017-09F9-B252D9EE2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Sistema de registro de estudiantes con persistencia en archivo</a:t>
            </a:r>
          </a:p>
          <a:p>
            <a:r>
              <a:rPr lang="es-ES" dirty="0"/>
              <a:t>Conexión a SQLite con consultas parametrizadas</a:t>
            </a:r>
          </a:p>
          <a:p>
            <a:r>
              <a:rPr lang="es-ES" dirty="0"/>
              <a:t>Aplicación de agenda telefónica con búsqueda avanzada</a:t>
            </a:r>
          </a:p>
          <a:p>
            <a:r>
              <a:rPr lang="es-ES" dirty="0"/>
              <a:t>Sistema de reservas con transacciones atómicas</a:t>
            </a:r>
          </a:p>
        </p:txBody>
      </p:sp>
    </p:spTree>
    <p:extLst>
      <p:ext uri="{BB962C8B-B14F-4D97-AF65-F5344CB8AC3E}">
        <p14:creationId xmlns:p14="http://schemas.microsoft.com/office/powerpoint/2010/main" val="1482911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AEF30F90-15C5-B340-D3CB-A0DE451B8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pic>
        <p:nvPicPr>
          <p:cNvPr id="7" name="Imagen 6" descr="Imagen de la pantalla de un celular con texto e imagen&#10;&#10;El contenido generado por IA puede ser incorrecto.">
            <a:extLst>
              <a:ext uri="{FF2B5EF4-FFF2-40B4-BE49-F238E27FC236}">
                <a16:creationId xmlns:a16="http://schemas.microsoft.com/office/drawing/2014/main" id="{41F4762C-8F07-F00B-8853-2031BBA59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79" y="2343150"/>
            <a:ext cx="80200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8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676A4-5E85-E2FF-CD3C-211CF78F1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A9C0306F-4292-BEBE-95B9-5CBDADD71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F3C3DF2-FFD0-DAE2-B15D-8CCFC717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Dudas de la anterior sesión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2E7C83B-C64B-C319-AAF5-803AD7022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pic>
        <p:nvPicPr>
          <p:cNvPr id="13" name="Marcador de contenido 12" descr="Logotipo&#10;&#10;El contenido generado por IA puede ser incorrecto.">
            <a:extLst>
              <a:ext uri="{FF2B5EF4-FFF2-40B4-BE49-F238E27FC236}">
                <a16:creationId xmlns:a16="http://schemas.microsoft.com/office/drawing/2014/main" id="{1BE8A5FB-1764-EF0B-BFA9-CCF5480753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1825625"/>
            <a:ext cx="4648200" cy="4181475"/>
          </a:xfrm>
        </p:spPr>
      </p:pic>
    </p:spTree>
    <p:extLst>
      <p:ext uri="{BB962C8B-B14F-4D97-AF65-F5344CB8AC3E}">
        <p14:creationId xmlns:p14="http://schemas.microsoft.com/office/powerpoint/2010/main" val="291522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C4112-B162-F537-2EE7-4316A084D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3785478A-CF46-5DA2-8421-E362FACA2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17D9A71-3A39-AD7E-FF82-D939E814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INICIO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>
                <a:solidFill>
                  <a:srgbClr val="C00000"/>
                </a:solidFill>
              </a:rPr>
              <a:t>Objetivo de la sesión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764DB1D-FF8B-0C32-EC11-FD7827B2B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Al final de la sesión, el estudiante será capaz de interactuar con bases de datos externas desde Haskell y manejar datos dinámicos usando técnicas funcionales.</a:t>
            </a:r>
          </a:p>
        </p:txBody>
      </p:sp>
      <p:pic>
        <p:nvPicPr>
          <p:cNvPr id="4" name="Marcador de contenido 7" descr="Icono&#10;&#10;El contenido generado por IA puede ser incorrecto.">
            <a:extLst>
              <a:ext uri="{FF2B5EF4-FFF2-40B4-BE49-F238E27FC236}">
                <a16:creationId xmlns:a16="http://schemas.microsoft.com/office/drawing/2014/main" id="{CB22ECAB-6B66-C8CB-B699-1AFF524CC682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527" y="3059170"/>
            <a:ext cx="3576945" cy="356374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0D92C3F-401D-6400-A97F-07DEE869C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0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60EA9-A409-D564-0242-9E7EBB7FE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E1551BAA-4EDA-23CB-3BBE-5E7443F6E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DF122EA-ADE1-90C9-2FCD-D6CDF6B7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Transición de conceptos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E49CA7C-3272-3EED-901B-343D1D629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De lo estático a lo dinámico:</a:t>
            </a:r>
            <a:r>
              <a:rPr lang="es-ES" dirty="0"/>
              <a:t> De listas en memoria a datos persistentes</a:t>
            </a:r>
          </a:p>
          <a:p>
            <a:r>
              <a:rPr lang="es-ES" b="1" dirty="0"/>
              <a:t>Motivación:</a:t>
            </a:r>
            <a:r>
              <a:rPr lang="es-ES" dirty="0"/>
              <a:t> Aplicaciones reales requieren almacenamiento persistente</a:t>
            </a:r>
          </a:p>
          <a:p>
            <a:r>
              <a:rPr lang="es-ES" b="1" dirty="0"/>
              <a:t>Pregunta detonante:</a:t>
            </a:r>
            <a:br>
              <a:rPr lang="es-ES" dirty="0"/>
            </a:br>
            <a:r>
              <a:rPr lang="es-ES" i="1" dirty="0"/>
              <a:t>"¿Cómo podemos mantener y consultar datos de manera persistente en un lenguaje funcional puro como Haskell?"</a:t>
            </a: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C76DCE1-FA24-B6F0-1DF9-EFA9B597D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7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37319-390C-B827-228C-2348699D7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BAC49926-61C6-7F4F-520B-4994E1075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E5451E4-CD29-C8BE-E16C-27330728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TRANSFORMACIÓN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Tipos de persistencia en Haskell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336D123D-E274-0546-1F29-35AFB1238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-- 1. Archivos de texto planos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readFile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"datos.txt"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writeFile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"salida.txt" contenido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-- 2. Bases de datos SQL (PostgreSQL, SQLite)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-- 3. Almacenamiento clave-valor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-- 4. Serialización binaria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421C9FC-B1D8-FABC-DC37-6BB04BAB1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7589F-5402-C235-1EAB-5814CBD27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BBB58F2F-ABC1-838F-1F29-8F92DDCCA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79FE687-D168-9D81-D301-330923DB9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Trabajando con archivos - Entrada/Salida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5F520283-1B53-6E2D-04C9-052463EE92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System.IO</a:t>
            </a:r>
          </a:p>
          <a:p>
            <a:pPr marL="0" indent="0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Lectura básica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leerBD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FilePath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IO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leerBD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archivo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readFile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archivo</a:t>
            </a:r>
          </a:p>
          <a:p>
            <a:pPr marL="0" indent="0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Escritura básica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guardarBD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FilePath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IO ()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guardarBD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archivo datos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writeFile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archivo datos</a:t>
            </a:r>
          </a:p>
          <a:p>
            <a:pPr marL="0" indent="0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EAD382-0E1B-FD5C-C9D1-5BD875F146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Ejemplo de uso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IO ()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do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contenido &lt;-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leerBD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"base_datos.txt"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putStrLn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$ "Datos: " ++ contenido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39A4235-06C3-A5D8-397B-D2EA585D1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5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A6244-DAB5-6FC6-D9E6-4A2D54799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7A703568-04BF-9384-D51C-01A4FB8B3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1366AD6-A24D-A1D4-BB8B-8845B1597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Estructura de datos dinámicos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1DC871ED-B676-F909-E8C5-5F574A3E61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Tipo de dato para representar registros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Persona = Persona {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nombre ::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edad ::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email ::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deriving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(Show,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Base de datos como lista dinámica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BaseDatos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[Persona]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C6412B-1CEB-F74D-93E3-3B22B0B5D1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Ejemplo de datos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personasEjemplo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BaseDatos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personasEjemplo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[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Persona "Ana" 25 "ana@email.com",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Persona "Luis" 30 "luis@email.com"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]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1BEC346-8247-3286-3048-0E915CC21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61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91E4C-068B-4541-FAA8-79D7669F6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545E27BA-DE7A-2E7D-6D36-30AEBB300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821CEC8-39E3-2363-3B21-1AFCA5D10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Operaciones CRUD básicas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15B1A1BA-9D44-396D-91EF-00C5BBE5F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Agregar persona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agregarPersona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BaseDatos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Persona -&gt;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BaseDatos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agregarPersona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bd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persona = persona :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bd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Buscar por nombre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buscarPorNombre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BaseDatos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[Persona]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buscarPorNombre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bd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nombreBuscado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(\p -&gt; nombre p ==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nombreBuscado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bd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0D88194-77C1-AAB0-D5A3-B01849ACD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62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ABD71-5445-EC9C-64CF-738785D91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6E4C8DF6-7BC0-92A0-54C6-A854A71DC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806BC8A-355F-51FA-DDB6-8E1E50131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Operaciones CRUD básicas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A07C7DD7-166D-E57C-CC65-277778F34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Actualizar email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actualizarEmail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BaseDatos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BaseDatos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actualizarEmail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bd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nombreBuscado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nuevoEmail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(\p -&gt;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nombre p ==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nombreBuscado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 { email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nuevoEmail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 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p)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bd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Eliminar persona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eliminarPersona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BaseDatos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BaseDatos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eliminarPersona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bd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nombreBuscado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(\p -&gt; nombre p /=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nombreBuscado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bd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DF7A3F2-B5C1-A52C-E74E-DFCE13356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19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1108</Words>
  <Application>Microsoft Office PowerPoint</Application>
  <PresentationFormat>Panorámica</PresentationFormat>
  <Paragraphs>176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Tema de Office</vt:lpstr>
      <vt:lpstr>Curso: Programación Lógica y Funcional</vt:lpstr>
      <vt:lpstr>Dudas de la anterior sesión</vt:lpstr>
      <vt:lpstr>INICIO Objetivo de la sesión</vt:lpstr>
      <vt:lpstr>Transición de conceptos</vt:lpstr>
      <vt:lpstr>TRANSFORMACIÓN Tipos de persistencia en Haskell</vt:lpstr>
      <vt:lpstr>Trabajando con archivos - Entrada/Salida</vt:lpstr>
      <vt:lpstr>Estructura de datos dinámicos</vt:lpstr>
      <vt:lpstr>Operaciones CRUD básicas</vt:lpstr>
      <vt:lpstr>Operaciones CRUD básicas</vt:lpstr>
      <vt:lpstr>PRACTICA Ejercicio guiado - Sistema de inventario</vt:lpstr>
      <vt:lpstr>Integración con SQLite (HDBC)</vt:lpstr>
      <vt:lpstr>Aplicación práctica - Menú interactivo</vt:lpstr>
      <vt:lpstr>CIERRE Manejo de errores y transacciones</vt:lpstr>
      <vt:lpstr>Patrones y mejores prácticas</vt:lpstr>
      <vt:lpstr> Conclusiones</vt:lpstr>
      <vt:lpstr> Tarea</vt:lpstr>
      <vt:lpstr> Librerías recomendadas</vt:lpstr>
      <vt:lpstr>Ejercicios de práctica: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Reynaldo Portocarrero Tovar</dc:creator>
  <cp:lastModifiedBy>Carlos Reynaldo Portocarrero Tovar</cp:lastModifiedBy>
  <cp:revision>11</cp:revision>
  <dcterms:created xsi:type="dcterms:W3CDTF">2025-08-09T16:36:29Z</dcterms:created>
  <dcterms:modified xsi:type="dcterms:W3CDTF">2025-09-26T00:10:28Z</dcterms:modified>
</cp:coreProperties>
</file>