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"/>
  </p:notesMasterIdLst>
  <p:sldIdLst>
    <p:sldId id="467" r:id="rId2"/>
    <p:sldId id="468" r:id="rId3"/>
    <p:sldId id="469" r:id="rId4"/>
    <p:sldId id="470" r:id="rId5"/>
    <p:sldId id="446" r:id="rId6"/>
    <p:sldId id="447" r:id="rId7"/>
    <p:sldId id="471" r:id="rId8"/>
    <p:sldId id="472" r:id="rId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B061"/>
    <a:srgbClr val="422C16"/>
    <a:srgbClr val="0C788E"/>
    <a:srgbClr val="006666"/>
    <a:srgbClr val="54381C"/>
    <a:srgbClr val="FFFFA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3091" autoAdjust="0"/>
  </p:normalViewPr>
  <p:slideViewPr>
    <p:cSldViewPr>
      <p:cViewPr varScale="1">
        <p:scale>
          <a:sx n="68" d="100"/>
          <a:sy n="68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83C2A-4117-453A-BEC0-31CD0548BD9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F0CC-F362-4F46-9D84-96BC559E8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B2F6-753A-4807-A13C-645D31E326D2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0076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4218E-5129-41C2-9C42-1B5B0B2978DB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011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24145-B9AB-41CB-A7DF-3AF81F6D6A72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0992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7DCB60-6BCE-4315-83A1-FF2E7681AB56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0E9273-D6EB-4452-A1C0-4A4C39A380A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43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6C47C-5FE4-4497-B6A2-3D00A2A4B394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60191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7847D-AF16-4A7F-AE8B-67CFB57C54EF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67714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53A62-165C-45C9-9E3C-5FD15F9C3429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50603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497FC-8E94-4C59-9C92-4AB77561B263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5303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B9C75-9D74-44FB-9098-8343CF01A2B7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3302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052879-B84D-4EB6-BC8E-ABE2229E18B0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08543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A7CF0-E6E0-41D8-BECE-35397058940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670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94D26-CD86-445A-B99F-4E4117F5216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7327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5B9C75-9D74-44FB-9098-8343CF01A2B7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3397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/>
          <p:cNvSpPr>
            <a:spLocks noChangeArrowheads="1"/>
          </p:cNvSpPr>
          <p:nvPr/>
        </p:nvSpPr>
        <p:spPr bwMode="auto">
          <a:xfrm>
            <a:off x="0" y="0"/>
            <a:ext cx="9164638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5" name="object 3"/>
          <p:cNvSpPr>
            <a:spLocks noGrp="1"/>
          </p:cNvSpPr>
          <p:nvPr>
            <p:ph type="title"/>
          </p:nvPr>
        </p:nvSpPr>
        <p:spPr>
          <a:xfrm>
            <a:off x="611560" y="1028074"/>
            <a:ext cx="8343900" cy="572753"/>
          </a:xfrm>
        </p:spPr>
        <p:txBody>
          <a:bodyPr lIns="0" tIns="71914" rIns="0" bIns="0">
            <a:spAutoFit/>
          </a:bodyPr>
          <a:lstStyle/>
          <a:p>
            <a:pPr marL="1000125" indent="-990600">
              <a:lnSpc>
                <a:spcPts val="3888"/>
              </a:lnSpc>
              <a:spcBef>
                <a:spcPts val="563"/>
              </a:spcBef>
            </a:pPr>
            <a:r>
              <a:rPr lang="en-US" altLang="en-US" sz="4000" b="1" dirty="0">
                <a:solidFill>
                  <a:srgbClr val="7030A0"/>
                </a:solidFill>
              </a:rPr>
              <a:t>PROGRAMACIÓN LÓGICA Y FUNCIONAL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7600" y="2628900"/>
            <a:ext cx="2643188" cy="1082675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476" algn="ctr">
              <a:spcBef>
                <a:spcPts val="75"/>
              </a:spcBef>
              <a:defRPr/>
            </a:pPr>
            <a:r>
              <a:rPr lang="es-MX" sz="2700" b="1" spc="-4" dirty="0">
                <a:latin typeface="Arial"/>
                <a:cs typeface="Arial"/>
              </a:rPr>
              <a:t>SESIÓN</a:t>
            </a:r>
            <a:r>
              <a:rPr lang="es-MX" sz="2700" b="1" spc="-11" dirty="0">
                <a:latin typeface="Arial"/>
                <a:cs typeface="Arial"/>
              </a:rPr>
              <a:t> </a:t>
            </a:r>
            <a:r>
              <a:rPr lang="es-MX" sz="2700" b="1" spc="-4" dirty="0" smtClean="0">
                <a:latin typeface="Arial"/>
                <a:cs typeface="Arial"/>
              </a:rPr>
              <a:t>17</a:t>
            </a:r>
            <a:endParaRPr lang="es-MX" sz="2700" dirty="0">
              <a:latin typeface="Arial"/>
              <a:cs typeface="Arial"/>
            </a:endParaRPr>
          </a:p>
          <a:p>
            <a:pPr>
              <a:spcBef>
                <a:spcPts val="4"/>
              </a:spcBef>
              <a:defRPr/>
            </a:pPr>
            <a:endParaRPr lang="es-MX" sz="2475" dirty="0">
              <a:latin typeface="Arial"/>
              <a:cs typeface="Arial"/>
            </a:endParaRPr>
          </a:p>
          <a:p>
            <a:pPr algn="ctr">
              <a:defRPr/>
            </a:pPr>
            <a:r>
              <a:rPr lang="es-MX" b="1" dirty="0">
                <a:solidFill>
                  <a:srgbClr val="0070C0"/>
                </a:solidFill>
                <a:latin typeface="Arial"/>
                <a:cs typeface="Arial"/>
              </a:rPr>
              <a:t>CICLO: </a:t>
            </a:r>
            <a:r>
              <a:rPr lang="es-MX" b="1" spc="-4" dirty="0">
                <a:solidFill>
                  <a:srgbClr val="0070C0"/>
                </a:solidFill>
                <a:latin typeface="Arial"/>
                <a:cs typeface="Arial"/>
              </a:rPr>
              <a:t>AGOSTO</a:t>
            </a:r>
            <a:r>
              <a:rPr lang="es-MX" b="1" spc="-4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s-MX" b="1" spc="-4" dirty="0">
                <a:solidFill>
                  <a:srgbClr val="0070C0"/>
                </a:solidFill>
                <a:latin typeface="Arial"/>
                <a:cs typeface="Arial"/>
              </a:rPr>
              <a:t>2020</a:t>
            </a:r>
            <a:endParaRPr lang="es-MX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pic>
        <p:nvPicPr>
          <p:cNvPr id="3077" name="Picture 2" descr="Unidad 1 Programación Lógica y Funcional: Unidad 1 concepto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444875"/>
            <a:ext cx="3392488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4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FBF9475-5429-4CBD-8B2E-7B94D2A8A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2753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altLang="es-MX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CONTENIDO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03326EA-4A8F-4D85-891F-529528414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76872"/>
            <a:ext cx="9144000" cy="504056"/>
          </a:xfrm>
          <a:solidFill>
            <a:srgbClr val="FFC000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2400" dirty="0" smtClean="0">
                <a:solidFill>
                  <a:srgbClr val="7030A0"/>
                </a:solidFill>
              </a:rPr>
              <a:t>MANIPULACIÓN DE TÉRMINOS. PREDICADOS METALÓGICOS.</a:t>
            </a:r>
            <a:r>
              <a:rPr lang="es-MX" sz="2400" dirty="0" smtClean="0">
                <a:solidFill>
                  <a:srgbClr val="7030A0"/>
                </a:solidFill>
              </a:rPr>
              <a:t> </a:t>
            </a:r>
            <a:endParaRPr lang="es-MX" altLang="es-MX" sz="2400" b="1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pic>
        <p:nvPicPr>
          <p:cNvPr id="4101" name="1 Imagen">
            <a:extLst>
              <a:ext uri="{FF2B5EF4-FFF2-40B4-BE49-F238E27FC236}">
                <a16:creationId xmlns:a16="http://schemas.microsoft.com/office/drawing/2014/main" id="{C0D48378-C56D-40A0-82FF-0C586B32B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62863"/>
            <a:ext cx="285115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8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/>
          <p:cNvSpPr>
            <a:spLocks noChangeArrowheads="1"/>
          </p:cNvSpPr>
          <p:nvPr/>
        </p:nvSpPr>
        <p:spPr bwMode="auto">
          <a:xfrm>
            <a:off x="11113" y="33338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682625" y="1797050"/>
            <a:ext cx="7546975" cy="2293938"/>
          </a:xfrm>
          <a:prstGeom prst="rect">
            <a:avLst/>
          </a:prstGeom>
        </p:spPr>
        <p:txBody>
          <a:bodyPr lIns="0" tIns="76676" rIns="0" bIns="0">
            <a:spAutoFit/>
          </a:bodyPr>
          <a:lstStyle>
            <a:lvl1pPr marL="352425" indent="-342900">
              <a:tabLst>
                <a:tab pos="350838" algn="l"/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350838" algn="l"/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350838" algn="l"/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350838" algn="l"/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350838" algn="l"/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5"/>
              </a:spcBef>
              <a:buFontTx/>
              <a:buChar char="•"/>
            </a:pPr>
            <a:r>
              <a:rPr lang="es-MX" altLang="en-US" sz="2400" dirty="0"/>
              <a:t>Los días que tengamos clases debemos conectarnos a través de  Zoom.</a:t>
            </a:r>
          </a:p>
          <a:p>
            <a:pPr>
              <a:buFontTx/>
              <a:buChar char="•"/>
            </a:pPr>
            <a:r>
              <a:rPr lang="es-MX" altLang="en-US" sz="2400" dirty="0"/>
              <a:t>La participación de los estudiantes se dará través del </a:t>
            </a:r>
            <a:r>
              <a:rPr lang="es-MX" altLang="en-US" sz="2400" b="1" u="sng" dirty="0"/>
              <a:t>chat de  Zoom.</a:t>
            </a:r>
            <a:endParaRPr lang="es-MX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altLang="en-US" sz="2400" dirty="0"/>
              <a:t>En Canvas encontrarán la clase de hoy, el </a:t>
            </a:r>
            <a:r>
              <a:rPr lang="es-MX" altLang="en-US" sz="2400" dirty="0" err="1"/>
              <a:t>ppt</a:t>
            </a:r>
            <a:r>
              <a:rPr lang="es-MX" altLang="en-US" sz="2400" dirty="0"/>
              <a:t> de la sesión </a:t>
            </a:r>
            <a:r>
              <a:rPr lang="es-MX" altLang="en-US" sz="2400" dirty="0" smtClean="0"/>
              <a:t>17, </a:t>
            </a:r>
            <a:r>
              <a:rPr lang="es-MX" altLang="en-US" sz="2400" dirty="0"/>
              <a:t>Laboratorio </a:t>
            </a:r>
            <a:r>
              <a:rPr lang="es-MX" altLang="en-US" sz="2400" dirty="0" smtClean="0"/>
              <a:t>17</a:t>
            </a:r>
            <a:endParaRPr lang="en-US" altLang="en-US" sz="1900" dirty="0"/>
          </a:p>
        </p:txBody>
      </p:sp>
      <p:grpSp>
        <p:nvGrpSpPr>
          <p:cNvPr id="5124" name="object 3"/>
          <p:cNvGrpSpPr>
            <a:grpSpLocks/>
          </p:cNvGrpSpPr>
          <p:nvPr/>
        </p:nvGrpSpPr>
        <p:grpSpPr bwMode="auto">
          <a:xfrm>
            <a:off x="636588" y="630238"/>
            <a:ext cx="3043237" cy="595312"/>
            <a:chOff x="832104" y="597408"/>
            <a:chExt cx="4058920" cy="794385"/>
          </a:xfrm>
        </p:grpSpPr>
        <p:sp>
          <p:nvSpPr>
            <p:cNvPr id="5127" name="object 4"/>
            <p:cNvSpPr>
              <a:spLocks/>
            </p:cNvSpPr>
            <p:nvPr/>
          </p:nvSpPr>
          <p:spPr bwMode="auto">
            <a:xfrm>
              <a:off x="832104" y="597408"/>
              <a:ext cx="4058920" cy="794385"/>
            </a:xfrm>
            <a:custGeom>
              <a:avLst/>
              <a:gdLst>
                <a:gd name="T0" fmla="*/ 3926078 w 4058920"/>
                <a:gd name="T1" fmla="*/ 0 h 794385"/>
                <a:gd name="T2" fmla="*/ 132334 w 4058920"/>
                <a:gd name="T3" fmla="*/ 0 h 794385"/>
                <a:gd name="T4" fmla="*/ 90505 w 4058920"/>
                <a:gd name="T5" fmla="*/ 6752 h 794385"/>
                <a:gd name="T6" fmla="*/ 54178 w 4058920"/>
                <a:gd name="T7" fmla="*/ 25550 h 794385"/>
                <a:gd name="T8" fmla="*/ 25532 w 4058920"/>
                <a:gd name="T9" fmla="*/ 54205 h 794385"/>
                <a:gd name="T10" fmla="*/ 6746 w 4058920"/>
                <a:gd name="T11" fmla="*/ 90529 h 794385"/>
                <a:gd name="T12" fmla="*/ 0 w 4058920"/>
                <a:gd name="T13" fmla="*/ 132333 h 794385"/>
                <a:gd name="T14" fmla="*/ 0 w 4058920"/>
                <a:gd name="T15" fmla="*/ 661669 h 794385"/>
                <a:gd name="T16" fmla="*/ 6746 w 4058920"/>
                <a:gd name="T17" fmla="*/ 703474 h 794385"/>
                <a:gd name="T18" fmla="*/ 25532 w 4058920"/>
                <a:gd name="T19" fmla="*/ 739798 h 794385"/>
                <a:gd name="T20" fmla="*/ 54178 w 4058920"/>
                <a:gd name="T21" fmla="*/ 768453 h 794385"/>
                <a:gd name="T22" fmla="*/ 90505 w 4058920"/>
                <a:gd name="T23" fmla="*/ 787251 h 794385"/>
                <a:gd name="T24" fmla="*/ 132334 w 4058920"/>
                <a:gd name="T25" fmla="*/ 794003 h 794385"/>
                <a:gd name="T26" fmla="*/ 3926078 w 4058920"/>
                <a:gd name="T27" fmla="*/ 794003 h 794385"/>
                <a:gd name="T28" fmla="*/ 3967882 w 4058920"/>
                <a:gd name="T29" fmla="*/ 787251 h 794385"/>
                <a:gd name="T30" fmla="*/ 4004206 w 4058920"/>
                <a:gd name="T31" fmla="*/ 768453 h 794385"/>
                <a:gd name="T32" fmla="*/ 4032861 w 4058920"/>
                <a:gd name="T33" fmla="*/ 739798 h 794385"/>
                <a:gd name="T34" fmla="*/ 4051659 w 4058920"/>
                <a:gd name="T35" fmla="*/ 703474 h 794385"/>
                <a:gd name="T36" fmla="*/ 4058412 w 4058920"/>
                <a:gd name="T37" fmla="*/ 661669 h 794385"/>
                <a:gd name="T38" fmla="*/ 4058412 w 4058920"/>
                <a:gd name="T39" fmla="*/ 132333 h 794385"/>
                <a:gd name="T40" fmla="*/ 4051659 w 4058920"/>
                <a:gd name="T41" fmla="*/ 90529 h 794385"/>
                <a:gd name="T42" fmla="*/ 4032861 w 4058920"/>
                <a:gd name="T43" fmla="*/ 54205 h 794385"/>
                <a:gd name="T44" fmla="*/ 4004206 w 4058920"/>
                <a:gd name="T45" fmla="*/ 25550 h 794385"/>
                <a:gd name="T46" fmla="*/ 3967882 w 4058920"/>
                <a:gd name="T47" fmla="*/ 6752 h 794385"/>
                <a:gd name="T48" fmla="*/ 3926078 w 4058920"/>
                <a:gd name="T49" fmla="*/ 0 h 794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58920" h="794385">
                  <a:moveTo>
                    <a:pt x="3926078" y="0"/>
                  </a:moveTo>
                  <a:lnTo>
                    <a:pt x="132334" y="0"/>
                  </a:lnTo>
                  <a:lnTo>
                    <a:pt x="90505" y="6752"/>
                  </a:lnTo>
                  <a:lnTo>
                    <a:pt x="54178" y="25550"/>
                  </a:lnTo>
                  <a:lnTo>
                    <a:pt x="25532" y="54205"/>
                  </a:lnTo>
                  <a:lnTo>
                    <a:pt x="6746" y="90529"/>
                  </a:lnTo>
                  <a:lnTo>
                    <a:pt x="0" y="132333"/>
                  </a:lnTo>
                  <a:lnTo>
                    <a:pt x="0" y="661669"/>
                  </a:lnTo>
                  <a:lnTo>
                    <a:pt x="6746" y="703474"/>
                  </a:lnTo>
                  <a:lnTo>
                    <a:pt x="25532" y="739798"/>
                  </a:lnTo>
                  <a:lnTo>
                    <a:pt x="54178" y="768453"/>
                  </a:lnTo>
                  <a:lnTo>
                    <a:pt x="90505" y="787251"/>
                  </a:lnTo>
                  <a:lnTo>
                    <a:pt x="132334" y="794003"/>
                  </a:lnTo>
                  <a:lnTo>
                    <a:pt x="3926078" y="794003"/>
                  </a:lnTo>
                  <a:lnTo>
                    <a:pt x="3967882" y="787251"/>
                  </a:lnTo>
                  <a:lnTo>
                    <a:pt x="4004206" y="768453"/>
                  </a:lnTo>
                  <a:lnTo>
                    <a:pt x="4032861" y="739798"/>
                  </a:lnTo>
                  <a:lnTo>
                    <a:pt x="4051659" y="703474"/>
                  </a:lnTo>
                  <a:lnTo>
                    <a:pt x="4058412" y="661669"/>
                  </a:lnTo>
                  <a:lnTo>
                    <a:pt x="4058412" y="132333"/>
                  </a:lnTo>
                  <a:lnTo>
                    <a:pt x="4051659" y="90529"/>
                  </a:lnTo>
                  <a:lnTo>
                    <a:pt x="4032861" y="54205"/>
                  </a:lnTo>
                  <a:lnTo>
                    <a:pt x="4004206" y="25550"/>
                  </a:lnTo>
                  <a:lnTo>
                    <a:pt x="3967882" y="6752"/>
                  </a:lnTo>
                  <a:lnTo>
                    <a:pt x="3926078" y="0"/>
                  </a:lnTo>
                  <a:close/>
                </a:path>
              </a:pathLst>
            </a:custGeom>
            <a:solidFill>
              <a:srgbClr val="01B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object 5"/>
            <p:cNvSpPr>
              <a:spLocks/>
            </p:cNvSpPr>
            <p:nvPr/>
          </p:nvSpPr>
          <p:spPr bwMode="auto">
            <a:xfrm>
              <a:off x="832104" y="597408"/>
              <a:ext cx="4058920" cy="794385"/>
            </a:xfrm>
            <a:custGeom>
              <a:avLst/>
              <a:gdLst>
                <a:gd name="T0" fmla="*/ 0 w 4058920"/>
                <a:gd name="T1" fmla="*/ 132333 h 794385"/>
                <a:gd name="T2" fmla="*/ 6746 w 4058920"/>
                <a:gd name="T3" fmla="*/ 90529 h 794385"/>
                <a:gd name="T4" fmla="*/ 25532 w 4058920"/>
                <a:gd name="T5" fmla="*/ 54205 h 794385"/>
                <a:gd name="T6" fmla="*/ 54178 w 4058920"/>
                <a:gd name="T7" fmla="*/ 25550 h 794385"/>
                <a:gd name="T8" fmla="*/ 90505 w 4058920"/>
                <a:gd name="T9" fmla="*/ 6752 h 794385"/>
                <a:gd name="T10" fmla="*/ 132334 w 4058920"/>
                <a:gd name="T11" fmla="*/ 0 h 794385"/>
                <a:gd name="T12" fmla="*/ 3926078 w 4058920"/>
                <a:gd name="T13" fmla="*/ 0 h 794385"/>
                <a:gd name="T14" fmla="*/ 3967882 w 4058920"/>
                <a:gd name="T15" fmla="*/ 6752 h 794385"/>
                <a:gd name="T16" fmla="*/ 4004206 w 4058920"/>
                <a:gd name="T17" fmla="*/ 25550 h 794385"/>
                <a:gd name="T18" fmla="*/ 4032861 w 4058920"/>
                <a:gd name="T19" fmla="*/ 54205 h 794385"/>
                <a:gd name="T20" fmla="*/ 4051659 w 4058920"/>
                <a:gd name="T21" fmla="*/ 90529 h 794385"/>
                <a:gd name="T22" fmla="*/ 4058412 w 4058920"/>
                <a:gd name="T23" fmla="*/ 132333 h 794385"/>
                <a:gd name="T24" fmla="*/ 4058412 w 4058920"/>
                <a:gd name="T25" fmla="*/ 661669 h 794385"/>
                <a:gd name="T26" fmla="*/ 4051659 w 4058920"/>
                <a:gd name="T27" fmla="*/ 703474 h 794385"/>
                <a:gd name="T28" fmla="*/ 4032861 w 4058920"/>
                <a:gd name="T29" fmla="*/ 739798 h 794385"/>
                <a:gd name="T30" fmla="*/ 4004206 w 4058920"/>
                <a:gd name="T31" fmla="*/ 768453 h 794385"/>
                <a:gd name="T32" fmla="*/ 3967882 w 4058920"/>
                <a:gd name="T33" fmla="*/ 787251 h 794385"/>
                <a:gd name="T34" fmla="*/ 3926078 w 4058920"/>
                <a:gd name="T35" fmla="*/ 794003 h 794385"/>
                <a:gd name="T36" fmla="*/ 132334 w 4058920"/>
                <a:gd name="T37" fmla="*/ 794003 h 794385"/>
                <a:gd name="T38" fmla="*/ 90505 w 4058920"/>
                <a:gd name="T39" fmla="*/ 787251 h 794385"/>
                <a:gd name="T40" fmla="*/ 54178 w 4058920"/>
                <a:gd name="T41" fmla="*/ 768453 h 794385"/>
                <a:gd name="T42" fmla="*/ 25532 w 4058920"/>
                <a:gd name="T43" fmla="*/ 739798 h 794385"/>
                <a:gd name="T44" fmla="*/ 6746 w 4058920"/>
                <a:gd name="T45" fmla="*/ 703474 h 794385"/>
                <a:gd name="T46" fmla="*/ 0 w 4058920"/>
                <a:gd name="T47" fmla="*/ 661669 h 794385"/>
                <a:gd name="T48" fmla="*/ 0 w 4058920"/>
                <a:gd name="T49" fmla="*/ 132333 h 794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58920" h="794385">
                  <a:moveTo>
                    <a:pt x="0" y="132333"/>
                  </a:moveTo>
                  <a:lnTo>
                    <a:pt x="6746" y="90529"/>
                  </a:lnTo>
                  <a:lnTo>
                    <a:pt x="25532" y="54205"/>
                  </a:lnTo>
                  <a:lnTo>
                    <a:pt x="54178" y="25550"/>
                  </a:lnTo>
                  <a:lnTo>
                    <a:pt x="90505" y="6752"/>
                  </a:lnTo>
                  <a:lnTo>
                    <a:pt x="132334" y="0"/>
                  </a:lnTo>
                  <a:lnTo>
                    <a:pt x="3926078" y="0"/>
                  </a:lnTo>
                  <a:lnTo>
                    <a:pt x="3967882" y="6752"/>
                  </a:lnTo>
                  <a:lnTo>
                    <a:pt x="4004206" y="25550"/>
                  </a:lnTo>
                  <a:lnTo>
                    <a:pt x="4032861" y="54205"/>
                  </a:lnTo>
                  <a:lnTo>
                    <a:pt x="4051659" y="90529"/>
                  </a:lnTo>
                  <a:lnTo>
                    <a:pt x="4058412" y="132333"/>
                  </a:lnTo>
                  <a:lnTo>
                    <a:pt x="4058412" y="661669"/>
                  </a:lnTo>
                  <a:lnTo>
                    <a:pt x="4051659" y="703474"/>
                  </a:lnTo>
                  <a:lnTo>
                    <a:pt x="4032861" y="739798"/>
                  </a:lnTo>
                  <a:lnTo>
                    <a:pt x="4004206" y="768453"/>
                  </a:lnTo>
                  <a:lnTo>
                    <a:pt x="3967882" y="787251"/>
                  </a:lnTo>
                  <a:lnTo>
                    <a:pt x="3926078" y="794003"/>
                  </a:lnTo>
                  <a:lnTo>
                    <a:pt x="132334" y="794003"/>
                  </a:lnTo>
                  <a:lnTo>
                    <a:pt x="90505" y="787251"/>
                  </a:lnTo>
                  <a:lnTo>
                    <a:pt x="54178" y="768453"/>
                  </a:lnTo>
                  <a:lnTo>
                    <a:pt x="25532" y="739798"/>
                  </a:lnTo>
                  <a:lnTo>
                    <a:pt x="6746" y="703474"/>
                  </a:lnTo>
                  <a:lnTo>
                    <a:pt x="0" y="661669"/>
                  </a:lnTo>
                  <a:lnTo>
                    <a:pt x="0" y="132333"/>
                  </a:lnTo>
                  <a:close/>
                </a:path>
              </a:pathLst>
            </a:custGeom>
            <a:noFill/>
            <a:ln w="12192">
              <a:solidFill>
                <a:srgbClr val="00B4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0" name="object 7"/>
          <p:cNvSpPr txBox="1">
            <a:spLocks noGrp="1"/>
          </p:cNvSpPr>
          <p:nvPr>
            <p:ph type="title"/>
          </p:nvPr>
        </p:nvSpPr>
        <p:spPr>
          <a:xfrm>
            <a:off x="958850" y="1450975"/>
            <a:ext cx="2400300" cy="355600"/>
          </a:xfrm>
        </p:spPr>
        <p:txBody>
          <a:bodyPr lIns="0" tIns="9525" rIns="0" bIns="0" rtlCol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2250" spc="-4" dirty="0">
                <a:solidFill>
                  <a:srgbClr val="FFFFFF"/>
                </a:solidFill>
              </a:rPr>
              <a:t>Pautas de</a:t>
            </a:r>
            <a:r>
              <a:rPr sz="2250" spc="-26" dirty="0">
                <a:solidFill>
                  <a:srgbClr val="FFFFFF"/>
                </a:solidFill>
              </a:rPr>
              <a:t> </a:t>
            </a:r>
            <a:r>
              <a:rPr sz="2250" spc="-4" dirty="0">
                <a:solidFill>
                  <a:srgbClr val="FFFFFF"/>
                </a:solidFill>
              </a:rPr>
              <a:t>trabajo</a:t>
            </a:r>
            <a:endParaRPr sz="2250" dirty="0"/>
          </a:p>
        </p:txBody>
      </p:sp>
      <p:sp>
        <p:nvSpPr>
          <p:cNvPr id="11" name="object 9"/>
          <p:cNvSpPr txBox="1"/>
          <p:nvPr/>
        </p:nvSpPr>
        <p:spPr>
          <a:xfrm>
            <a:off x="944563" y="836613"/>
            <a:ext cx="2667000" cy="287337"/>
          </a:xfrm>
          <a:prstGeom prst="rect">
            <a:avLst/>
          </a:prstGeom>
        </p:spPr>
        <p:txBody>
          <a:bodyPr lIns="0" tIns="9525" rIns="0" bIns="0">
            <a:spAutoFit/>
          </a:bodyPr>
          <a:lstStyle>
            <a:lvl1pPr marL="241300" indent="-233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5"/>
              </a:spcBef>
            </a:pPr>
            <a:r>
              <a:rPr lang="es-MX" altLang="en-US" b="1">
                <a:solidFill>
                  <a:srgbClr val="FFFFFF"/>
                </a:solidFill>
              </a:rPr>
              <a:t>Pautas de trabajo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24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/>
          <p:nvPr/>
        </p:nvSpPr>
        <p:spPr>
          <a:xfrm>
            <a:off x="251520" y="3212976"/>
            <a:ext cx="8712968" cy="714459"/>
          </a:xfrm>
          <a:prstGeom prst="rect">
            <a:avLst/>
          </a:prstGeom>
        </p:spPr>
        <p:txBody>
          <a:bodyPr wrap="square" lIns="0" tIns="9049" rIns="0" bIns="0">
            <a:spAutoFit/>
          </a:bodyPr>
          <a:lstStyle/>
          <a:p>
            <a:pPr algn="ctr">
              <a:spcBef>
                <a:spcPts val="71"/>
              </a:spcBef>
              <a:defRPr/>
            </a:pPr>
            <a:r>
              <a:rPr lang="es-MX" sz="2100" b="1" spc="-8" dirty="0">
                <a:solidFill>
                  <a:srgbClr val="0070C0"/>
                </a:solidFill>
                <a:latin typeface="Arial"/>
                <a:cs typeface="Arial"/>
              </a:rPr>
              <a:t> ¿ </a:t>
            </a:r>
            <a:r>
              <a:rPr lang="es-MX" sz="2400" dirty="0"/>
              <a:t>Control de búsqueda en programas lógicos</a:t>
            </a:r>
            <a:r>
              <a:rPr lang="es-MX" sz="2400" dirty="0" smtClean="0"/>
              <a:t>.</a:t>
            </a:r>
            <a:r>
              <a:rPr lang="es-MX" sz="2100" b="1" spc="-8" dirty="0" smtClean="0">
                <a:latin typeface="Arial"/>
                <a:cs typeface="Arial"/>
              </a:rPr>
              <a:t>?</a:t>
            </a:r>
            <a:endParaRPr lang="es-MX" sz="2100" b="1" spc="-8" dirty="0">
              <a:latin typeface="Arial"/>
              <a:cs typeface="Arial"/>
            </a:endParaRPr>
          </a:p>
          <a:p>
            <a:pPr algn="ctr">
              <a:spcBef>
                <a:spcPts val="71"/>
              </a:spcBef>
              <a:defRPr/>
            </a:pPr>
            <a:endParaRPr lang="es-MX" sz="21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grpSp>
        <p:nvGrpSpPr>
          <p:cNvPr id="6148" name="object 4"/>
          <p:cNvGrpSpPr>
            <a:grpSpLocks/>
          </p:cNvGrpSpPr>
          <p:nvPr/>
        </p:nvGrpSpPr>
        <p:grpSpPr bwMode="auto">
          <a:xfrm>
            <a:off x="623888" y="1252538"/>
            <a:ext cx="5460280" cy="1240358"/>
            <a:chOff x="832103" y="527304"/>
            <a:chExt cx="4529455" cy="1297305"/>
          </a:xfrm>
        </p:grpSpPr>
        <p:sp>
          <p:nvSpPr>
            <p:cNvPr id="6152" name="object 5"/>
            <p:cNvSpPr>
              <a:spLocks/>
            </p:cNvSpPr>
            <p:nvPr/>
          </p:nvSpPr>
          <p:spPr bwMode="auto">
            <a:xfrm>
              <a:off x="832103" y="527304"/>
              <a:ext cx="4529455" cy="1297305"/>
            </a:xfrm>
            <a:custGeom>
              <a:avLst/>
              <a:gdLst>
                <a:gd name="T0" fmla="*/ 4313174 w 4529455"/>
                <a:gd name="T1" fmla="*/ 0 h 1297305"/>
                <a:gd name="T2" fmla="*/ 216154 w 4529455"/>
                <a:gd name="T3" fmla="*/ 0 h 1297305"/>
                <a:gd name="T4" fmla="*/ 166591 w 4529455"/>
                <a:gd name="T5" fmla="*/ 5708 h 1297305"/>
                <a:gd name="T6" fmla="*/ 121094 w 4529455"/>
                <a:gd name="T7" fmla="*/ 21969 h 1297305"/>
                <a:gd name="T8" fmla="*/ 80960 w 4529455"/>
                <a:gd name="T9" fmla="*/ 47486 h 1297305"/>
                <a:gd name="T10" fmla="*/ 47486 w 4529455"/>
                <a:gd name="T11" fmla="*/ 80960 h 1297305"/>
                <a:gd name="T12" fmla="*/ 21969 w 4529455"/>
                <a:gd name="T13" fmla="*/ 121094 h 1297305"/>
                <a:gd name="T14" fmla="*/ 5708 w 4529455"/>
                <a:gd name="T15" fmla="*/ 166591 h 1297305"/>
                <a:gd name="T16" fmla="*/ 0 w 4529455"/>
                <a:gd name="T17" fmla="*/ 216154 h 1297305"/>
                <a:gd name="T18" fmla="*/ 0 w 4529455"/>
                <a:gd name="T19" fmla="*/ 1080770 h 1297305"/>
                <a:gd name="T20" fmla="*/ 5708 w 4529455"/>
                <a:gd name="T21" fmla="*/ 1130332 h 1297305"/>
                <a:gd name="T22" fmla="*/ 21969 w 4529455"/>
                <a:gd name="T23" fmla="*/ 1175829 h 1297305"/>
                <a:gd name="T24" fmla="*/ 47486 w 4529455"/>
                <a:gd name="T25" fmla="*/ 1215963 h 1297305"/>
                <a:gd name="T26" fmla="*/ 80960 w 4529455"/>
                <a:gd name="T27" fmla="*/ 1249437 h 1297305"/>
                <a:gd name="T28" fmla="*/ 121094 w 4529455"/>
                <a:gd name="T29" fmla="*/ 1274954 h 1297305"/>
                <a:gd name="T30" fmla="*/ 166591 w 4529455"/>
                <a:gd name="T31" fmla="*/ 1291215 h 1297305"/>
                <a:gd name="T32" fmla="*/ 216154 w 4529455"/>
                <a:gd name="T33" fmla="*/ 1296924 h 1297305"/>
                <a:gd name="T34" fmla="*/ 4313174 w 4529455"/>
                <a:gd name="T35" fmla="*/ 1296924 h 1297305"/>
                <a:gd name="T36" fmla="*/ 4362736 w 4529455"/>
                <a:gd name="T37" fmla="*/ 1291215 h 1297305"/>
                <a:gd name="T38" fmla="*/ 4408233 w 4529455"/>
                <a:gd name="T39" fmla="*/ 1274954 h 1297305"/>
                <a:gd name="T40" fmla="*/ 4448367 w 4529455"/>
                <a:gd name="T41" fmla="*/ 1249437 h 1297305"/>
                <a:gd name="T42" fmla="*/ 4481841 w 4529455"/>
                <a:gd name="T43" fmla="*/ 1215963 h 1297305"/>
                <a:gd name="T44" fmla="*/ 4507358 w 4529455"/>
                <a:gd name="T45" fmla="*/ 1175829 h 1297305"/>
                <a:gd name="T46" fmla="*/ 4523619 w 4529455"/>
                <a:gd name="T47" fmla="*/ 1130332 h 1297305"/>
                <a:gd name="T48" fmla="*/ 4529328 w 4529455"/>
                <a:gd name="T49" fmla="*/ 1080770 h 1297305"/>
                <a:gd name="T50" fmla="*/ 4529328 w 4529455"/>
                <a:gd name="T51" fmla="*/ 216154 h 1297305"/>
                <a:gd name="T52" fmla="*/ 4523619 w 4529455"/>
                <a:gd name="T53" fmla="*/ 166591 h 1297305"/>
                <a:gd name="T54" fmla="*/ 4507358 w 4529455"/>
                <a:gd name="T55" fmla="*/ 121094 h 1297305"/>
                <a:gd name="T56" fmla="*/ 4481841 w 4529455"/>
                <a:gd name="T57" fmla="*/ 80960 h 1297305"/>
                <a:gd name="T58" fmla="*/ 4448367 w 4529455"/>
                <a:gd name="T59" fmla="*/ 47486 h 1297305"/>
                <a:gd name="T60" fmla="*/ 4408233 w 4529455"/>
                <a:gd name="T61" fmla="*/ 21969 h 1297305"/>
                <a:gd name="T62" fmla="*/ 4362736 w 4529455"/>
                <a:gd name="T63" fmla="*/ 5708 h 1297305"/>
                <a:gd name="T64" fmla="*/ 4313174 w 4529455"/>
                <a:gd name="T65" fmla="*/ 0 h 1297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29455" h="1297305">
                  <a:moveTo>
                    <a:pt x="4313174" y="0"/>
                  </a:moveTo>
                  <a:lnTo>
                    <a:pt x="216154" y="0"/>
                  </a:lnTo>
                  <a:lnTo>
                    <a:pt x="166591" y="5708"/>
                  </a:lnTo>
                  <a:lnTo>
                    <a:pt x="121094" y="21969"/>
                  </a:lnTo>
                  <a:lnTo>
                    <a:pt x="80960" y="47486"/>
                  </a:lnTo>
                  <a:lnTo>
                    <a:pt x="47486" y="80960"/>
                  </a:lnTo>
                  <a:lnTo>
                    <a:pt x="21969" y="121094"/>
                  </a:lnTo>
                  <a:lnTo>
                    <a:pt x="5708" y="166591"/>
                  </a:lnTo>
                  <a:lnTo>
                    <a:pt x="0" y="216154"/>
                  </a:lnTo>
                  <a:lnTo>
                    <a:pt x="0" y="1080770"/>
                  </a:lnTo>
                  <a:lnTo>
                    <a:pt x="5708" y="1130332"/>
                  </a:lnTo>
                  <a:lnTo>
                    <a:pt x="21969" y="1175829"/>
                  </a:lnTo>
                  <a:lnTo>
                    <a:pt x="47486" y="1215963"/>
                  </a:lnTo>
                  <a:lnTo>
                    <a:pt x="80960" y="1249437"/>
                  </a:lnTo>
                  <a:lnTo>
                    <a:pt x="121094" y="1274954"/>
                  </a:lnTo>
                  <a:lnTo>
                    <a:pt x="166591" y="1291215"/>
                  </a:lnTo>
                  <a:lnTo>
                    <a:pt x="216154" y="1296924"/>
                  </a:lnTo>
                  <a:lnTo>
                    <a:pt x="4313174" y="1296924"/>
                  </a:lnTo>
                  <a:lnTo>
                    <a:pt x="4362736" y="1291215"/>
                  </a:lnTo>
                  <a:lnTo>
                    <a:pt x="4408233" y="1274954"/>
                  </a:lnTo>
                  <a:lnTo>
                    <a:pt x="4448367" y="1249437"/>
                  </a:lnTo>
                  <a:lnTo>
                    <a:pt x="4481841" y="1215963"/>
                  </a:lnTo>
                  <a:lnTo>
                    <a:pt x="4507358" y="1175829"/>
                  </a:lnTo>
                  <a:lnTo>
                    <a:pt x="4523619" y="1130332"/>
                  </a:lnTo>
                  <a:lnTo>
                    <a:pt x="4529328" y="1080770"/>
                  </a:lnTo>
                  <a:lnTo>
                    <a:pt x="4529328" y="216154"/>
                  </a:lnTo>
                  <a:lnTo>
                    <a:pt x="4523619" y="166591"/>
                  </a:lnTo>
                  <a:lnTo>
                    <a:pt x="4507358" y="121094"/>
                  </a:lnTo>
                  <a:lnTo>
                    <a:pt x="4481841" y="80960"/>
                  </a:lnTo>
                  <a:lnTo>
                    <a:pt x="4448367" y="47486"/>
                  </a:lnTo>
                  <a:lnTo>
                    <a:pt x="4408233" y="21969"/>
                  </a:lnTo>
                  <a:lnTo>
                    <a:pt x="4362736" y="5708"/>
                  </a:lnTo>
                  <a:lnTo>
                    <a:pt x="4313174" y="0"/>
                  </a:lnTo>
                  <a:close/>
                </a:path>
              </a:pathLst>
            </a:custGeom>
            <a:solidFill>
              <a:srgbClr val="01B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6153" name="object 6"/>
            <p:cNvSpPr>
              <a:spLocks/>
            </p:cNvSpPr>
            <p:nvPr/>
          </p:nvSpPr>
          <p:spPr bwMode="auto">
            <a:xfrm>
              <a:off x="832103" y="527304"/>
              <a:ext cx="4529455" cy="1297305"/>
            </a:xfrm>
            <a:custGeom>
              <a:avLst/>
              <a:gdLst>
                <a:gd name="T0" fmla="*/ 0 w 4529455"/>
                <a:gd name="T1" fmla="*/ 216154 h 1297305"/>
                <a:gd name="T2" fmla="*/ 5708 w 4529455"/>
                <a:gd name="T3" fmla="*/ 166591 h 1297305"/>
                <a:gd name="T4" fmla="*/ 21969 w 4529455"/>
                <a:gd name="T5" fmla="*/ 121094 h 1297305"/>
                <a:gd name="T6" fmla="*/ 47486 w 4529455"/>
                <a:gd name="T7" fmla="*/ 80960 h 1297305"/>
                <a:gd name="T8" fmla="*/ 80960 w 4529455"/>
                <a:gd name="T9" fmla="*/ 47486 h 1297305"/>
                <a:gd name="T10" fmla="*/ 121094 w 4529455"/>
                <a:gd name="T11" fmla="*/ 21969 h 1297305"/>
                <a:gd name="T12" fmla="*/ 166591 w 4529455"/>
                <a:gd name="T13" fmla="*/ 5708 h 1297305"/>
                <a:gd name="T14" fmla="*/ 216154 w 4529455"/>
                <a:gd name="T15" fmla="*/ 0 h 1297305"/>
                <a:gd name="T16" fmla="*/ 4313174 w 4529455"/>
                <a:gd name="T17" fmla="*/ 0 h 1297305"/>
                <a:gd name="T18" fmla="*/ 4362736 w 4529455"/>
                <a:gd name="T19" fmla="*/ 5708 h 1297305"/>
                <a:gd name="T20" fmla="*/ 4408233 w 4529455"/>
                <a:gd name="T21" fmla="*/ 21969 h 1297305"/>
                <a:gd name="T22" fmla="*/ 4448367 w 4529455"/>
                <a:gd name="T23" fmla="*/ 47486 h 1297305"/>
                <a:gd name="T24" fmla="*/ 4481841 w 4529455"/>
                <a:gd name="T25" fmla="*/ 80960 h 1297305"/>
                <a:gd name="T26" fmla="*/ 4507358 w 4529455"/>
                <a:gd name="T27" fmla="*/ 121094 h 1297305"/>
                <a:gd name="T28" fmla="*/ 4523619 w 4529455"/>
                <a:gd name="T29" fmla="*/ 166591 h 1297305"/>
                <a:gd name="T30" fmla="*/ 4529328 w 4529455"/>
                <a:gd name="T31" fmla="*/ 216154 h 1297305"/>
                <a:gd name="T32" fmla="*/ 4529328 w 4529455"/>
                <a:gd name="T33" fmla="*/ 1080770 h 1297305"/>
                <a:gd name="T34" fmla="*/ 4523619 w 4529455"/>
                <a:gd name="T35" fmla="*/ 1130332 h 1297305"/>
                <a:gd name="T36" fmla="*/ 4507358 w 4529455"/>
                <a:gd name="T37" fmla="*/ 1175829 h 1297305"/>
                <a:gd name="T38" fmla="*/ 4481841 w 4529455"/>
                <a:gd name="T39" fmla="*/ 1215963 h 1297305"/>
                <a:gd name="T40" fmla="*/ 4448367 w 4529455"/>
                <a:gd name="T41" fmla="*/ 1249437 h 1297305"/>
                <a:gd name="T42" fmla="*/ 4408233 w 4529455"/>
                <a:gd name="T43" fmla="*/ 1274954 h 1297305"/>
                <a:gd name="T44" fmla="*/ 4362736 w 4529455"/>
                <a:gd name="T45" fmla="*/ 1291215 h 1297305"/>
                <a:gd name="T46" fmla="*/ 4313174 w 4529455"/>
                <a:gd name="T47" fmla="*/ 1296924 h 1297305"/>
                <a:gd name="T48" fmla="*/ 216154 w 4529455"/>
                <a:gd name="T49" fmla="*/ 1296924 h 1297305"/>
                <a:gd name="T50" fmla="*/ 166591 w 4529455"/>
                <a:gd name="T51" fmla="*/ 1291215 h 1297305"/>
                <a:gd name="T52" fmla="*/ 121094 w 4529455"/>
                <a:gd name="T53" fmla="*/ 1274954 h 1297305"/>
                <a:gd name="T54" fmla="*/ 80960 w 4529455"/>
                <a:gd name="T55" fmla="*/ 1249437 h 1297305"/>
                <a:gd name="T56" fmla="*/ 47486 w 4529455"/>
                <a:gd name="T57" fmla="*/ 1215963 h 1297305"/>
                <a:gd name="T58" fmla="*/ 21969 w 4529455"/>
                <a:gd name="T59" fmla="*/ 1175829 h 1297305"/>
                <a:gd name="T60" fmla="*/ 5708 w 4529455"/>
                <a:gd name="T61" fmla="*/ 1130332 h 1297305"/>
                <a:gd name="T62" fmla="*/ 0 w 4529455"/>
                <a:gd name="T63" fmla="*/ 1080770 h 1297305"/>
                <a:gd name="T64" fmla="*/ 0 w 4529455"/>
                <a:gd name="T65" fmla="*/ 216154 h 1297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29455" h="1297305">
                  <a:moveTo>
                    <a:pt x="0" y="216154"/>
                  </a:moveTo>
                  <a:lnTo>
                    <a:pt x="5708" y="166591"/>
                  </a:lnTo>
                  <a:lnTo>
                    <a:pt x="21969" y="121094"/>
                  </a:lnTo>
                  <a:lnTo>
                    <a:pt x="47486" y="80960"/>
                  </a:lnTo>
                  <a:lnTo>
                    <a:pt x="80960" y="47486"/>
                  </a:lnTo>
                  <a:lnTo>
                    <a:pt x="121094" y="21969"/>
                  </a:lnTo>
                  <a:lnTo>
                    <a:pt x="166591" y="5708"/>
                  </a:lnTo>
                  <a:lnTo>
                    <a:pt x="216154" y="0"/>
                  </a:lnTo>
                  <a:lnTo>
                    <a:pt x="4313174" y="0"/>
                  </a:lnTo>
                  <a:lnTo>
                    <a:pt x="4362736" y="5708"/>
                  </a:lnTo>
                  <a:lnTo>
                    <a:pt x="4408233" y="21969"/>
                  </a:lnTo>
                  <a:lnTo>
                    <a:pt x="4448367" y="47486"/>
                  </a:lnTo>
                  <a:lnTo>
                    <a:pt x="4481841" y="80960"/>
                  </a:lnTo>
                  <a:lnTo>
                    <a:pt x="4507358" y="121094"/>
                  </a:lnTo>
                  <a:lnTo>
                    <a:pt x="4523619" y="166591"/>
                  </a:lnTo>
                  <a:lnTo>
                    <a:pt x="4529328" y="216154"/>
                  </a:lnTo>
                  <a:lnTo>
                    <a:pt x="4529328" y="1080770"/>
                  </a:lnTo>
                  <a:lnTo>
                    <a:pt x="4523619" y="1130332"/>
                  </a:lnTo>
                  <a:lnTo>
                    <a:pt x="4507358" y="1175829"/>
                  </a:lnTo>
                  <a:lnTo>
                    <a:pt x="4481841" y="1215963"/>
                  </a:lnTo>
                  <a:lnTo>
                    <a:pt x="4448367" y="1249437"/>
                  </a:lnTo>
                  <a:lnTo>
                    <a:pt x="4408233" y="1274954"/>
                  </a:lnTo>
                  <a:lnTo>
                    <a:pt x="4362736" y="1291215"/>
                  </a:lnTo>
                  <a:lnTo>
                    <a:pt x="4313174" y="1296924"/>
                  </a:lnTo>
                  <a:lnTo>
                    <a:pt x="216154" y="1296924"/>
                  </a:lnTo>
                  <a:lnTo>
                    <a:pt x="166591" y="1291215"/>
                  </a:lnTo>
                  <a:lnTo>
                    <a:pt x="121094" y="1274954"/>
                  </a:lnTo>
                  <a:lnTo>
                    <a:pt x="80960" y="1249437"/>
                  </a:lnTo>
                  <a:lnTo>
                    <a:pt x="47486" y="1215963"/>
                  </a:lnTo>
                  <a:lnTo>
                    <a:pt x="21969" y="1175829"/>
                  </a:lnTo>
                  <a:lnTo>
                    <a:pt x="5708" y="1130332"/>
                  </a:lnTo>
                  <a:lnTo>
                    <a:pt x="0" y="1080770"/>
                  </a:lnTo>
                  <a:lnTo>
                    <a:pt x="0" y="216154"/>
                  </a:lnTo>
                  <a:close/>
                </a:path>
              </a:pathLst>
            </a:custGeom>
            <a:noFill/>
            <a:ln w="12192">
              <a:solidFill>
                <a:srgbClr val="00B4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3224" y="1720754"/>
            <a:ext cx="4872911" cy="317395"/>
          </a:xfrm>
          <a:prstGeom prst="rect">
            <a:avLst/>
          </a:prstGeom>
        </p:spPr>
        <p:txBody>
          <a:bodyPr wrap="square" lIns="0" tIns="9525" rIns="0" bIns="0">
            <a:spAutoFit/>
          </a:bodyPr>
          <a:lstStyle>
            <a:lvl1pPr marL="241300" indent="-233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5"/>
              </a:spcBef>
            </a:pPr>
            <a:r>
              <a:rPr lang="es-MX" altLang="en-US" sz="2000" b="1" dirty="0" smtClean="0">
                <a:solidFill>
                  <a:srgbClr val="FFFFFF"/>
                </a:solidFill>
              </a:rPr>
              <a:t>RECORDANDO LA SESIÓN ANTERIOR</a:t>
            </a:r>
            <a:endParaRPr lang="en-US" altLang="en-US" sz="2000" dirty="0"/>
          </a:p>
        </p:txBody>
      </p:sp>
      <p:sp>
        <p:nvSpPr>
          <p:cNvPr id="6150" name="object 10"/>
          <p:cNvSpPr>
            <a:spLocks noChangeArrowheads="1"/>
          </p:cNvSpPr>
          <p:nvPr/>
        </p:nvSpPr>
        <p:spPr bwMode="auto">
          <a:xfrm>
            <a:off x="6443663" y="4881563"/>
            <a:ext cx="550862" cy="5508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object 11"/>
          <p:cNvSpPr txBox="1"/>
          <p:nvPr/>
        </p:nvSpPr>
        <p:spPr>
          <a:xfrm>
            <a:off x="1619250" y="4849813"/>
            <a:ext cx="5580063" cy="615950"/>
          </a:xfrm>
          <a:prstGeom prst="rect">
            <a:avLst/>
          </a:prstGeom>
          <a:ln w="57911">
            <a:solidFill>
              <a:srgbClr val="01B492"/>
            </a:solidFill>
          </a:ln>
        </p:spPr>
        <p:txBody>
          <a:bodyPr lIns="0" tIns="4286" rIns="0" bIns="0">
            <a:spAutoFit/>
          </a:bodyPr>
          <a:lstStyle/>
          <a:p>
            <a:pPr>
              <a:spcBef>
                <a:spcPts val="34"/>
              </a:spcBef>
              <a:defRPr/>
            </a:pPr>
            <a:endParaRPr sz="1875">
              <a:latin typeface="Times New Roman"/>
              <a:cs typeface="Times New Roman"/>
            </a:endParaRPr>
          </a:p>
          <a:p>
            <a:pPr marL="270986">
              <a:spcBef>
                <a:spcPts val="4"/>
              </a:spcBef>
              <a:defRPr/>
            </a:pPr>
            <a:r>
              <a:rPr sz="2100" spc="-4" dirty="0">
                <a:latin typeface="Arial"/>
                <a:cs typeface="Arial"/>
              </a:rPr>
              <a:t>Levantemos la mano para</a:t>
            </a:r>
            <a:r>
              <a:rPr sz="2100" spc="3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participar</a:t>
            </a:r>
            <a:endParaRPr sz="2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516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B090A31-C6CD-4C0B-96DF-6FAE93C7D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2753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altLang="es-MX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Logro del Aprendizaje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5C7B2F2-721B-4761-BBF2-4A4A24DF1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2132857"/>
            <a:ext cx="8640960" cy="648071"/>
          </a:xfrm>
          <a:solidFill>
            <a:srgbClr val="FFB061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altLang="es-MX" sz="1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AL FINALIZAR LA PRESENTE SESIÓN EL ESTUDIANTE CODIFICA ALGORITMOS </a:t>
            </a:r>
            <a:r>
              <a:rPr lang="es-MX" sz="1800" b="1" dirty="0" smtClean="0">
                <a:solidFill>
                  <a:srgbClr val="002060"/>
                </a:solidFill>
              </a:rPr>
              <a:t>CONTROL DE BÚSQUEDA EN PROGRAMAS LÓGICOS. </a:t>
            </a:r>
            <a:endParaRPr lang="es-MX" altLang="es-MX" sz="1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3076" name="1 Imagen">
            <a:extLst>
              <a:ext uri="{FF2B5EF4-FFF2-40B4-BE49-F238E27FC236}">
                <a16:creationId xmlns:a16="http://schemas.microsoft.com/office/drawing/2014/main" id="{FBD69C58-8E18-4ECB-AE8A-8E80D5CE3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5" b="43144"/>
          <a:stretch>
            <a:fillRect/>
          </a:stretch>
        </p:blipFill>
        <p:spPr bwMode="auto">
          <a:xfrm>
            <a:off x="0" y="6581775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20" descr="Resultado de imagen para programacion logica">
            <a:extLst>
              <a:ext uri="{FF2B5EF4-FFF2-40B4-BE49-F238E27FC236}">
                <a16:creationId xmlns:a16="http://schemas.microsoft.com/office/drawing/2014/main" id="{C913960D-EA9D-46D1-AD5E-569019003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5" b="70065"/>
          <a:stretch>
            <a:fillRect/>
          </a:stretch>
        </p:blipFill>
        <p:spPr bwMode="auto">
          <a:xfrm>
            <a:off x="1588" y="6581775"/>
            <a:ext cx="9142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8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B090A31-C6CD-4C0B-96DF-6FAE93C7D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2753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altLang="es-MX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Utilidad</a:t>
            </a:r>
            <a:endParaRPr lang="es-MX" altLang="es-MX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5C7B2F2-721B-4761-BBF2-4A4A24DF1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2694078"/>
            <a:ext cx="8640960" cy="1094962"/>
          </a:xfrm>
          <a:solidFill>
            <a:srgbClr val="FFB061"/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altLang="es-MX" sz="2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¿PORQUÉ SERÁ IMPORTANTE </a:t>
            </a:r>
            <a:r>
              <a:rPr lang="es-MX" altLang="es-MX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CODIFICA ALGORITMOS </a:t>
            </a:r>
            <a:r>
              <a:rPr lang="es-MX" sz="2000" b="1" dirty="0">
                <a:solidFill>
                  <a:srgbClr val="002060"/>
                </a:solidFill>
              </a:rPr>
              <a:t>CONTROL DE BÚSQUEDA EN PROGRAMAS LÓGICOS</a:t>
            </a:r>
            <a:endParaRPr lang="es-MX" altLang="es-MX" sz="2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pic>
        <p:nvPicPr>
          <p:cNvPr id="3076" name="1 Imagen">
            <a:extLst>
              <a:ext uri="{FF2B5EF4-FFF2-40B4-BE49-F238E27FC236}">
                <a16:creationId xmlns:a16="http://schemas.microsoft.com/office/drawing/2014/main" id="{FBD69C58-8E18-4ECB-AE8A-8E80D5CE3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5" b="43144"/>
          <a:stretch>
            <a:fillRect/>
          </a:stretch>
        </p:blipFill>
        <p:spPr bwMode="auto">
          <a:xfrm>
            <a:off x="0" y="6581775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20" descr="Resultado de imagen para programacion logica">
            <a:extLst>
              <a:ext uri="{FF2B5EF4-FFF2-40B4-BE49-F238E27FC236}">
                <a16:creationId xmlns:a16="http://schemas.microsoft.com/office/drawing/2014/main" id="{C913960D-EA9D-46D1-AD5E-569019003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5" b="70065"/>
          <a:stretch>
            <a:fillRect/>
          </a:stretch>
        </p:blipFill>
        <p:spPr bwMode="auto">
          <a:xfrm>
            <a:off x="1588" y="6581775"/>
            <a:ext cx="9142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78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/>
          <p:cNvSpPr>
            <a:spLocks noChangeArrowheads="1"/>
          </p:cNvSpPr>
          <p:nvPr/>
        </p:nvSpPr>
        <p:spPr bwMode="auto">
          <a:xfrm>
            <a:off x="20638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/>
          <p:nvPr/>
        </p:nvSpPr>
        <p:spPr>
          <a:xfrm>
            <a:off x="881063" y="2309813"/>
            <a:ext cx="7373937" cy="501580"/>
          </a:xfrm>
          <a:prstGeom prst="rect">
            <a:avLst/>
          </a:prstGeom>
        </p:spPr>
        <p:txBody>
          <a:bodyPr lIns="0" tIns="9049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5"/>
              </a:spcBef>
            </a:pPr>
            <a:r>
              <a:rPr lang="es-MX" altLang="en-US" sz="3200" dirty="0"/>
              <a:t>Qué hemos aprendido el día  de hoy?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3125" y="1414463"/>
            <a:ext cx="2544763" cy="355600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lang="es-MX" sz="2250" b="1" dirty="0">
                <a:solidFill>
                  <a:srgbClr val="FFFFFF"/>
                </a:solidFill>
                <a:latin typeface="Arial"/>
                <a:cs typeface="Arial"/>
              </a:rPr>
              <a:t>Utilidad 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27653" name="object 2"/>
          <p:cNvSpPr>
            <a:spLocks noChangeArrowheads="1"/>
          </p:cNvSpPr>
          <p:nvPr/>
        </p:nvSpPr>
        <p:spPr bwMode="auto">
          <a:xfrm>
            <a:off x="6584950" y="3289300"/>
            <a:ext cx="1670050" cy="16684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object 9"/>
          <p:cNvSpPr txBox="1"/>
          <p:nvPr/>
        </p:nvSpPr>
        <p:spPr>
          <a:xfrm>
            <a:off x="1300163" y="4930775"/>
            <a:ext cx="4737100" cy="615950"/>
          </a:xfrm>
          <a:prstGeom prst="rect">
            <a:avLst/>
          </a:prstGeom>
          <a:ln w="57911">
            <a:solidFill>
              <a:srgbClr val="01B492"/>
            </a:solidFill>
          </a:ln>
        </p:spPr>
        <p:txBody>
          <a:bodyPr lIns="0" tIns="4763" rIns="0" bIns="0">
            <a:spAutoFit/>
          </a:bodyPr>
          <a:lstStyle/>
          <a:p>
            <a:pPr>
              <a:spcBef>
                <a:spcPts val="38"/>
              </a:spcBef>
              <a:defRPr/>
            </a:pPr>
            <a:endParaRPr sz="1875" dirty="0">
              <a:latin typeface="Times New Roman"/>
              <a:cs typeface="Times New Roman"/>
            </a:endParaRPr>
          </a:p>
          <a:p>
            <a:pPr marL="292418">
              <a:spcBef>
                <a:spcPts val="4"/>
              </a:spcBef>
              <a:defRPr/>
            </a:pPr>
            <a:r>
              <a:rPr sz="2100" spc="-4" dirty="0">
                <a:latin typeface="Arial"/>
                <a:cs typeface="Arial"/>
              </a:rPr>
              <a:t>Utiliza el </a:t>
            </a:r>
            <a:r>
              <a:rPr sz="2100" dirty="0">
                <a:latin typeface="Arial"/>
                <a:cs typeface="Arial"/>
              </a:rPr>
              <a:t>chat </a:t>
            </a:r>
            <a:r>
              <a:rPr sz="2100" spc="-4" dirty="0">
                <a:latin typeface="Arial"/>
                <a:cs typeface="Arial"/>
              </a:rPr>
              <a:t>para</a:t>
            </a:r>
            <a:r>
              <a:rPr sz="2100" spc="1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participar</a:t>
            </a:r>
          </a:p>
        </p:txBody>
      </p:sp>
      <p:sp>
        <p:nvSpPr>
          <p:cNvPr id="27655" name="object 11"/>
          <p:cNvSpPr>
            <a:spLocks noChangeArrowheads="1"/>
          </p:cNvSpPr>
          <p:nvPr/>
        </p:nvSpPr>
        <p:spPr bwMode="auto">
          <a:xfrm>
            <a:off x="5211763" y="4997450"/>
            <a:ext cx="582612" cy="612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48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ChangeArrowheads="1"/>
          </p:cNvSpPr>
          <p:nvPr/>
        </p:nvSpPr>
        <p:spPr bwMode="auto">
          <a:xfrm>
            <a:off x="20638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23" name="object 2"/>
          <p:cNvSpPr>
            <a:spLocks noChangeArrowheads="1"/>
          </p:cNvSpPr>
          <p:nvPr/>
        </p:nvSpPr>
        <p:spPr bwMode="auto">
          <a:xfrm>
            <a:off x="684213" y="1196975"/>
            <a:ext cx="7988300" cy="4924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184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12788</TotalTime>
  <Words>130</Words>
  <Application>Microsoft Office PowerPoint</Application>
  <PresentationFormat>Presentación en pantalla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PROGRAMACIÓN LÓGICA Y FUNCIONAL</vt:lpstr>
      <vt:lpstr>CONTENIDO</vt:lpstr>
      <vt:lpstr>Pautas de trabajo</vt:lpstr>
      <vt:lpstr>Presentación de PowerPoint</vt:lpstr>
      <vt:lpstr>Logro del Aprendizaje</vt:lpstr>
      <vt:lpstr>Utilidad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Dell</cp:lastModifiedBy>
  <cp:revision>1023</cp:revision>
  <dcterms:created xsi:type="dcterms:W3CDTF">2010-05-23T14:28:12Z</dcterms:created>
  <dcterms:modified xsi:type="dcterms:W3CDTF">2020-12-14T05:04:05Z</dcterms:modified>
</cp:coreProperties>
</file>