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1" r:id="rId5"/>
    <p:sldId id="262" r:id="rId6"/>
    <p:sldId id="263" r:id="rId7"/>
    <p:sldId id="275" r:id="rId8"/>
    <p:sldId id="270" r:id="rId9"/>
    <p:sldId id="264" r:id="rId10"/>
    <p:sldId id="260" r:id="rId11"/>
    <p:sldId id="273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9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1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9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1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1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9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9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sultado de imagem para ufabc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037" y="5794310"/>
            <a:ext cx="1090964" cy="10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ufab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221"/>
            <a:ext cx="1926023" cy="15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0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pt_br/support/docs/ip/enhanced-interior-gateway-routing-protocol-eigrp/13669-1.html#intro" TargetMode="External"/><Relationship Id="rId7" Type="http://schemas.openxmlformats.org/officeDocument/2006/relationships/hyperlink" Target="http://www.hh.se/download/18.5173bcf712de11663378000163" TargetMode="External"/><Relationship Id="rId2" Type="http://schemas.openxmlformats.org/officeDocument/2006/relationships/hyperlink" Target="https://www.cisco.com/c/pt_br/support/docs/ip/open-shortest-path-first-ospf/7039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savage-eigrp-00" TargetMode="External"/><Relationship Id="rId5" Type="http://schemas.openxmlformats.org/officeDocument/2006/relationships/hyperlink" Target="https://networklessons.com/cisco/ccie-routing-switching-written/eigrp-dual-fsm-finite-state-machine/" TargetMode="External"/><Relationship Id="rId4" Type="http://schemas.openxmlformats.org/officeDocument/2006/relationships/hyperlink" Target="https://www.youtube.com/watch?v=O-zq4l_v3q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7768" y="173623"/>
            <a:ext cx="9994232" cy="2387600"/>
          </a:xfrm>
        </p:spPr>
        <p:txBody>
          <a:bodyPr/>
          <a:lstStyle/>
          <a:p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APLICAÇÃO COM AFD – Algoritmo DUAL FSM</a:t>
            </a:r>
            <a:endParaRPr lang="es-PE" dirty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3768" y="4059237"/>
            <a:ext cx="9994232" cy="23415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b="1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TEORIA DA COMPUTAÇÃO</a:t>
            </a:r>
          </a:p>
          <a:p>
            <a:pPr marL="342891" indent="-342891" algn="l">
              <a:buFont typeface="Wingdings" panose="05000000000000000000" pitchFamily="2" charset="2"/>
              <a:buChar char="ü"/>
            </a:pPr>
            <a:r>
              <a:rPr lang="es-PE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Professora</a:t>
            </a:r>
            <a:r>
              <a:rPr lang="es-PE" b="1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Dra. </a:t>
            </a:r>
            <a:r>
              <a:rPr lang="pt-BR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Mirtha</a:t>
            </a:r>
            <a:r>
              <a:rPr lang="pt-BR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Lina Fernández </a:t>
            </a:r>
            <a:r>
              <a:rPr lang="pt-BR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Venero</a:t>
            </a:r>
            <a:endParaRPr lang="es-PE" b="1" dirty="0" smtClean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s-PE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Alunos</a:t>
            </a:r>
            <a:r>
              <a:rPr lang="es-PE" b="1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342891" indent="-342891" algn="l">
              <a:buFont typeface="Wingdings" panose="05000000000000000000" pitchFamily="2" charset="2"/>
              <a:buChar char="ü"/>
            </a:pP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Carlos Portocarrero Tovar –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Mestrando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Ciência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Computação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342891" indent="-342891" algn="l">
              <a:buFont typeface="Wingdings" panose="05000000000000000000" pitchFamily="2" charset="2"/>
              <a:buChar char="ü"/>
            </a:pP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José Norberto Sousa Lopes –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Doutorando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Ciência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Computação</a:t>
            </a:r>
            <a:endParaRPr lang="es-PE" dirty="0" smtClean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endParaRPr lang="es-PE" dirty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93301" y="64135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7103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4682"/>
          <a:stretch/>
        </p:blipFill>
        <p:spPr bwMode="auto">
          <a:xfrm>
            <a:off x="-1" y="1597339"/>
            <a:ext cx="11199701" cy="526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659404" y="263525"/>
            <a:ext cx="4373096" cy="1325563"/>
          </a:xfrm>
        </p:spPr>
        <p:txBody>
          <a:bodyPr/>
          <a:lstStyle/>
          <a:p>
            <a:r>
              <a:rPr lang="es-PE" b="1" dirty="0" smtClean="0">
                <a:latin typeface="Consolas" panose="020B0609020204030204" pitchFamily="49" charset="0"/>
              </a:rPr>
              <a:t>EIGRP</a:t>
            </a:r>
            <a:endParaRPr lang="es-PE" b="1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Resultado de imagem para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53" y="271777"/>
            <a:ext cx="2251075" cy="119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294750"/>
            <a:ext cx="8986372" cy="459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3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50" y="158092"/>
            <a:ext cx="7390751" cy="1325563"/>
          </a:xfrm>
        </p:spPr>
        <p:txBody>
          <a:bodyPr/>
          <a:lstStyle/>
          <a:p>
            <a:r>
              <a:rPr lang="es-PE" dirty="0" smtClean="0">
                <a:latin typeface="Consolas" panose="020B0609020204030204" pitchFamily="49" charset="0"/>
              </a:rPr>
              <a:t>O QUE ACONTECE QUANDO </a:t>
            </a:r>
            <a:br>
              <a:rPr lang="es-PE" dirty="0" smtClean="0">
                <a:latin typeface="Consolas" panose="020B0609020204030204" pitchFamily="49" charset="0"/>
              </a:rPr>
            </a:br>
            <a:r>
              <a:rPr lang="es-PE" dirty="0" smtClean="0">
                <a:latin typeface="Consolas" panose="020B0609020204030204" pitchFamily="49" charset="0"/>
              </a:rPr>
              <a:t>UM LINK OU ROTEDOR CAI?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www.computernetworkingnotes.com/images/cisco/ccna-study-guide/eigrp-debug-start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2D1D2"/>
              </a:clrFrom>
              <a:clrTo>
                <a:srgbClr val="D2D1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9"/>
          <a:stretch/>
        </p:blipFill>
        <p:spPr bwMode="auto">
          <a:xfrm>
            <a:off x="822636" y="2032002"/>
            <a:ext cx="10431709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4901" y="298940"/>
            <a:ext cx="84201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s-PE" b="1" dirty="0" err="1">
                <a:latin typeface="Consolas" panose="020B0609020204030204" pitchFamily="49" charset="0"/>
              </a:rPr>
              <a:t>iffusing</a:t>
            </a:r>
            <a:r>
              <a:rPr lang="es-PE" b="1" dirty="0"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s-PE" b="1" dirty="0" err="1">
                <a:latin typeface="Consolas" panose="020B0609020204030204" pitchFamily="49" charset="0"/>
              </a:rPr>
              <a:t>pdate</a:t>
            </a:r>
            <a:r>
              <a:rPr lang="es-PE" b="1" dirty="0">
                <a:latin typeface="Consolas" panose="020B0609020204030204" pitchFamily="49" charset="0"/>
              </a:rPr>
              <a:t> </a:t>
            </a:r>
            <a:r>
              <a:rPr lang="es-PE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Al</a:t>
            </a:r>
            <a:r>
              <a:rPr lang="es-PE" b="1" dirty="0" err="1" smtClean="0">
                <a:latin typeface="Consolas" panose="020B0609020204030204" pitchFamily="49" charset="0"/>
              </a:rPr>
              <a:t>gorithm</a:t>
            </a:r>
            <a:r>
              <a:rPr lang="es-PE" b="1" dirty="0" smtClean="0">
                <a:latin typeface="Consolas" panose="020B0609020204030204" pitchFamily="49" charset="0"/>
              </a:rPr>
              <a:t> </a:t>
            </a:r>
            <a:r>
              <a:rPr lang="es-PE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s-PE" b="1" dirty="0" err="1" smtClean="0">
                <a:latin typeface="Consolas" panose="020B0609020204030204" pitchFamily="49" charset="0"/>
              </a:rPr>
              <a:t>inite</a:t>
            </a:r>
            <a:r>
              <a:rPr lang="es-PE" b="1" dirty="0" smtClean="0">
                <a:latin typeface="Consolas" panose="020B0609020204030204" pitchFamily="49" charset="0"/>
              </a:rPr>
              <a:t> </a:t>
            </a:r>
            <a:r>
              <a:rPr lang="es-PE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s-PE" b="1" dirty="0" smtClean="0">
                <a:latin typeface="Consolas" panose="020B0609020204030204" pitchFamily="49" charset="0"/>
              </a:rPr>
              <a:t>state </a:t>
            </a:r>
            <a:r>
              <a:rPr lang="es-PE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s-PE" b="1" dirty="0" smtClean="0">
                <a:latin typeface="Consolas" panose="020B0609020204030204" pitchFamily="49" charset="0"/>
              </a:rPr>
              <a:t>achine </a:t>
            </a:r>
            <a:r>
              <a:rPr lang="es-PE" b="1" dirty="0" smtClean="0">
                <a:latin typeface="Consolas" panose="020B0609020204030204" pitchFamily="49" charset="0"/>
              </a:rPr>
              <a:t/>
            </a:r>
            <a:br>
              <a:rPr lang="es-PE" b="1" dirty="0" smtClean="0">
                <a:latin typeface="Consolas" panose="020B0609020204030204" pitchFamily="49" charset="0"/>
              </a:rPr>
            </a:br>
            <a:r>
              <a:rPr lang="es-PE" b="1" dirty="0" smtClean="0">
                <a:latin typeface="Consolas" panose="020B0609020204030204" pitchFamily="49" charset="0"/>
              </a:rPr>
              <a:t>(</a:t>
            </a:r>
            <a:r>
              <a:rPr lang="es-PE" b="1" dirty="0">
                <a:latin typeface="Consolas" panose="020B0609020204030204" pitchFamily="49" charset="0"/>
              </a:rPr>
              <a:t>DUAL FSM)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172"/>
          <a:stretch/>
        </p:blipFill>
        <p:spPr>
          <a:xfrm>
            <a:off x="5037014" y="2761820"/>
            <a:ext cx="7248772" cy="389655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800" y="1825625"/>
            <a:ext cx="8483600" cy="4486275"/>
          </a:xfrm>
        </p:spPr>
        <p:txBody>
          <a:bodyPr>
            <a:normAutofit/>
          </a:bodyPr>
          <a:lstStyle/>
          <a:p>
            <a:pPr marL="1028674" lvl="1" indent="-34289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pt-BR" b="1" dirty="0" err="1">
                <a:latin typeface="Consolas" panose="020B0609020204030204" pitchFamily="49" charset="0"/>
              </a:rPr>
              <a:t>Propósito</a:t>
            </a:r>
            <a:endParaRPr lang="en-US" altLang="pt-BR" b="1" dirty="0"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US" altLang="pt-BR" dirty="0" err="1">
                <a:latin typeface="Consolas" panose="020B0609020204030204" pitchFamily="49" charset="0"/>
              </a:rPr>
              <a:t>Método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primário</a:t>
            </a:r>
            <a:r>
              <a:rPr lang="en-US" altLang="pt-BR" dirty="0">
                <a:latin typeface="Consolas" panose="020B0609020204030204" pitchFamily="49" charset="0"/>
              </a:rPr>
              <a:t> do EIGRP para </a:t>
            </a:r>
            <a:r>
              <a:rPr lang="en-US" altLang="pt-BR" dirty="0" err="1">
                <a:latin typeface="Consolas" panose="020B0609020204030204" pitchFamily="49" charset="0"/>
              </a:rPr>
              <a:t>previnir</a:t>
            </a:r>
            <a:r>
              <a:rPr lang="en-US" altLang="pt-BR" dirty="0">
                <a:latin typeface="Consolas" panose="020B0609020204030204" pitchFamily="49" charset="0"/>
              </a:rPr>
              <a:t> loops de </a:t>
            </a:r>
            <a:r>
              <a:rPr lang="en-US" altLang="pt-BR" dirty="0" err="1">
                <a:latin typeface="Consolas" panose="020B0609020204030204" pitchFamily="49" charset="0"/>
              </a:rPr>
              <a:t>roteamento</a:t>
            </a:r>
            <a:endParaRPr lang="en-US" altLang="pt-BR" dirty="0">
              <a:latin typeface="Consolas" panose="020B0609020204030204" pitchFamily="49" charset="0"/>
            </a:endParaRPr>
          </a:p>
          <a:p>
            <a:pPr marL="1028674" lvl="1" indent="-34289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pt-BR" b="1" dirty="0" err="1">
                <a:latin typeface="Consolas" panose="020B0609020204030204" pitchFamily="49" charset="0"/>
              </a:rPr>
              <a:t>Vantagens</a:t>
            </a:r>
            <a:r>
              <a:rPr lang="en-US" altLang="pt-BR" b="1" dirty="0">
                <a:latin typeface="Consolas" panose="020B0609020204030204" pitchFamily="49" charset="0"/>
              </a:rPr>
              <a:t> do </a:t>
            </a:r>
            <a:r>
              <a:rPr lang="en-US" altLang="pt-BR" b="1" dirty="0" err="1">
                <a:latin typeface="Consolas" panose="020B0609020204030204" pitchFamily="49" charset="0"/>
              </a:rPr>
              <a:t>uso</a:t>
            </a:r>
            <a:r>
              <a:rPr lang="en-US" altLang="pt-BR" b="1" dirty="0">
                <a:latin typeface="Consolas" panose="020B0609020204030204" pitchFamily="49" charset="0"/>
              </a:rPr>
              <a:t> do DUAL</a:t>
            </a: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US" altLang="pt-BR" dirty="0" err="1">
                <a:latin typeface="Consolas" panose="020B0609020204030204" pitchFamily="49" charset="0"/>
              </a:rPr>
              <a:t>Fornecer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uma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convergência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mais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rápida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mantendo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uma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lista</a:t>
            </a:r>
            <a:r>
              <a:rPr lang="en-US" altLang="pt-BR" dirty="0">
                <a:latin typeface="Consolas" panose="020B0609020204030204" pitchFamily="49" charset="0"/>
              </a:rPr>
              <a:t> de backup com </a:t>
            </a:r>
            <a:r>
              <a:rPr lang="pt-BR" altLang="pt-BR" dirty="0" smtClean="0">
                <a:latin typeface="Consolas" panose="020B0609020204030204" pitchFamily="49" charset="0"/>
              </a:rPr>
              <a:t>rotas</a:t>
            </a:r>
            <a:r>
              <a:rPr lang="en-US" altLang="pt-BR" dirty="0" smtClean="0">
                <a:latin typeface="Consolas" panose="020B0609020204030204" pitchFamily="49" charset="0"/>
              </a:rPr>
              <a:t> </a:t>
            </a:r>
            <a:r>
              <a:rPr lang="en-US" altLang="pt-BR" dirty="0">
                <a:latin typeface="Consolas" panose="020B0609020204030204" pitchFamily="49" charset="0"/>
              </a:rPr>
              <a:t>livres de </a:t>
            </a:r>
            <a:r>
              <a:rPr lang="en-US" altLang="pt-BR" dirty="0" smtClean="0">
                <a:latin typeface="Consolas" panose="020B0609020204030204" pitchFamily="49" charset="0"/>
              </a:rPr>
              <a:t>loop</a:t>
            </a:r>
            <a:endParaRPr lang="en-US" alt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82" y="1"/>
            <a:ext cx="8358389" cy="68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0"/>
            <a:ext cx="10986977" cy="6858000"/>
            <a:chOff x="0" y="0"/>
            <a:chExt cx="10986977" cy="6858000"/>
          </a:xfrm>
        </p:grpSpPr>
        <p:grpSp>
          <p:nvGrpSpPr>
            <p:cNvPr id="6" name="Grupo 5"/>
            <p:cNvGrpSpPr/>
            <p:nvPr/>
          </p:nvGrpSpPr>
          <p:grpSpPr>
            <a:xfrm>
              <a:off x="0" y="0"/>
              <a:ext cx="10986977" cy="6858000"/>
              <a:chOff x="-1" y="0"/>
              <a:chExt cx="10986977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0"/>
                <a:ext cx="10986977" cy="6858000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512" y="4837112"/>
                <a:ext cx="979488" cy="352616"/>
              </a:xfrm>
              <a:prstGeom prst="rect">
                <a:avLst/>
              </a:prstGeom>
            </p:spPr>
          </p:pic>
        </p:grpSp>
        <p:sp>
          <p:nvSpPr>
            <p:cNvPr id="2" name="Elipse 1"/>
            <p:cNvSpPr/>
            <p:nvPr/>
          </p:nvSpPr>
          <p:spPr>
            <a:xfrm>
              <a:off x="4830226" y="862885"/>
              <a:ext cx="1312997" cy="1300766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6143224" y="244699"/>
              <a:ext cx="1171976" cy="8113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7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PE" b="1" dirty="0" smtClean="0">
                <a:latin typeface="Consolas" panose="020B0609020204030204" pitchFamily="49" charset="0"/>
              </a:rPr>
              <a:t>RANSIÇÕES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918926"/>
              </p:ext>
            </p:extLst>
          </p:nvPr>
        </p:nvGraphicFramePr>
        <p:xfrm>
          <a:off x="1056066" y="1429485"/>
          <a:ext cx="10297733" cy="507897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18532"/>
                <a:gridCol w="8979201"/>
              </a:tblGrid>
              <a:tr h="387246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effectLst/>
                        </a:rPr>
                        <a:t>Evento de entrada</a:t>
                      </a:r>
                      <a:endParaRPr lang="es-PE" sz="1800" dirty="0"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 smtClean="0">
                          <a:effectLst/>
                        </a:rPr>
                        <a:t>Descrição</a:t>
                      </a:r>
                      <a:endParaRPr lang="es-PE" sz="1800" dirty="0"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4689">
                <a:tc>
                  <a:txBody>
                    <a:bodyPr/>
                    <a:lstStyle/>
                    <a:p>
                      <a:r>
                        <a:rPr lang="es-PE" sz="1800" dirty="0"/>
                        <a:t>IE1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Condição</a:t>
                      </a:r>
                      <a:r>
                        <a:rPr lang="en-US" sz="1800" dirty="0" smtClean="0"/>
                        <a:t> de </a:t>
                      </a:r>
                      <a:r>
                        <a:rPr lang="en-US" sz="1800" dirty="0" err="1" smtClean="0"/>
                        <a:t>viabilidade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satisfeita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28359">
                <a:tc>
                  <a:txBody>
                    <a:bodyPr/>
                    <a:lstStyle/>
                    <a:p>
                      <a:r>
                        <a:rPr lang="es-PE" sz="1800" dirty="0"/>
                        <a:t>IE2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 consulta recebida do sucessor e a condição de viabilidade não estão satisfeitas.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387246">
                <a:tc>
                  <a:txBody>
                    <a:bodyPr/>
                    <a:lstStyle/>
                    <a:p>
                      <a:r>
                        <a:rPr lang="es-PE" sz="1800"/>
                        <a:t>IE3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Evento de entrada diferente da consulta do sucessor onde a condição de viabilidade não está satisfeita.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10699">
                <a:tc>
                  <a:txBody>
                    <a:bodyPr/>
                    <a:lstStyle/>
                    <a:p>
                      <a:r>
                        <a:rPr lang="es-PE" sz="1800"/>
                        <a:t>IE4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Evento de entrada diferente da última resposta ou consulta do sucessor.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387246">
                <a:tc>
                  <a:txBody>
                    <a:bodyPr/>
                    <a:lstStyle/>
                    <a:p>
                      <a:r>
                        <a:rPr lang="es-PE" sz="1800" dirty="0"/>
                        <a:t>IE5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Evento de entrada que não a última resposta, a consulta do sucessor ou a distância ao destino aumentou.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10699">
                <a:tc>
                  <a:txBody>
                    <a:bodyPr/>
                    <a:lstStyle/>
                    <a:p>
                      <a:r>
                        <a:rPr lang="es-PE" sz="1800"/>
                        <a:t>IE6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Evento de entrada que não seja a última resposta.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28359">
                <a:tc>
                  <a:txBody>
                    <a:bodyPr/>
                    <a:lstStyle/>
                    <a:p>
                      <a:r>
                        <a:rPr lang="es-PE" sz="1800"/>
                        <a:t>IE7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Evento de entrada diferente da última resposta ou distância ao destino aumentado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10699">
                <a:tc>
                  <a:txBody>
                    <a:bodyPr/>
                    <a:lstStyle/>
                    <a:p>
                      <a:r>
                        <a:rPr lang="es-PE" sz="1800"/>
                        <a:t>IE8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 distância ao destino aumentou.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28359">
                <a:tc>
                  <a:txBody>
                    <a:bodyPr/>
                    <a:lstStyle/>
                    <a:p>
                      <a:r>
                        <a:rPr lang="es-PE" sz="1800"/>
                        <a:t>IE9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Recebeu todas as respostas, condição de viabilidade não satisfeita para a distância viável atual. 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10699">
                <a:tc>
                  <a:txBody>
                    <a:bodyPr/>
                    <a:lstStyle/>
                    <a:p>
                      <a:r>
                        <a:rPr lang="es-PE" sz="1800"/>
                        <a:t>IE10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Consulta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recebida</a:t>
                      </a:r>
                      <a:r>
                        <a:rPr lang="en-US" sz="1800" dirty="0" smtClean="0"/>
                        <a:t> do </a:t>
                      </a:r>
                      <a:r>
                        <a:rPr lang="en-US" sz="1800" dirty="0" err="1" smtClean="0"/>
                        <a:t>sucessor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10699">
                <a:tc>
                  <a:txBody>
                    <a:bodyPr/>
                    <a:lstStyle/>
                    <a:p>
                      <a:r>
                        <a:rPr lang="es-PE" sz="1800"/>
                        <a:t>IE11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Recebeu todas as respostas, condição de viabilidade satisfeita com a distância viável atual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  <a:tr h="210699">
                <a:tc>
                  <a:txBody>
                    <a:bodyPr/>
                    <a:lstStyle/>
                    <a:p>
                      <a:r>
                        <a:rPr lang="es-PE" sz="1800"/>
                        <a:t>IE12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recebeu todas as respostas, distância viável definida para métrica infinita</a:t>
                      </a:r>
                      <a:endParaRPr lang="en-US" sz="1800" dirty="0"/>
                    </a:p>
                  </a:txBody>
                  <a:tcPr marL="53065" marR="53065" marT="26533" marB="265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s-PE" b="1" dirty="0" err="1">
                <a:latin typeface="Consolas" panose="020B0609020204030204" pitchFamily="49" charset="0"/>
              </a:rPr>
              <a:t>ibliografia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err="1" smtClean="0"/>
              <a:t>Routing</a:t>
            </a:r>
            <a:r>
              <a:rPr lang="es-PE" dirty="0" smtClean="0"/>
              <a:t> TCP/IP </a:t>
            </a:r>
            <a:r>
              <a:rPr lang="es-PE" dirty="0" err="1" smtClean="0"/>
              <a:t>Volume</a:t>
            </a:r>
            <a:r>
              <a:rPr lang="es-PE" dirty="0" smtClean="0"/>
              <a:t> I (CCIE Professional </a:t>
            </a:r>
            <a:r>
              <a:rPr lang="es-PE" dirty="0" err="1" smtClean="0"/>
              <a:t>Development</a:t>
            </a:r>
            <a:r>
              <a:rPr lang="es-PE" dirty="0" smtClean="0"/>
              <a:t>) </a:t>
            </a:r>
            <a:r>
              <a:rPr lang="en-US" dirty="0"/>
              <a:t>By Jeff </a:t>
            </a:r>
            <a:r>
              <a:rPr lang="en-US" dirty="0" smtClean="0"/>
              <a:t>Doyle, Published </a:t>
            </a:r>
            <a:r>
              <a:rPr lang="en-US" dirty="0"/>
              <a:t>Sep 28, 1998 by Cisco Press</a:t>
            </a:r>
            <a:r>
              <a:rPr lang="en-US" dirty="0" smtClean="0"/>
              <a:t>.</a:t>
            </a:r>
          </a:p>
          <a:p>
            <a:r>
              <a:rPr lang="pt-BR" dirty="0"/>
              <a:t>CISCO. (28 de 11 de 2017). Guia de Projeto de OSPF. Fonte: White </a:t>
            </a:r>
            <a:r>
              <a:rPr lang="pt-BR" dirty="0" err="1"/>
              <a:t>Paper</a:t>
            </a:r>
            <a:r>
              <a:rPr lang="pt-BR" dirty="0"/>
              <a:t> de Tecnologia: </a:t>
            </a:r>
            <a:r>
              <a:rPr lang="pt-BR" u="sng" dirty="0">
                <a:hlinkClick r:id="rId2"/>
              </a:rPr>
              <a:t>https://</a:t>
            </a:r>
            <a:r>
              <a:rPr lang="pt-BR" u="sng" dirty="0" smtClean="0">
                <a:hlinkClick r:id="rId2"/>
              </a:rPr>
              <a:t>www.cisco.com/c/pt_br/support/docs/ip/open-shortest-path-first-ospf/7039-1.html</a:t>
            </a:r>
            <a:endParaRPr lang="pt-BR" u="sng" dirty="0" smtClean="0"/>
          </a:p>
          <a:p>
            <a:r>
              <a:rPr lang="pt-BR" dirty="0"/>
              <a:t>CISCO. (30 de 11 de 2017). Notas Técnicas de Troubleshooting. Fonte: Introdução ao EIGRP: </a:t>
            </a:r>
            <a:r>
              <a:rPr lang="pt-BR" u="sng" dirty="0">
                <a:hlinkClick r:id="rId3"/>
              </a:rPr>
              <a:t>https://</a:t>
            </a:r>
            <a:r>
              <a:rPr lang="pt-BR" u="sng" dirty="0" smtClean="0">
                <a:hlinkClick r:id="rId3"/>
              </a:rPr>
              <a:t>www.cisco.com/c/pt_br/support/docs/ip/enhanced-interior-gateway-routing-protocol-eigrp/13669-1.html#intro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</a:t>
            </a:r>
            <a:r>
              <a:rPr lang="es-PE" dirty="0" smtClean="0">
                <a:hlinkClick r:id="rId4"/>
              </a:rPr>
              <a:t>www.youtube.com/watch?v=O-zq4l_v3qM</a:t>
            </a:r>
            <a:endParaRPr lang="es-PE" dirty="0" smtClean="0"/>
          </a:p>
          <a:p>
            <a:r>
              <a:rPr lang="es-PE" dirty="0">
                <a:hlinkClick r:id="rId5"/>
              </a:rPr>
              <a:t>https://networklessons.com/cisco/ccie-routing-switching-written/eigrp-dual-fsm-finite-state-machine</a:t>
            </a:r>
            <a:r>
              <a:rPr lang="es-PE" dirty="0" smtClean="0">
                <a:hlinkClick r:id="rId5"/>
              </a:rPr>
              <a:t>/</a:t>
            </a:r>
            <a:endParaRPr lang="es-PE" dirty="0" smtClean="0"/>
          </a:p>
          <a:p>
            <a:r>
              <a:rPr lang="es-PE" dirty="0" smtClean="0">
                <a:hlinkClick r:id="rId6"/>
              </a:rPr>
              <a:t>https</a:t>
            </a:r>
            <a:r>
              <a:rPr lang="es-PE" dirty="0">
                <a:hlinkClick r:id="rId6"/>
              </a:rPr>
              <a:t>://</a:t>
            </a:r>
            <a:r>
              <a:rPr lang="es-PE" dirty="0" smtClean="0">
                <a:hlinkClick r:id="rId6"/>
              </a:rPr>
              <a:t>tools.ietf.org/html/draft-savage-eigrp-00</a:t>
            </a:r>
            <a:endParaRPr lang="es-PE" dirty="0" smtClean="0"/>
          </a:p>
          <a:p>
            <a:r>
              <a:rPr lang="es-PE" dirty="0">
                <a:hlinkClick r:id="rId7"/>
              </a:rPr>
              <a:t>http://</a:t>
            </a:r>
            <a:r>
              <a:rPr lang="es-PE" dirty="0" smtClean="0">
                <a:hlinkClick r:id="rId7"/>
              </a:rPr>
              <a:t>www.hh.se/download/18.5173bcf712de11663378000163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69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9404" y="263525"/>
            <a:ext cx="4373096" cy="1325563"/>
          </a:xfrm>
        </p:spPr>
        <p:txBody>
          <a:bodyPr/>
          <a:lstStyle/>
          <a:p>
            <a:r>
              <a:rPr lang="es-PE" b="1" dirty="0" smtClean="0">
                <a:latin typeface="Consolas" panose="020B0609020204030204" pitchFamily="49" charset="0"/>
              </a:rPr>
              <a:t>EIGRP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355600" y="1825625"/>
            <a:ext cx="7061200" cy="435133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O EIGRP (</a:t>
            </a:r>
            <a:r>
              <a:rPr lang="pt-BR" dirty="0" err="1">
                <a:latin typeface="Consolas" panose="020B0609020204030204" pitchFamily="49" charset="0"/>
              </a:rPr>
              <a:t>Enhanced</a:t>
            </a:r>
            <a:r>
              <a:rPr lang="pt-BR" dirty="0">
                <a:latin typeface="Consolas" panose="020B0609020204030204" pitchFamily="49" charset="0"/>
              </a:rPr>
              <a:t> Interior Gateway </a:t>
            </a:r>
            <a:r>
              <a:rPr lang="pt-BR" dirty="0" err="1">
                <a:latin typeface="Consolas" panose="020B0609020204030204" pitchFamily="49" charset="0"/>
              </a:rPr>
              <a:t>Routing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Protocol</a:t>
            </a:r>
            <a:r>
              <a:rPr lang="pt-BR" dirty="0">
                <a:latin typeface="Consolas" panose="020B0609020204030204" pitchFamily="49" charset="0"/>
              </a:rPr>
              <a:t>) é um protocolo avançado de roteamento por vetor da </a:t>
            </a:r>
            <a:r>
              <a:rPr lang="pt-BR" dirty="0" smtClean="0">
                <a:latin typeface="Consolas" panose="020B0609020204030204" pitchFamily="49" charset="0"/>
              </a:rPr>
              <a:t>distância, </a:t>
            </a:r>
            <a:r>
              <a:rPr lang="pt-BR" dirty="0">
                <a:latin typeface="Consolas" panose="020B0609020204030204" pitchFamily="49" charset="0"/>
              </a:rPr>
              <a:t>proprietário da Cisco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Integra </a:t>
            </a:r>
            <a:r>
              <a:rPr lang="pt-BR" dirty="0">
                <a:latin typeface="Consolas" panose="020B0609020204030204" pitchFamily="49" charset="0"/>
              </a:rPr>
              <a:t>as capacidades de protocolos de estado de link em protocolos vetor de distância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 incorpora </a:t>
            </a:r>
            <a:r>
              <a:rPr lang="pt-BR" dirty="0">
                <a:latin typeface="Consolas" panose="020B0609020204030204" pitchFamily="49" charset="0"/>
              </a:rPr>
              <a:t>o </a:t>
            </a:r>
            <a:r>
              <a:rPr lang="pt-BR" b="1" dirty="0" smtClean="0">
                <a:latin typeface="Consolas" panose="020B0609020204030204" pitchFamily="49" charset="0"/>
              </a:rPr>
              <a:t>Algoritmo </a:t>
            </a:r>
            <a:r>
              <a:rPr lang="pt-BR" b="1" dirty="0">
                <a:latin typeface="Consolas" panose="020B0609020204030204" pitchFamily="49" charset="0"/>
              </a:rPr>
              <a:t>de </a:t>
            </a:r>
            <a:r>
              <a:rPr lang="pt-BR" b="1" dirty="0" smtClean="0">
                <a:latin typeface="Consolas" panose="020B0609020204030204" pitchFamily="49" charset="0"/>
              </a:rPr>
              <a:t>Atualização </a:t>
            </a:r>
            <a:r>
              <a:rPr lang="pt-BR" b="1" dirty="0">
                <a:latin typeface="Consolas" panose="020B0609020204030204" pitchFamily="49" charset="0"/>
              </a:rPr>
              <a:t>por </a:t>
            </a:r>
            <a:r>
              <a:rPr lang="pt-BR" b="1" dirty="0" smtClean="0">
                <a:latin typeface="Consolas" panose="020B0609020204030204" pitchFamily="49" charset="0"/>
              </a:rPr>
              <a:t>Difusão </a:t>
            </a:r>
            <a:r>
              <a:rPr lang="pt-BR" b="1" dirty="0" err="1" smtClean="0">
                <a:latin typeface="Consolas" panose="020B0609020204030204" pitchFamily="49" charset="0"/>
              </a:rPr>
              <a:t>Finite</a:t>
            </a: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b="1" dirty="0" err="1" smtClean="0">
                <a:latin typeface="Consolas" panose="020B0609020204030204" pitchFamily="49" charset="0"/>
              </a:rPr>
              <a:t>Estate</a:t>
            </a: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b="1" dirty="0" err="1" smtClean="0">
                <a:latin typeface="Consolas" panose="020B0609020204030204" pitchFamily="49" charset="0"/>
              </a:rPr>
              <a:t>Machine</a:t>
            </a: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(</a:t>
            </a:r>
            <a:r>
              <a:rPr lang="pt-BR" b="1" dirty="0" smtClean="0">
                <a:latin typeface="Consolas" panose="020B0609020204030204" pitchFamily="49" charset="0"/>
              </a:rPr>
              <a:t>DUAL FSM), </a:t>
            </a:r>
            <a:r>
              <a:rPr lang="pt-BR" b="1" dirty="0">
                <a:latin typeface="Consolas" panose="020B0609020204030204" pitchFamily="49" charset="0"/>
              </a:rPr>
              <a:t>desenvolvido na SRI </a:t>
            </a:r>
            <a:r>
              <a:rPr lang="pt-BR" b="1" dirty="0" err="1">
                <a:latin typeface="Consolas" panose="020B0609020204030204" pitchFamily="49" charset="0"/>
              </a:rPr>
              <a:t>International</a:t>
            </a:r>
            <a:r>
              <a:rPr lang="pt-BR" b="1" dirty="0">
                <a:latin typeface="Consolas" panose="020B0609020204030204" pitchFamily="49" charset="0"/>
              </a:rPr>
              <a:t>, pelo Dr. J. J. Garcia-Luna-Aceves.</a:t>
            </a:r>
            <a:endParaRPr lang="es-PE" b="1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supportforums.cisco.com/legacyfs/online/media/eigrp_vr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8675"/>
          <a:stretch/>
        </p:blipFill>
        <p:spPr bwMode="auto">
          <a:xfrm>
            <a:off x="7416801" y="744851"/>
            <a:ext cx="4779404" cy="50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53" y="271777"/>
            <a:ext cx="2251075" cy="119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1" y="1597339"/>
            <a:ext cx="9144001" cy="5070655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659404" y="263525"/>
            <a:ext cx="4373096" cy="1325563"/>
          </a:xfrm>
        </p:spPr>
        <p:txBody>
          <a:bodyPr/>
          <a:lstStyle/>
          <a:p>
            <a:r>
              <a:rPr lang="es-PE" b="1" dirty="0" smtClean="0">
                <a:latin typeface="Consolas" panose="020B0609020204030204" pitchFamily="49" charset="0"/>
              </a:rPr>
              <a:t>EIGRP</a:t>
            </a:r>
            <a:endParaRPr lang="es-PE" b="1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Resultado de imagem para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53" y="271777"/>
            <a:ext cx="2251075" cy="119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10363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Consolas" panose="020B0609020204030204" pitchFamily="49" charset="0"/>
              </a:rPr>
              <a:t>Principais</a:t>
            </a:r>
            <a:r>
              <a:rPr lang="es-PE" dirty="0" smtClean="0">
                <a:latin typeface="Consolas" panose="020B0609020204030204" pitchFamily="49" charset="0"/>
              </a:rPr>
              <a:t> características</a:t>
            </a:r>
            <a:br>
              <a:rPr lang="es-PE" dirty="0" smtClean="0">
                <a:latin typeface="Consolas" panose="020B0609020204030204" pitchFamily="49" charset="0"/>
              </a:rPr>
            </a:br>
            <a:r>
              <a:rPr lang="es-PE" dirty="0" smtClean="0">
                <a:latin typeface="Consolas" panose="020B0609020204030204" pitchFamily="49" charset="0"/>
              </a:rPr>
              <a:t>do </a:t>
            </a:r>
            <a:r>
              <a:rPr lang="es-PE" dirty="0">
                <a:latin typeface="Consolas" panose="020B0609020204030204" pitchFamily="49" charset="0"/>
              </a:rPr>
              <a:t>EIGRP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300" y="1825625"/>
            <a:ext cx="11506200" cy="43513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P</a:t>
            </a:r>
            <a:r>
              <a:rPr lang="pt-BR" dirty="0" smtClean="0">
                <a:latin typeface="Consolas" panose="020B0609020204030204" pitchFamily="49" charset="0"/>
              </a:rPr>
              <a:t>rotocolo </a:t>
            </a:r>
            <a:r>
              <a:rPr lang="pt-BR" dirty="0">
                <a:latin typeface="Consolas" panose="020B0609020204030204" pitchFamily="49" charset="0"/>
              </a:rPr>
              <a:t>avançado de roteamento por vetor da distância.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Usa balanceamento de carga com custos desiguais.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Usa características combinadas de vetor da distância e estado dos links.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Usa o DUAL (</a:t>
            </a:r>
            <a:r>
              <a:rPr lang="pt-BR" i="1" dirty="0" err="1">
                <a:latin typeface="Consolas" panose="020B0609020204030204" pitchFamily="49" charset="0"/>
              </a:rPr>
              <a:t>Diffusing</a:t>
            </a:r>
            <a:r>
              <a:rPr lang="pt-BR" i="1" dirty="0">
                <a:latin typeface="Consolas" panose="020B0609020204030204" pitchFamily="49" charset="0"/>
              </a:rPr>
              <a:t> Update </a:t>
            </a:r>
            <a:r>
              <a:rPr lang="pt-BR" i="1" dirty="0" err="1">
                <a:latin typeface="Consolas" panose="020B0609020204030204" pitchFamily="49" charset="0"/>
              </a:rPr>
              <a:t>Algorithm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– Algoritmo de Atualização Difusa) para calcular o caminho mais curto.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As atualizações de roteamento são enviadas por </a:t>
            </a:r>
            <a:r>
              <a:rPr lang="pt-BR" i="1" dirty="0" err="1">
                <a:latin typeface="Consolas" panose="020B0609020204030204" pitchFamily="49" charset="0"/>
              </a:rPr>
              <a:t>multicast</a:t>
            </a:r>
            <a:r>
              <a:rPr lang="pt-BR" dirty="0">
                <a:latin typeface="Consolas" panose="020B0609020204030204" pitchFamily="49" charset="0"/>
              </a:rPr>
              <a:t> usando 224.0.0.10 e são disparadas por alterações da topologia.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Protocolo </a:t>
            </a:r>
            <a:r>
              <a:rPr lang="pt-BR" dirty="0">
                <a:latin typeface="Consolas" panose="020B0609020204030204" pitchFamily="49" charset="0"/>
              </a:rPr>
              <a:t>proprietário, ou seja, funciona apenas em equipamentos cisco.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917700" y="174625"/>
            <a:ext cx="5461000" cy="1325563"/>
          </a:xfrm>
        </p:spPr>
        <p:txBody>
          <a:bodyPr/>
          <a:lstStyle/>
          <a:p>
            <a:r>
              <a:rPr lang="es-PE" b="1" dirty="0" smtClean="0">
                <a:latin typeface="Consolas" panose="020B0609020204030204" pitchFamily="49" charset="0"/>
              </a:rPr>
              <a:t>COMO FUNCIONA?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1917701" y="1292226"/>
            <a:ext cx="9175751" cy="15779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600" dirty="0">
                <a:latin typeface="Consolas" panose="020B0609020204030204" pitchFamily="49" charset="0"/>
              </a:rPr>
              <a:t>Mantem as informações da rota e topologia disponíveis na RAM, para que elas possam reagir rapidamente às mudanças.</a:t>
            </a:r>
            <a:endParaRPr lang="es-PE" sz="2600" dirty="0">
              <a:latin typeface="Consolas" panose="020B0609020204030204" pitchFamily="49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90554"/>
            <a:ext cx="8052908" cy="356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4"/>
          <p:cNvSpPr>
            <a:spLocks noGrp="1"/>
          </p:cNvSpPr>
          <p:nvPr>
            <p:ph sz="half" idx="1"/>
          </p:nvPr>
        </p:nvSpPr>
        <p:spPr>
          <a:xfrm>
            <a:off x="8141809" y="3496302"/>
            <a:ext cx="4139092" cy="19773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600" dirty="0">
                <a:latin typeface="Consolas" panose="020B0609020204030204" pitchFamily="49" charset="0"/>
              </a:rPr>
              <a:t>O Protocolo </a:t>
            </a:r>
            <a:r>
              <a:rPr lang="pt-BR" sz="2600" b="1" dirty="0">
                <a:latin typeface="Consolas" panose="020B0609020204030204" pitchFamily="49" charset="0"/>
              </a:rPr>
              <a:t>EIGRP</a:t>
            </a:r>
            <a:r>
              <a:rPr lang="pt-BR" sz="2600" dirty="0">
                <a:latin typeface="Consolas" panose="020B0609020204030204" pitchFamily="49" charset="0"/>
              </a:rPr>
              <a:t> armazena essa informação em várias tabelas de bancos de dados.</a:t>
            </a:r>
          </a:p>
        </p:txBody>
      </p:sp>
    </p:spTree>
    <p:extLst>
      <p:ext uri="{BB962C8B-B14F-4D97-AF65-F5344CB8AC3E}">
        <p14:creationId xmlns:p14="http://schemas.microsoft.com/office/powerpoint/2010/main" val="14680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314325"/>
            <a:ext cx="8636000" cy="1325563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O EIGRP POSSUI 3 TABELAS: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529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b="1" u="sng" dirty="0" err="1" smtClean="0">
                <a:latin typeface="Consolas" panose="020B0609020204030204" pitchFamily="49" charset="0"/>
              </a:rPr>
              <a:t>Tabela</a:t>
            </a:r>
            <a:r>
              <a:rPr lang="es-PE" b="1" u="sng" dirty="0" smtClean="0">
                <a:latin typeface="Consolas" panose="020B0609020204030204" pitchFamily="49" charset="0"/>
              </a:rPr>
              <a:t> de </a:t>
            </a:r>
            <a:r>
              <a:rPr lang="es-PE" b="1" u="sng" dirty="0" err="1" smtClean="0">
                <a:latin typeface="Consolas" panose="020B0609020204030204" pitchFamily="49" charset="0"/>
              </a:rPr>
              <a:t>Vizinhos</a:t>
            </a:r>
            <a:endParaRPr lang="es-PE" b="1" u="sn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Cada roteador EIGRP mantém uma tabela vizinha que lista os roteadores adjacentes. Esta tabela pode ser comparada com o banco de dados de adjacência usado pelo </a:t>
            </a:r>
            <a:r>
              <a:rPr lang="pt-BR" dirty="0" smtClean="0">
                <a:latin typeface="Consolas" panose="020B0609020204030204" pitchFamily="49" charset="0"/>
              </a:rPr>
              <a:t>OSPF (Protocolo de Roteamento).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u="sng" dirty="0" err="1" smtClean="0">
                <a:latin typeface="Consolas" panose="020B0609020204030204" pitchFamily="49" charset="0"/>
              </a:rPr>
              <a:t>Tabela</a:t>
            </a:r>
            <a:r>
              <a:rPr lang="es-PE" b="1" u="sng" dirty="0" smtClean="0">
                <a:latin typeface="Consolas" panose="020B0609020204030204" pitchFamily="49" charset="0"/>
              </a:rPr>
              <a:t> de </a:t>
            </a:r>
            <a:r>
              <a:rPr lang="es-PE" b="1" u="sng" dirty="0" err="1">
                <a:latin typeface="Consolas" panose="020B0609020204030204" pitchFamily="49" charset="0"/>
              </a:rPr>
              <a:t>T</a:t>
            </a:r>
            <a:r>
              <a:rPr lang="es-PE" b="1" u="sng" dirty="0" err="1" smtClean="0">
                <a:latin typeface="Consolas" panose="020B0609020204030204" pitchFamily="49" charset="0"/>
              </a:rPr>
              <a:t>opologias</a:t>
            </a:r>
            <a:endParaRPr lang="es-PE" b="1" u="sn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Consiste </a:t>
            </a:r>
            <a:r>
              <a:rPr lang="pt-BR" dirty="0">
                <a:latin typeface="Consolas" panose="020B0609020204030204" pitchFamily="49" charset="0"/>
              </a:rPr>
              <a:t>em todas as tabelas de roteamento EIGRP recebidas dos vizinhos. </a:t>
            </a:r>
            <a:r>
              <a:rPr lang="pt-BR" dirty="0" smtClean="0">
                <a:latin typeface="Consolas" panose="020B0609020204030204" pitchFamily="49" charset="0"/>
              </a:rPr>
              <a:t>O protocolo leva </a:t>
            </a:r>
            <a:r>
              <a:rPr lang="pt-BR" dirty="0">
                <a:latin typeface="Consolas" panose="020B0609020204030204" pitchFamily="49" charset="0"/>
              </a:rPr>
              <a:t>as informações fornecidas na tabela vizinha e a tabela de topologia e calcula as rotas </a:t>
            </a:r>
            <a:r>
              <a:rPr lang="pt-BR" dirty="0" smtClean="0">
                <a:latin typeface="Consolas" panose="020B0609020204030204" pitchFamily="49" charset="0"/>
              </a:rPr>
              <a:t>mais rápidas e de </a:t>
            </a:r>
            <a:r>
              <a:rPr lang="pt-BR" dirty="0">
                <a:latin typeface="Consolas" panose="020B0609020204030204" pitchFamily="49" charset="0"/>
              </a:rPr>
              <a:t>menor custo para cada </a:t>
            </a:r>
            <a:r>
              <a:rPr lang="pt-BR" dirty="0" smtClean="0">
                <a:latin typeface="Consolas" panose="020B0609020204030204" pitchFamily="49" charset="0"/>
              </a:rPr>
              <a:t>destino.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u="sng" dirty="0" err="1">
                <a:latin typeface="Consolas" panose="020B0609020204030204" pitchFamily="49" charset="0"/>
              </a:rPr>
              <a:t>Tabela</a:t>
            </a:r>
            <a:r>
              <a:rPr lang="es-PE" b="1" u="sng" dirty="0">
                <a:latin typeface="Consolas" panose="020B0609020204030204" pitchFamily="49" charset="0"/>
              </a:rPr>
              <a:t> de </a:t>
            </a:r>
            <a:r>
              <a:rPr lang="pt-BR" b="1" u="sng" dirty="0" smtClean="0">
                <a:latin typeface="Consolas" panose="020B0609020204030204" pitchFamily="49" charset="0"/>
              </a:rPr>
              <a:t>E</a:t>
            </a:r>
            <a:r>
              <a:rPr lang="pt-BR" b="1" u="sng" dirty="0" smtClean="0">
                <a:latin typeface="Consolas" panose="020B0609020204030204" pitchFamily="49" charset="0"/>
              </a:rPr>
              <a:t>ncaminhamento </a:t>
            </a:r>
            <a:r>
              <a:rPr lang="pt-BR" b="1" u="sng" dirty="0">
                <a:latin typeface="Consolas" panose="020B0609020204030204" pitchFamily="49" charset="0"/>
              </a:rPr>
              <a:t>o </a:t>
            </a:r>
            <a:r>
              <a:rPr lang="pt-BR" b="1" u="sng" dirty="0" smtClean="0">
                <a:latin typeface="Consolas" panose="020B0609020204030204" pitchFamily="49" charset="0"/>
              </a:rPr>
              <a:t>Roteamento</a:t>
            </a:r>
            <a:endParaRPr lang="pt-BR" b="1" u="sn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 tabela de roteamento EIGRP contém as melhores rotas para um </a:t>
            </a:r>
            <a:r>
              <a:rPr lang="pt-BR" dirty="0" smtClean="0">
                <a:latin typeface="Consolas" panose="020B0609020204030204" pitchFamily="49" charset="0"/>
              </a:rPr>
              <a:t>determinado destino</a:t>
            </a:r>
            <a:r>
              <a:rPr lang="pt-BR" dirty="0">
                <a:latin typeface="Consolas" panose="020B0609020204030204" pitchFamily="49" charset="0"/>
              </a:rPr>
              <a:t>. Esta informação é recuperada da tabela de topologia. Os roteadores EIGRP mantêm uma tabela de roteamento para cada protocolo de rede.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latin typeface="Consolas" panose="020B0609020204030204" pitchFamily="49" charset="0"/>
              </a:rPr>
              <a:t>DIFERENCIA DOS TABELAS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64" y="1552720"/>
            <a:ext cx="9086272" cy="48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225425"/>
            <a:ext cx="9677400" cy="1325563"/>
          </a:xfrm>
        </p:spPr>
        <p:txBody>
          <a:bodyPr>
            <a:normAutofit/>
          </a:bodyPr>
          <a:lstStyle/>
          <a:p>
            <a:r>
              <a:rPr lang="es-PE" dirty="0" smtClean="0">
                <a:latin typeface="Consolas" panose="020B0609020204030204" pitchFamily="49" charset="0"/>
              </a:rPr>
              <a:t>CAMPOS DA TABELA DE ROTEAMENTO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Distância razoável (FD): Esta é a métrica calculada mais baixa para cada destino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  <a:endParaRPr lang="es-PE" dirty="0" smtClean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Origem da rota: número de identificação do roteador que publicou essa rota em primeiro lugar. Este campo é preenchido apenas para rotas que são aprendidas de uma fonte externa à rede EIGRP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  <a:endParaRPr lang="es-PE" dirty="0" smtClean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Distância informada (RD): A distância relatada (RD) da rota é a distância relatada por um vizinho adjacente a um destino específico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  <a:endParaRPr lang="es-PE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225425"/>
            <a:ext cx="9677400" cy="1325563"/>
          </a:xfrm>
        </p:spPr>
        <p:txBody>
          <a:bodyPr>
            <a:normAutofit/>
          </a:bodyPr>
          <a:lstStyle/>
          <a:p>
            <a:r>
              <a:rPr lang="es-PE" dirty="0" smtClean="0">
                <a:latin typeface="Consolas" panose="020B0609020204030204" pitchFamily="49" charset="0"/>
              </a:rPr>
              <a:t>CAMPOS DA TABELA DE ROTEAMENTO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Informações </a:t>
            </a:r>
            <a:r>
              <a:rPr lang="pt-BR" dirty="0">
                <a:latin typeface="Consolas" panose="020B0609020204030204" pitchFamily="49" charset="0"/>
              </a:rPr>
              <a:t>da interface: a interface através da qual o destino pode ser </a:t>
            </a:r>
            <a:r>
              <a:rPr lang="pt-BR" dirty="0" smtClean="0">
                <a:latin typeface="Consolas" panose="020B0609020204030204" pitchFamily="49" charset="0"/>
              </a:rPr>
              <a:t>alcançado em um destino</a:t>
            </a:r>
            <a:r>
              <a:rPr lang="es-PE" dirty="0" smtClean="0"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Estado da rota: o estado de uma rota. Uma rota pode ser identificada como passiva, o que significa que a rota é estável e está pronta para usar, ou ativa, o que significa que a rota está em processo de recálculo por DUAL</a:t>
            </a:r>
            <a:r>
              <a:rPr lang="es-PE" dirty="0" smtClean="0">
                <a:latin typeface="Consolas" panose="020B0609020204030204" pitchFamily="49" charset="0"/>
              </a:rPr>
              <a:t>.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796</Words>
  <Application>Microsoft Office PowerPoint</Application>
  <PresentationFormat>Panorámica</PresentationFormat>
  <Paragraphs>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Verdana</vt:lpstr>
      <vt:lpstr>Wingdings</vt:lpstr>
      <vt:lpstr>Tema do Office</vt:lpstr>
      <vt:lpstr>APLICAÇÃO COM AFD – Algoritmo DUAL FSM</vt:lpstr>
      <vt:lpstr>EIGRP</vt:lpstr>
      <vt:lpstr>EIGRP</vt:lpstr>
      <vt:lpstr>Principais características do EIGRP</vt:lpstr>
      <vt:lpstr>COMO FUNCIONA?</vt:lpstr>
      <vt:lpstr>O EIGRP POSSUI 3 TABELAS:</vt:lpstr>
      <vt:lpstr>DIFERENCIA DOS TABELAS</vt:lpstr>
      <vt:lpstr>CAMPOS DA TABELA DE ROTEAMENTO</vt:lpstr>
      <vt:lpstr>CAMPOS DA TABELA DE ROTEAMENTO</vt:lpstr>
      <vt:lpstr>EIGRP</vt:lpstr>
      <vt:lpstr>Presentación de PowerPoint</vt:lpstr>
      <vt:lpstr>O QUE ACONTECE QUANDO  UM LINK OU ROTEDOR CAI?</vt:lpstr>
      <vt:lpstr>Diffusing Update Algorithm Finite Estate Machine  (DUAL FSM)</vt:lpstr>
      <vt:lpstr>Presentación de PowerPoint</vt:lpstr>
      <vt:lpstr>Presentación de PowerPoint</vt:lpstr>
      <vt:lpstr>TRANSIÇÕES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Norberto Sousa Lopes - Hotmail</dc:creator>
  <cp:lastModifiedBy>Carlos Portocarrero</cp:lastModifiedBy>
  <cp:revision>31</cp:revision>
  <dcterms:created xsi:type="dcterms:W3CDTF">2016-10-22T12:47:05Z</dcterms:created>
  <dcterms:modified xsi:type="dcterms:W3CDTF">2017-11-30T17:59:12Z</dcterms:modified>
</cp:coreProperties>
</file>