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6" r:id="rId3"/>
    <p:sldId id="270" r:id="rId4"/>
    <p:sldId id="268" r:id="rId5"/>
    <p:sldId id="259" r:id="rId6"/>
    <p:sldId id="267" r:id="rId7"/>
    <p:sldId id="260" r:id="rId8"/>
    <p:sldId id="274" r:id="rId9"/>
    <p:sldId id="275" r:id="rId10"/>
    <p:sldId id="263" r:id="rId11"/>
    <p:sldId id="264" r:id="rId12"/>
    <p:sldId id="269" r:id="rId13"/>
    <p:sldId id="258" r:id="rId14"/>
    <p:sldId id="257" r:id="rId15"/>
    <p:sldId id="272" r:id="rId16"/>
    <p:sldId id="271" r:id="rId17"/>
    <p:sldId id="278" r:id="rId18"/>
    <p:sldId id="277" r:id="rId19"/>
    <p:sldId id="276" r:id="rId20"/>
  </p:sldIdLst>
  <p:sldSz cx="9144000" cy="6858000" type="screen4x3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temático 1 - Énfasis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97" autoAdjust="0"/>
    <p:restoredTop sz="94660"/>
  </p:normalViewPr>
  <p:slideViewPr>
    <p:cSldViewPr snapToGrid="0">
      <p:cViewPr varScale="1">
        <p:scale>
          <a:sx n="74" d="100"/>
          <a:sy n="74" d="100"/>
        </p:scale>
        <p:origin x="12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A3A-2563-44CD-86CC-DB6131A6EE2A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E3D8-01DD-40F4-BC26-28D824F2D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7684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A3A-2563-44CD-86CC-DB6131A6EE2A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E3D8-01DD-40F4-BC26-28D824F2D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85667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A3A-2563-44CD-86CC-DB6131A6EE2A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E3D8-01DD-40F4-BC26-28D824F2D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80871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A3A-2563-44CD-86CC-DB6131A6EE2A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E3D8-01DD-40F4-BC26-28D824F2D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7954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A3A-2563-44CD-86CC-DB6131A6EE2A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E3D8-01DD-40F4-BC26-28D824F2D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2769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A3A-2563-44CD-86CC-DB6131A6EE2A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E3D8-01DD-40F4-BC26-28D824F2D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27137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A3A-2563-44CD-86CC-DB6131A6EE2A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E3D8-01DD-40F4-BC26-28D824F2D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49359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A3A-2563-44CD-86CC-DB6131A6EE2A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E3D8-01DD-40F4-BC26-28D824F2D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149319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A3A-2563-44CD-86CC-DB6131A6EE2A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E3D8-01DD-40F4-BC26-28D824F2D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38200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A3A-2563-44CD-86CC-DB6131A6EE2A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E3D8-01DD-40F4-BC26-28D824F2D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28264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09A3A-2563-44CD-86CC-DB6131A6EE2A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E8E3D8-01DD-40F4-BC26-28D824F2D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11626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09A3A-2563-44CD-86CC-DB6131A6EE2A}" type="datetimeFigureOut">
              <a:rPr lang="es-PE" smtClean="0"/>
              <a:t>29/11/2017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8E3D8-01DD-40F4-BC26-28D824F2D49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6175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 smtClean="0"/>
              <a:t>Aplicación of AFD – Algoritmo DUAL FSM</a:t>
            </a:r>
            <a:endParaRPr lang="es-PE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s-PE" dirty="0" err="1" smtClean="0"/>
              <a:t>Alunos</a:t>
            </a:r>
            <a:r>
              <a:rPr lang="es-PE" dirty="0" smtClean="0"/>
              <a:t>: </a:t>
            </a:r>
          </a:p>
          <a:p>
            <a:pPr algn="l"/>
            <a:r>
              <a:rPr lang="es-PE" dirty="0" smtClean="0"/>
              <a:t>Carlos Portocarrero Tovar</a:t>
            </a:r>
          </a:p>
          <a:p>
            <a:pPr algn="l"/>
            <a:r>
              <a:rPr lang="es-PE" dirty="0" smtClean="0"/>
              <a:t>José Norberto Sousa </a:t>
            </a:r>
            <a:r>
              <a:rPr lang="es-PE" dirty="0" err="1" smtClean="0"/>
              <a:t>Lopes</a:t>
            </a:r>
            <a:r>
              <a:rPr lang="es-PE" dirty="0" smtClean="0"/>
              <a:t>  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96599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PE" dirty="0"/>
              <a:t>A continuación se muestran los campos que conforman la tabla de encaminamiento: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PE" dirty="0"/>
              <a:t>Distancia factible (FD): Ésta es la métrica calculada más baja hacia cada destino. Por ejemplo, la distancia factible a 32.0.0.0 es 2195456. La distancia de la ruta que está en la tabla de encaminamiento.</a:t>
            </a:r>
          </a:p>
          <a:p>
            <a:r>
              <a:rPr lang="es-PE" dirty="0"/>
              <a:t>Origen de la ruta: Número de identificación del </a:t>
            </a:r>
            <a:r>
              <a:rPr lang="es-PE" dirty="0" err="1"/>
              <a:t>router</a:t>
            </a:r>
            <a:r>
              <a:rPr lang="es-PE" dirty="0"/>
              <a:t> que publicó esa ruta en primer lugar. Este campo se llena sólo para las rutas que se aprenden de una fuente externa a la red EIGRP. El rotulado de rutas puede resultar particularmente útil con el encaminamiento basado en políticas. Por ejemplo, el origen de la ruta a 32.0.0.0 es 200.10.10.10.</a:t>
            </a:r>
          </a:p>
          <a:p>
            <a:r>
              <a:rPr lang="es-PE" dirty="0"/>
              <a:t>Distancia informada (RD): La distancia informada (RD) de la ruta es la distancia informada por un vecino adyacente hacia un destino específico. Por ejemplo, la distancia informada a 32.0.0.0 por el vecino 200.10.10.10 es 281600 tal como lo indica (2195456/281600).</a:t>
            </a:r>
          </a:p>
          <a:p>
            <a:r>
              <a:rPr lang="es-PE" dirty="0"/>
              <a:t>Información de interfaz: La interfaz a través de la cual se puede alcanzar el destino.</a:t>
            </a:r>
          </a:p>
          <a:p>
            <a:r>
              <a:rPr lang="es-PE" dirty="0"/>
              <a:t>Estado de ruta: El estado de una ruta. Una ruta se puede identificar como pasiva, lo que significa que la ruta es estable y está lista para usar, o activa, lo que significa que la ruta se encuentra en el proceso de </a:t>
            </a:r>
            <a:r>
              <a:rPr lang="es-PE" dirty="0" err="1"/>
              <a:t>recálculo</a:t>
            </a:r>
            <a:r>
              <a:rPr lang="es-PE" dirty="0"/>
              <a:t> por parte de DUAL.</a:t>
            </a:r>
          </a:p>
        </p:txBody>
      </p:sp>
    </p:spTree>
    <p:extLst>
      <p:ext uri="{BB962C8B-B14F-4D97-AF65-F5344CB8AC3E}">
        <p14:creationId xmlns:p14="http://schemas.microsoft.com/office/powerpoint/2010/main" val="1334677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¿Qué acontece cuando un link o </a:t>
            </a:r>
            <a:r>
              <a:rPr lang="es-PE" dirty="0" err="1" smtClean="0"/>
              <a:t>router</a:t>
            </a:r>
            <a:r>
              <a:rPr lang="es-PE" dirty="0" smtClean="0"/>
              <a:t> </a:t>
            </a:r>
            <a:r>
              <a:rPr lang="es-PE" dirty="0" err="1" smtClean="0"/>
              <a:t>cai</a:t>
            </a:r>
            <a:r>
              <a:rPr lang="es-PE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2050" name="Picture 2" descr="https://www.computernetworkingnotes.com/images/cisco/ccna-study-guide/eigrp-debug-start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889"/>
          <a:stretch/>
        </p:blipFill>
        <p:spPr bwMode="auto">
          <a:xfrm>
            <a:off x="407049" y="1825625"/>
            <a:ext cx="8329902" cy="334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162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Diffusing</a:t>
            </a:r>
            <a:r>
              <a:rPr lang="es-PE" dirty="0"/>
              <a:t> </a:t>
            </a:r>
            <a:r>
              <a:rPr lang="es-PE" dirty="0" err="1"/>
              <a:t>Update</a:t>
            </a:r>
            <a:r>
              <a:rPr lang="es-PE" dirty="0"/>
              <a:t> </a:t>
            </a:r>
            <a:r>
              <a:rPr lang="es-PE" dirty="0" err="1"/>
              <a:t>Algorithm</a:t>
            </a:r>
            <a:r>
              <a:rPr lang="es-PE" dirty="0"/>
              <a:t> (DUAL FSM)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6578" y="2008462"/>
            <a:ext cx="7248772" cy="4109060"/>
          </a:xfrm>
          <a:prstGeom prst="rect">
            <a:avLst/>
          </a:prstGeom>
        </p:spPr>
      </p:pic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3943350" cy="2102431"/>
          </a:xfrm>
        </p:spPr>
        <p:txBody>
          <a:bodyPr>
            <a:normAutofit fontScale="92500"/>
          </a:bodyPr>
          <a:lstStyle/>
          <a:p>
            <a:pPr marL="433387" lvl="1" indent="-342900"/>
            <a:r>
              <a:rPr lang="en-US" altLang="es-PE" dirty="0" err="1"/>
              <a:t>Seleciona</a:t>
            </a:r>
            <a:r>
              <a:rPr lang="en-US" altLang="es-PE" dirty="0"/>
              <a:t> o </a:t>
            </a:r>
            <a:r>
              <a:rPr lang="en-US" altLang="es-PE" dirty="0" err="1"/>
              <a:t>melhor</a:t>
            </a:r>
            <a:r>
              <a:rPr lang="en-US" altLang="es-PE" dirty="0"/>
              <a:t> </a:t>
            </a:r>
            <a:r>
              <a:rPr lang="en-US" altLang="es-PE" dirty="0" err="1"/>
              <a:t>caminho</a:t>
            </a:r>
            <a:r>
              <a:rPr lang="en-US" altLang="es-PE" dirty="0"/>
              <a:t> </a:t>
            </a:r>
            <a:r>
              <a:rPr lang="en-US" altLang="es-PE" dirty="0" err="1"/>
              <a:t>livre</a:t>
            </a:r>
            <a:r>
              <a:rPr lang="en-US" altLang="es-PE" dirty="0"/>
              <a:t> de loops para um </a:t>
            </a:r>
            <a:r>
              <a:rPr lang="en-US" altLang="es-PE" dirty="0" err="1" smtClean="0"/>
              <a:t>destino</a:t>
            </a:r>
            <a:endParaRPr lang="en-US" altLang="es-PE" dirty="0" smtClean="0"/>
          </a:p>
          <a:p>
            <a:pPr marL="433387" lvl="1" indent="-342900"/>
            <a:r>
              <a:rPr lang="en-US" altLang="es-PE" dirty="0" err="1" smtClean="0"/>
              <a:t>Seleciona</a:t>
            </a:r>
            <a:r>
              <a:rPr lang="en-US" altLang="es-PE" dirty="0" smtClean="0"/>
              <a:t> </a:t>
            </a:r>
            <a:r>
              <a:rPr lang="en-US" altLang="es-PE" dirty="0" err="1"/>
              <a:t>rotas</a:t>
            </a:r>
            <a:r>
              <a:rPr lang="en-US" altLang="es-PE" dirty="0"/>
              <a:t> </a:t>
            </a:r>
            <a:r>
              <a:rPr lang="en-US" altLang="es-PE" dirty="0" err="1"/>
              <a:t>alternativas</a:t>
            </a:r>
            <a:r>
              <a:rPr lang="en-US" altLang="es-PE" dirty="0"/>
              <a:t> </a:t>
            </a:r>
            <a:r>
              <a:rPr lang="en-US" altLang="es-PE" dirty="0" err="1"/>
              <a:t>usando</a:t>
            </a:r>
            <a:r>
              <a:rPr lang="en-US" altLang="es-PE" dirty="0"/>
              <a:t> </a:t>
            </a:r>
            <a:r>
              <a:rPr lang="en-US" altLang="es-PE" dirty="0" err="1"/>
              <a:t>informações</a:t>
            </a:r>
            <a:r>
              <a:rPr lang="en-US" altLang="es-PE" dirty="0"/>
              <a:t> das </a:t>
            </a:r>
            <a:r>
              <a:rPr lang="en-US" altLang="es-PE" dirty="0" err="1"/>
              <a:t>tabelas</a:t>
            </a:r>
            <a:r>
              <a:rPr lang="en-US" altLang="es-PE" dirty="0"/>
              <a:t> EIGRP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48167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880" y="0"/>
            <a:ext cx="8358389" cy="682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958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9337"/>
            <a:ext cx="9144000" cy="570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110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Transiciones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1351377"/>
              </p:ext>
            </p:extLst>
          </p:nvPr>
        </p:nvGraphicFramePr>
        <p:xfrm>
          <a:off x="628650" y="1906075"/>
          <a:ext cx="7886700" cy="4804658"/>
        </p:xfrm>
        <a:graphic>
          <a:graphicData uri="http://schemas.openxmlformats.org/drawingml/2006/table">
            <a:tbl>
              <a:tblPr firstRow="1">
                <a:tableStyleId>{8FD4443E-F989-4FC4-A0C8-D5A2AF1F390B}</a:tableStyleId>
              </a:tblPr>
              <a:tblGrid>
                <a:gridCol w="842537"/>
                <a:gridCol w="7044163"/>
              </a:tblGrid>
              <a:tr h="218713">
                <a:tc>
                  <a:txBody>
                    <a:bodyPr/>
                    <a:lstStyle/>
                    <a:p>
                      <a:pPr algn="ctr"/>
                      <a:r>
                        <a:rPr lang="es-PE" sz="1800" dirty="0">
                          <a:effectLst/>
                        </a:rPr>
                        <a:t>Input </a:t>
                      </a:r>
                      <a:r>
                        <a:rPr lang="es-PE" sz="1800" dirty="0" err="1">
                          <a:effectLst/>
                        </a:rPr>
                        <a:t>Event</a:t>
                      </a:r>
                      <a:endParaRPr lang="es-PE" sz="1800" dirty="0"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800" dirty="0" err="1">
                          <a:effectLst/>
                        </a:rPr>
                        <a:t>Description</a:t>
                      </a:r>
                      <a:endParaRPr lang="es-PE" sz="1800" dirty="0"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18713">
                <a:tc>
                  <a:txBody>
                    <a:bodyPr/>
                    <a:lstStyle/>
                    <a:p>
                      <a:r>
                        <a:rPr lang="es-PE" sz="1800" dirty="0"/>
                        <a:t>IE1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Any input event for which FC is satisfied or the destination in unreachable.</a:t>
                      </a:r>
                    </a:p>
                  </a:txBody>
                  <a:tcPr marL="53065" marR="53065" marT="26533" marB="26533" anchor="ctr"/>
                </a:tc>
              </a:tr>
              <a:tr h="218713">
                <a:tc>
                  <a:txBody>
                    <a:bodyPr/>
                    <a:lstStyle/>
                    <a:p>
                      <a:r>
                        <a:rPr lang="es-PE" sz="1800" dirty="0"/>
                        <a:t>IE2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Query received from the successor; feasibility condition is not satisfied.</a:t>
                      </a:r>
                    </a:p>
                  </a:txBody>
                  <a:tcPr marL="53065" marR="53065" marT="26533" marB="26533" anchor="ctr"/>
                </a:tc>
              </a:tr>
              <a:tr h="218713">
                <a:tc>
                  <a:txBody>
                    <a:bodyPr/>
                    <a:lstStyle/>
                    <a:p>
                      <a:r>
                        <a:rPr lang="es-PE" sz="1800"/>
                        <a:t>IE3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Input event other than a query from the successor; FC is not satisfied.</a:t>
                      </a:r>
                    </a:p>
                  </a:txBody>
                  <a:tcPr marL="53065" marR="53065" marT="26533" marB="26533" anchor="ctr"/>
                </a:tc>
              </a:tr>
              <a:tr h="218713">
                <a:tc>
                  <a:txBody>
                    <a:bodyPr/>
                    <a:lstStyle/>
                    <a:p>
                      <a:r>
                        <a:rPr lang="es-PE" sz="1800"/>
                        <a:t>IE4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Input event other than last reply or a query from the successor.</a:t>
                      </a:r>
                    </a:p>
                  </a:txBody>
                  <a:tcPr marL="53065" marR="53065" marT="26533" marB="26533" anchor="ctr"/>
                </a:tc>
              </a:tr>
              <a:tr h="401975">
                <a:tc>
                  <a:txBody>
                    <a:bodyPr/>
                    <a:lstStyle/>
                    <a:p>
                      <a:r>
                        <a:rPr lang="es-PE" sz="1800" dirty="0"/>
                        <a:t>IE5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Input event other than last reply, a query from the successor, or an increase in distance to destination.</a:t>
                      </a:r>
                    </a:p>
                  </a:txBody>
                  <a:tcPr marL="53065" marR="53065" marT="26533" marB="26533" anchor="ctr"/>
                </a:tc>
              </a:tr>
              <a:tr h="218713">
                <a:tc>
                  <a:txBody>
                    <a:bodyPr/>
                    <a:lstStyle/>
                    <a:p>
                      <a:r>
                        <a:rPr lang="es-PE" sz="1800"/>
                        <a:t>IE6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Input event other than last reply.</a:t>
                      </a:r>
                    </a:p>
                  </a:txBody>
                  <a:tcPr marL="53065" marR="53065" marT="26533" marB="26533" anchor="ctr"/>
                </a:tc>
              </a:tr>
              <a:tr h="218713">
                <a:tc>
                  <a:txBody>
                    <a:bodyPr/>
                    <a:lstStyle/>
                    <a:p>
                      <a:r>
                        <a:rPr lang="es-PE" sz="1800"/>
                        <a:t>IE7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Input event other than last reply or increase in distance to destination.</a:t>
                      </a:r>
                    </a:p>
                  </a:txBody>
                  <a:tcPr marL="53065" marR="53065" marT="26533" marB="26533" anchor="ctr"/>
                </a:tc>
              </a:tr>
              <a:tr h="218713">
                <a:tc>
                  <a:txBody>
                    <a:bodyPr/>
                    <a:lstStyle/>
                    <a:p>
                      <a:r>
                        <a:rPr lang="es-PE" sz="1800"/>
                        <a:t>IE8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Increase of distance to destination.</a:t>
                      </a:r>
                    </a:p>
                  </a:txBody>
                  <a:tcPr marL="53065" marR="53065" marT="26533" marB="26533" anchor="ctr"/>
                </a:tc>
              </a:tr>
              <a:tr h="218713">
                <a:tc>
                  <a:txBody>
                    <a:bodyPr/>
                    <a:lstStyle/>
                    <a:p>
                      <a:r>
                        <a:rPr lang="es-PE" sz="1800"/>
                        <a:t>IE9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Last reply received; FC is not satisfied with current feasible distance.</a:t>
                      </a:r>
                    </a:p>
                  </a:txBody>
                  <a:tcPr marL="53065" marR="53065" marT="26533" marB="26533" anchor="ctr"/>
                </a:tc>
              </a:tr>
              <a:tr h="218713">
                <a:tc>
                  <a:txBody>
                    <a:bodyPr/>
                    <a:lstStyle/>
                    <a:p>
                      <a:r>
                        <a:rPr lang="es-PE" sz="1800"/>
                        <a:t>IE10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Query received from the successor.</a:t>
                      </a:r>
                    </a:p>
                  </a:txBody>
                  <a:tcPr marL="53065" marR="53065" marT="26533" marB="26533" anchor="ctr"/>
                </a:tc>
              </a:tr>
              <a:tr h="218713">
                <a:tc>
                  <a:txBody>
                    <a:bodyPr/>
                    <a:lstStyle/>
                    <a:p>
                      <a:r>
                        <a:rPr lang="es-PE" sz="1800"/>
                        <a:t>IE11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Last reply received; FC is satisfied with current feasible distance.</a:t>
                      </a:r>
                    </a:p>
                  </a:txBody>
                  <a:tcPr marL="53065" marR="53065" marT="26533" marB="26533" anchor="ctr"/>
                </a:tc>
              </a:tr>
              <a:tr h="218713">
                <a:tc>
                  <a:txBody>
                    <a:bodyPr/>
                    <a:lstStyle/>
                    <a:p>
                      <a:r>
                        <a:rPr lang="es-PE" sz="1800"/>
                        <a:t>IE12</a:t>
                      </a: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Last reply received; set feasible distance to infinity.</a:t>
                      </a:r>
                    </a:p>
                  </a:txBody>
                  <a:tcPr marL="53065" marR="53065" marT="26533" marB="26533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979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Tabelas</a:t>
            </a:r>
            <a:r>
              <a:rPr lang="es-PE" dirty="0" smtClean="0"/>
              <a:t>, Distancia Factible, métrica, Sucesor Factible (</a:t>
            </a:r>
            <a:r>
              <a:rPr lang="es-PE" dirty="0" err="1" smtClean="0"/>
              <a:t>router</a:t>
            </a:r>
            <a:r>
              <a:rPr lang="es-PE" dirty="0" smtClean="0"/>
              <a:t>),</a:t>
            </a:r>
            <a:endParaRPr lang="es-PE" dirty="0"/>
          </a:p>
        </p:txBody>
      </p:sp>
      <p:graphicFrame>
        <p:nvGraphicFramePr>
          <p:cNvPr id="4" name="Marcador de contenido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0731436"/>
              </p:ext>
            </p:extLst>
          </p:nvPr>
        </p:nvGraphicFramePr>
        <p:xfrm>
          <a:off x="628650" y="182562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Tabelas</a:t>
                      </a:r>
                      <a:r>
                        <a:rPr lang="es-PE" dirty="0" smtClean="0"/>
                        <a:t> de </a:t>
                      </a:r>
                      <a:r>
                        <a:rPr lang="es-PE" dirty="0" err="1" smtClean="0"/>
                        <a:t>Vezhino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Roteador</a:t>
                      </a:r>
                      <a:r>
                        <a:rPr lang="es-PE" dirty="0" smtClean="0"/>
                        <a:t> de </a:t>
                      </a:r>
                      <a:r>
                        <a:rPr lang="es-PE" dirty="0" err="1" smtClean="0"/>
                        <a:t>Proximo</a:t>
                      </a:r>
                      <a:r>
                        <a:rPr lang="es-PE" dirty="0" smtClean="0"/>
                        <a:t> Salto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Interface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5952161"/>
              </p:ext>
            </p:extLst>
          </p:nvPr>
        </p:nvGraphicFramePr>
        <p:xfrm>
          <a:off x="628650" y="3162882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3350"/>
                <a:gridCol w="394335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Tabelas</a:t>
                      </a:r>
                      <a:r>
                        <a:rPr lang="es-PE" dirty="0" smtClean="0"/>
                        <a:t> de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Topologia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Destino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Sucesor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Destino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Sucesor</a:t>
                      </a:r>
                      <a:r>
                        <a:rPr lang="es-PE" baseline="0" dirty="0" smtClean="0"/>
                        <a:t> Viable</a:t>
                      </a:r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8044889"/>
              </p:ext>
            </p:extLst>
          </p:nvPr>
        </p:nvGraphicFramePr>
        <p:xfrm>
          <a:off x="628650" y="4502285"/>
          <a:ext cx="78867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/>
                <a:gridCol w="2628900"/>
                <a:gridCol w="2628900"/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Tabelas</a:t>
                      </a:r>
                      <a:r>
                        <a:rPr lang="es-PE" dirty="0" smtClean="0"/>
                        <a:t> </a:t>
                      </a:r>
                      <a:r>
                        <a:rPr lang="es-PE" dirty="0" smtClean="0"/>
                        <a:t>de</a:t>
                      </a:r>
                      <a:r>
                        <a:rPr lang="es-PE" baseline="0" dirty="0" smtClean="0"/>
                        <a:t> </a:t>
                      </a:r>
                      <a:r>
                        <a:rPr lang="es-PE" baseline="0" dirty="0" err="1" smtClean="0"/>
                        <a:t>Roteamento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s-PE" dirty="0" smtClean="0"/>
                        <a:t>Destino RED IP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err="1" smtClean="0"/>
                        <a:t>Router</a:t>
                      </a:r>
                      <a:r>
                        <a:rPr lang="es-PE" dirty="0" smtClean="0"/>
                        <a:t> GATEWAY</a:t>
                      </a:r>
                      <a:r>
                        <a:rPr lang="es-PE" baseline="0" dirty="0" smtClean="0"/>
                        <a:t> IP</a:t>
                      </a:r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dirty="0" smtClean="0"/>
                        <a:t>Salto</a:t>
                      </a:r>
                      <a:endParaRPr lang="es-PE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PE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5359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 smtClean="0"/>
              <a:t>Tabelas</a:t>
            </a:r>
            <a:r>
              <a:rPr lang="es-PE" dirty="0" smtClean="0"/>
              <a:t> EIGRP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49" y="1825624"/>
            <a:ext cx="7889022" cy="342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14871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101" y="423944"/>
            <a:ext cx="5863748" cy="6434056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584101" y="0"/>
            <a:ext cx="5847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 smtClean="0"/>
              <a:t>TABELA DE ENRUTAMENTO EIGRP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2922667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096" y="0"/>
            <a:ext cx="7675808" cy="6873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918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EIGRP</a:t>
            </a:r>
            <a:endParaRPr lang="es-PE" dirty="0"/>
          </a:p>
        </p:txBody>
      </p:sp>
      <p:sp>
        <p:nvSpPr>
          <p:cNvPr id="4" name="Marcador de contenido 3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pt-BR" dirty="0"/>
              <a:t>O EIGRP (</a:t>
            </a:r>
            <a:r>
              <a:rPr lang="pt-BR" dirty="0" err="1"/>
              <a:t>Enhanced</a:t>
            </a:r>
            <a:r>
              <a:rPr lang="pt-BR" dirty="0"/>
              <a:t> Interior Gateway </a:t>
            </a:r>
            <a:r>
              <a:rPr lang="pt-BR" dirty="0" err="1"/>
              <a:t>Routing</a:t>
            </a:r>
            <a:r>
              <a:rPr lang="pt-BR" dirty="0"/>
              <a:t> </a:t>
            </a:r>
            <a:r>
              <a:rPr lang="pt-BR" dirty="0" err="1"/>
              <a:t>Protocol</a:t>
            </a:r>
            <a:r>
              <a:rPr lang="pt-BR" dirty="0"/>
              <a:t>) é um protocolo avançado de roteamento por vetor da distância proprietário da Cisco</a:t>
            </a:r>
            <a:r>
              <a:rPr lang="pt-BR" dirty="0" smtClean="0"/>
              <a:t>.</a:t>
            </a:r>
          </a:p>
          <a:p>
            <a:pPr marL="0" indent="0" algn="just">
              <a:buNone/>
            </a:pPr>
            <a:r>
              <a:rPr lang="pt-BR" dirty="0" smtClean="0"/>
              <a:t>Integra </a:t>
            </a:r>
            <a:r>
              <a:rPr lang="pt-BR" dirty="0"/>
              <a:t>as capacidades de protocolos de estado de link em protocolos vetor de distância. ele incorpora o </a:t>
            </a:r>
            <a:r>
              <a:rPr lang="pt-BR" b="1" dirty="0" smtClean="0"/>
              <a:t>Algoritmo </a:t>
            </a:r>
            <a:r>
              <a:rPr lang="pt-BR" b="1" dirty="0"/>
              <a:t>de atualização por difusão (</a:t>
            </a:r>
            <a:r>
              <a:rPr lang="pt-BR" b="1" dirty="0" smtClean="0"/>
              <a:t>DUAL FSM), </a:t>
            </a:r>
            <a:r>
              <a:rPr lang="pt-BR" b="1" dirty="0"/>
              <a:t>desenvolvido na SRI </a:t>
            </a:r>
            <a:r>
              <a:rPr lang="pt-BR" b="1" dirty="0" err="1"/>
              <a:t>International</a:t>
            </a:r>
            <a:r>
              <a:rPr lang="pt-BR" b="1" dirty="0"/>
              <a:t>, pelo Dr. J. J. Garcia-Luna-Aceves.</a:t>
            </a:r>
            <a:endParaRPr lang="es-PE" b="1" dirty="0"/>
          </a:p>
        </p:txBody>
      </p:sp>
      <p:pic>
        <p:nvPicPr>
          <p:cNvPr id="1026" name="Picture 2" descr="https://supportforums.cisco.com/legacyfs/online/media/eigrp_vrf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12" r="8675"/>
          <a:stretch/>
        </p:blipFill>
        <p:spPr bwMode="auto">
          <a:xfrm>
            <a:off x="4514850" y="1265550"/>
            <a:ext cx="4417454" cy="470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142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EIGRP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777283"/>
            <a:ext cx="9144001" cy="5070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5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EIGRP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s-PE"/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65" b="44682"/>
          <a:stretch/>
        </p:blipFill>
        <p:spPr bwMode="auto">
          <a:xfrm>
            <a:off x="-12526" y="1825625"/>
            <a:ext cx="9157783" cy="4301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7027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 err="1"/>
              <a:t>Principais</a:t>
            </a:r>
            <a:r>
              <a:rPr lang="es-PE" dirty="0"/>
              <a:t> características do EIGRP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pt-BR" dirty="0" smtClean="0"/>
              <a:t>É </a:t>
            </a:r>
            <a:r>
              <a:rPr lang="pt-BR" dirty="0"/>
              <a:t>um protocolo avançado de roteamento por vetor da distância.</a:t>
            </a:r>
          </a:p>
          <a:p>
            <a:r>
              <a:rPr lang="pt-BR" dirty="0"/>
              <a:t>Usa balanceamento de carga com custos desiguais.</a:t>
            </a:r>
          </a:p>
          <a:p>
            <a:r>
              <a:rPr lang="pt-BR" dirty="0"/>
              <a:t>Usa características combinadas de vetor da distância e estado dos links.</a:t>
            </a:r>
          </a:p>
          <a:p>
            <a:r>
              <a:rPr lang="pt-BR" dirty="0"/>
              <a:t>Usa o DUAL (</a:t>
            </a:r>
            <a:r>
              <a:rPr lang="pt-BR" dirty="0" err="1"/>
              <a:t>Diffusing</a:t>
            </a:r>
            <a:r>
              <a:rPr lang="pt-BR" dirty="0"/>
              <a:t> Update </a:t>
            </a:r>
            <a:r>
              <a:rPr lang="pt-BR" dirty="0" err="1"/>
              <a:t>Algorithm</a:t>
            </a:r>
            <a:r>
              <a:rPr lang="pt-BR" dirty="0"/>
              <a:t> – Algoritmo de Atualização Difusa) para calcular o caminho mais curto.</a:t>
            </a:r>
          </a:p>
          <a:p>
            <a:r>
              <a:rPr lang="pt-BR" dirty="0"/>
              <a:t>As atualizações de roteamento são enviadas por </a:t>
            </a:r>
            <a:r>
              <a:rPr lang="pt-BR" dirty="0" err="1"/>
              <a:t>multicast</a:t>
            </a:r>
            <a:r>
              <a:rPr lang="pt-BR" dirty="0"/>
              <a:t> usando 224.0.0.10 e são disparadas por alterações da topologia.</a:t>
            </a:r>
          </a:p>
          <a:p>
            <a:r>
              <a:rPr lang="pt-BR" dirty="0"/>
              <a:t>É um protocolo proprietário, ou seja, funciona apenas em equipamentos cisco.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057464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smtClean="0"/>
              <a:t>¿O como </a:t>
            </a:r>
            <a:r>
              <a:rPr lang="es-PE" dirty="0" err="1" smtClean="0"/>
              <a:t>facen</a:t>
            </a:r>
            <a:r>
              <a:rPr lang="es-PE" dirty="0" smtClean="0"/>
              <a:t> </a:t>
            </a:r>
            <a:r>
              <a:rPr lang="es-PE" dirty="0" err="1" smtClean="0"/>
              <a:t>isto</a:t>
            </a:r>
            <a:r>
              <a:rPr lang="es-PE" dirty="0" smtClean="0"/>
              <a:t>?</a:t>
            </a:r>
            <a:endParaRPr lang="es-PE" dirty="0"/>
          </a:p>
        </p:txBody>
      </p:sp>
      <p:sp>
        <p:nvSpPr>
          <p:cNvPr id="5" name="Marcador de contenido 4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7886700" cy="118188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PE" dirty="0" smtClean="0"/>
              <a:t>Mantén información </a:t>
            </a:r>
            <a:r>
              <a:rPr lang="es-PE" dirty="0"/>
              <a:t>de ruta y topología a disposición en la RAM, para que puedan reaccionar rápidamente ante los cambios. </a:t>
            </a:r>
            <a:r>
              <a:rPr lang="es-PE" dirty="0" smtClean="0"/>
              <a:t>EIGRP </a:t>
            </a:r>
            <a:r>
              <a:rPr lang="es-PE" dirty="0"/>
              <a:t>guarda esta información en varias tablas y bases de </a:t>
            </a:r>
            <a:r>
              <a:rPr lang="es-PE" dirty="0" smtClean="0"/>
              <a:t>datos.</a:t>
            </a:r>
            <a:endParaRPr lang="es-PE" dirty="0"/>
          </a:p>
        </p:txBody>
      </p:sp>
      <p:pic>
        <p:nvPicPr>
          <p:cNvPr id="7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50" y="3142447"/>
            <a:ext cx="8052908" cy="35674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15240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PE" dirty="0"/>
              <a:t>Tabla de Vecinos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48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Cada </a:t>
            </a:r>
            <a:r>
              <a:rPr lang="es-PE" dirty="0" err="1"/>
              <a:t>router</a:t>
            </a:r>
            <a:r>
              <a:rPr lang="es-PE" dirty="0"/>
              <a:t> EIGRP mantiene una tabla de vecinos que enumera a los </a:t>
            </a:r>
            <a:r>
              <a:rPr lang="es-PE" dirty="0" err="1"/>
              <a:t>routers</a:t>
            </a:r>
            <a:r>
              <a:rPr lang="es-PE" dirty="0"/>
              <a:t> adyacentes. Esta tabla puede compararse con la base de datos de adyacencia utilizada por </a:t>
            </a:r>
            <a:r>
              <a:rPr lang="es-PE" dirty="0" smtClean="0"/>
              <a:t>OSPF</a:t>
            </a:r>
            <a:endParaRPr lang="es-PE" dirty="0" smtClean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136" y="3473974"/>
            <a:ext cx="6029727" cy="3123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Tabla de </a:t>
            </a:r>
            <a:r>
              <a:rPr lang="es-PE" dirty="0" smtClean="0"/>
              <a:t>topología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PE" dirty="0" smtClean="0"/>
              <a:t>La </a:t>
            </a:r>
            <a:r>
              <a:rPr lang="es-PE" dirty="0"/>
              <a:t>tabla de topología se compone de todas las tablas de encaminamiento EIGRP recibidas de los vecinos. EIGRP toma la información proporcionada en la tabla de vecinos y la tabla de topología y calcula las rutas de menor costo hacia cada </a:t>
            </a:r>
            <a:r>
              <a:rPr lang="es-PE" dirty="0" smtClean="0"/>
              <a:t>destino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74009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Tabla de encaminamiento</a:t>
            </a:r>
            <a:br>
              <a:rPr lang="es-PE" dirty="0"/>
            </a:b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PE" dirty="0" smtClean="0"/>
              <a:t>La </a:t>
            </a:r>
            <a:r>
              <a:rPr lang="es-PE" dirty="0"/>
              <a:t>tabla de encaminamiento EIGRP contiene las mejores rutas hacia un destino. Esta información se recupera de la tabla de topología. Los </a:t>
            </a:r>
            <a:r>
              <a:rPr lang="es-PE" dirty="0" err="1"/>
              <a:t>routers</a:t>
            </a:r>
            <a:r>
              <a:rPr lang="es-PE" dirty="0"/>
              <a:t> EIGRP mantienen una tabla de encaminamiento por cada protocolo de red.</a:t>
            </a:r>
          </a:p>
          <a:p>
            <a:endParaRPr lang="es-PE" dirty="0"/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608696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589</TotalTime>
  <Words>801</Words>
  <Application>Microsoft Office PowerPoint</Application>
  <PresentationFormat>Presentación en pantalla (4:3)</PresentationFormat>
  <Paragraphs>76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Tema de Office</vt:lpstr>
      <vt:lpstr>Aplicación of AFD – Algoritmo DUAL FSM</vt:lpstr>
      <vt:lpstr>EIGRP</vt:lpstr>
      <vt:lpstr>EIGRP</vt:lpstr>
      <vt:lpstr>EIGRP</vt:lpstr>
      <vt:lpstr>Principais características do EIGRP</vt:lpstr>
      <vt:lpstr>¿O como facen isto?</vt:lpstr>
      <vt:lpstr>Tabla de Vecinos</vt:lpstr>
      <vt:lpstr>Tabla de topología</vt:lpstr>
      <vt:lpstr>Tabla de encaminamiento </vt:lpstr>
      <vt:lpstr>A continuación se muestran los campos que conforman la tabla de encaminamiento:</vt:lpstr>
      <vt:lpstr>¿Qué acontece cuando un link o router cai?</vt:lpstr>
      <vt:lpstr>Diffusing Update Algorithm (DUAL FSM)</vt:lpstr>
      <vt:lpstr>Presentación de PowerPoint</vt:lpstr>
      <vt:lpstr>Presentación de PowerPoint</vt:lpstr>
      <vt:lpstr>Transiciones</vt:lpstr>
      <vt:lpstr>Tabelas, Distancia Factible, métrica, Sucesor Factible (router),</vt:lpstr>
      <vt:lpstr>Tabelas EIGRP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Aplication of AFD - DUAL FSM</dc:title>
  <dc:creator>Carlos Portocarrero</dc:creator>
  <cp:lastModifiedBy>Carlos Portocarrero</cp:lastModifiedBy>
  <cp:revision>24</cp:revision>
  <cp:lastPrinted>2017-11-29T14:04:47Z</cp:lastPrinted>
  <dcterms:created xsi:type="dcterms:W3CDTF">2017-11-28T00:23:00Z</dcterms:created>
  <dcterms:modified xsi:type="dcterms:W3CDTF">2017-11-29T23:08:37Z</dcterms:modified>
</cp:coreProperties>
</file>