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9" r:id="rId4"/>
    <p:sldId id="261" r:id="rId5"/>
    <p:sldId id="262" r:id="rId6"/>
    <p:sldId id="263" r:id="rId7"/>
    <p:sldId id="275" r:id="rId8"/>
    <p:sldId id="270" r:id="rId9"/>
    <p:sldId id="264" r:id="rId10"/>
    <p:sldId id="260" r:id="rId11"/>
    <p:sldId id="273" r:id="rId12"/>
    <p:sldId id="265" r:id="rId13"/>
    <p:sldId id="266" r:id="rId14"/>
    <p:sldId id="267" r:id="rId15"/>
    <p:sldId id="268" r:id="rId16"/>
    <p:sldId id="271" r:id="rId17"/>
    <p:sldId id="272" r:id="rId1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D03447BB-5D67-496B-8E87-E561075AD55C}" styleName="Estilo oscuro 1 - Énfasis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746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323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42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080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6762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99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04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448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9390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860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67458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3C18E4-DD67-48F6-B61F-85C7D377DCFF}" type="datetimeFigureOut">
              <a:rPr lang="pt-BR" smtClean="0"/>
              <a:t>30/11/2017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BBA0E-CEA8-45DB-B066-384BA1D4D57B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4" descr="Resultado de imagem para ufabc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5778" y="5794310"/>
            <a:ext cx="818223" cy="106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Resultado de imagem para ufabc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5221"/>
            <a:ext cx="1444517" cy="15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05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isco.com/c/pt_br/support/docs/ip/enhanced-interior-gateway-routing-protocol-eigrp/13669-1.html#intro" TargetMode="External"/><Relationship Id="rId7" Type="http://schemas.openxmlformats.org/officeDocument/2006/relationships/hyperlink" Target="http://www.hh.se/download/18.5173bcf712de11663378000163" TargetMode="External"/><Relationship Id="rId2" Type="http://schemas.openxmlformats.org/officeDocument/2006/relationships/hyperlink" Target="https://www.cisco.com/c/pt_br/support/docs/ip/open-shortest-path-first-ospf/7039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ols.ietf.org/html/draft-savage-eigrp-00" TargetMode="External"/><Relationship Id="rId5" Type="http://schemas.openxmlformats.org/officeDocument/2006/relationships/hyperlink" Target="https://networklessons.com/cisco/ccie-routing-switching-written/eigrp-dual-fsm-finite-state-machine/" TargetMode="External"/><Relationship Id="rId4" Type="http://schemas.openxmlformats.org/officeDocument/2006/relationships/hyperlink" Target="https://www.youtube.com/watch?v=O-zq4l_v3q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95826" y="987467"/>
            <a:ext cx="7495674" cy="1790700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APLICAÇÃO COM AFD – Algoritmo DUAL FSM</a:t>
            </a:r>
            <a:endParaRPr lang="es-PE" dirty="0">
              <a:latin typeface="Consolas" panose="020B060902020403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05326" y="3901678"/>
            <a:ext cx="7495674" cy="1756172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s-PE" b="1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TEORIA DA COMPUTAÇÃO</a:t>
            </a:r>
          </a:p>
          <a:p>
            <a:pPr marL="257168" indent="-257168" algn="l">
              <a:buFont typeface="Wingdings" panose="05000000000000000000" pitchFamily="2" charset="2"/>
              <a:buChar char="ü"/>
            </a:pPr>
            <a:r>
              <a:rPr lang="es-PE" b="1" dirty="0" err="1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Professora</a:t>
            </a:r>
            <a:r>
              <a:rPr lang="es-PE" b="1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Dra. </a:t>
            </a:r>
            <a:r>
              <a:rPr lang="pt-BR" dirty="0" err="1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Mirtha</a:t>
            </a:r>
            <a:r>
              <a:rPr lang="pt-BR" dirty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Lina Fernández </a:t>
            </a:r>
            <a:r>
              <a:rPr lang="pt-BR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Venero</a:t>
            </a:r>
            <a:endParaRPr lang="es-PE" b="1" dirty="0" smtClean="0">
              <a:latin typeface="Consolas" panose="020B060902020403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r>
              <a:rPr lang="es-PE" b="1" dirty="0" err="1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Alunos</a:t>
            </a:r>
            <a:r>
              <a:rPr lang="es-PE" b="1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r>
              <a:rPr lang="es-PE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57168" indent="-257168" algn="l">
              <a:buFont typeface="Wingdings" panose="05000000000000000000" pitchFamily="2" charset="2"/>
              <a:buChar char="ü"/>
            </a:pPr>
            <a:r>
              <a:rPr lang="es-PE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Carlos Portocarrero Tovar – </a:t>
            </a:r>
            <a:r>
              <a:rPr lang="es-PE" dirty="0" err="1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Mestrando</a:t>
            </a:r>
            <a:r>
              <a:rPr lang="es-PE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PE" dirty="0" err="1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s-PE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PE" dirty="0" err="1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Ciência</a:t>
            </a:r>
            <a:r>
              <a:rPr lang="es-PE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s-PE" dirty="0" err="1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Computação</a:t>
            </a:r>
            <a:r>
              <a:rPr lang="es-PE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</a:p>
          <a:p>
            <a:pPr marL="257168" indent="-257168" algn="l">
              <a:buFont typeface="Wingdings" panose="05000000000000000000" pitchFamily="2" charset="2"/>
              <a:buChar char="ü"/>
            </a:pPr>
            <a:r>
              <a:rPr lang="es-PE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José Norberto Sousa Lopes – </a:t>
            </a:r>
            <a:r>
              <a:rPr lang="es-PE" dirty="0" err="1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Doutorando</a:t>
            </a:r>
            <a:r>
              <a:rPr lang="es-PE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PE" dirty="0" err="1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em</a:t>
            </a:r>
            <a:r>
              <a:rPr lang="es-PE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s-PE" dirty="0" err="1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Ciência</a:t>
            </a:r>
            <a:r>
              <a:rPr lang="es-PE" dirty="0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 da </a:t>
            </a:r>
            <a:r>
              <a:rPr lang="es-PE" dirty="0" err="1" smtClean="0">
                <a:latin typeface="Consolas" panose="020B0609020204030204" pitchFamily="49" charset="0"/>
                <a:ea typeface="Verdana" panose="020B0604030504040204" pitchFamily="34" charset="0"/>
                <a:cs typeface="Verdana" panose="020B0604030504040204" pitchFamily="34" charset="0"/>
              </a:rPr>
              <a:t>Computação</a:t>
            </a:r>
            <a:endParaRPr lang="es-PE" dirty="0" smtClean="0">
              <a:latin typeface="Consolas" panose="020B060902020403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endParaRPr lang="es-PE" dirty="0">
              <a:latin typeface="Consolas" panose="020B0609020204030204" pitchFamily="49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CaixaDeTexto 3"/>
          <p:cNvSpPr txBox="1"/>
          <p:nvPr/>
        </p:nvSpPr>
        <p:spPr>
          <a:xfrm>
            <a:off x="7419976" y="5667375"/>
            <a:ext cx="10246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350" dirty="0"/>
              <a:t>30/11/2017</a:t>
            </a:r>
          </a:p>
        </p:txBody>
      </p:sp>
    </p:spTree>
    <p:extLst>
      <p:ext uri="{BB962C8B-B14F-4D97-AF65-F5344CB8AC3E}">
        <p14:creationId xmlns:p14="http://schemas.microsoft.com/office/powerpoint/2010/main" val="171032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44682"/>
          <a:stretch/>
        </p:blipFill>
        <p:spPr bwMode="auto">
          <a:xfrm>
            <a:off x="324487" y="2325711"/>
            <a:ext cx="8399776" cy="39454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244553" y="1054894"/>
            <a:ext cx="3279822" cy="994172"/>
          </a:xfrm>
        </p:spPr>
        <p:txBody>
          <a:bodyPr/>
          <a:lstStyle/>
          <a:p>
            <a:r>
              <a:rPr lang="es-PE" b="1" dirty="0" smtClean="0">
                <a:latin typeface="Consolas" panose="020B0609020204030204" pitchFamily="49" charset="0"/>
              </a:rPr>
              <a:t>EIGRP</a:t>
            </a:r>
            <a:endParaRPr lang="es-PE" b="1" dirty="0">
              <a:latin typeface="Consolas" panose="020B0609020204030204" pitchFamily="49" charset="0"/>
            </a:endParaRPr>
          </a:p>
        </p:txBody>
      </p:sp>
      <p:pic>
        <p:nvPicPr>
          <p:cNvPr id="8" name="Picture 2" descr="Resultado de imagem para cis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65" y="1061083"/>
            <a:ext cx="1688306" cy="89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876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395" y="1557856"/>
            <a:ext cx="8231645" cy="42118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5396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86438" y="975820"/>
            <a:ext cx="5543063" cy="994172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latin typeface="Consolas" panose="020B0609020204030204" pitchFamily="49" charset="0"/>
              </a:rPr>
              <a:t>O QUE ACONTECE QUANDO </a:t>
            </a:r>
            <a:br>
              <a:rPr lang="es-PE" dirty="0" smtClean="0">
                <a:latin typeface="Consolas" panose="020B0609020204030204" pitchFamily="49" charset="0"/>
              </a:rPr>
            </a:br>
            <a:r>
              <a:rPr lang="es-PE" dirty="0" smtClean="0">
                <a:latin typeface="Consolas" panose="020B0609020204030204" pitchFamily="49" charset="0"/>
              </a:rPr>
              <a:t>UM LINK OU ROTEDOR CAI?</a:t>
            </a:r>
            <a:endParaRPr lang="es-PE" dirty="0">
              <a:latin typeface="Consolas" panose="020B0609020204030204" pitchFamily="49" charset="0"/>
            </a:endParaRPr>
          </a:p>
        </p:txBody>
      </p:sp>
      <p:pic>
        <p:nvPicPr>
          <p:cNvPr id="2050" name="Picture 2" descr="https://www.computernetworkingnotes.com/images/cisco/ccna-study-guide/eigrp-debug-start.pn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D2D1D2"/>
              </a:clrFrom>
              <a:clrTo>
                <a:srgbClr val="D2D1D2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89"/>
          <a:stretch/>
        </p:blipFill>
        <p:spPr bwMode="auto">
          <a:xfrm>
            <a:off x="629856" y="2690345"/>
            <a:ext cx="7823782" cy="314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999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81176" y="1081456"/>
            <a:ext cx="6315075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es-P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D</a:t>
            </a:r>
            <a:r>
              <a:rPr lang="es-PE" b="1" dirty="0" err="1">
                <a:latin typeface="Consolas" panose="020B0609020204030204" pitchFamily="49" charset="0"/>
              </a:rPr>
              <a:t>iffusing</a:t>
            </a:r>
            <a:r>
              <a:rPr lang="es-PE" b="1" dirty="0">
                <a:latin typeface="Consolas" panose="020B0609020204030204" pitchFamily="49" charset="0"/>
              </a:rPr>
              <a:t> </a:t>
            </a:r>
            <a:r>
              <a:rPr lang="es-P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</a:t>
            </a:r>
            <a:r>
              <a:rPr lang="es-PE" b="1" dirty="0" err="1">
                <a:latin typeface="Consolas" panose="020B0609020204030204" pitchFamily="49" charset="0"/>
              </a:rPr>
              <a:t>pdate</a:t>
            </a:r>
            <a:r>
              <a:rPr lang="es-PE" b="1" dirty="0">
                <a:latin typeface="Consolas" panose="020B0609020204030204" pitchFamily="49" charset="0"/>
              </a:rPr>
              <a:t> </a:t>
            </a:r>
            <a:r>
              <a:rPr lang="es-PE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Al</a:t>
            </a:r>
            <a:r>
              <a:rPr lang="es-PE" b="1" dirty="0" err="1" smtClean="0">
                <a:latin typeface="Consolas" panose="020B0609020204030204" pitchFamily="49" charset="0"/>
              </a:rPr>
              <a:t>gorithm</a:t>
            </a:r>
            <a:r>
              <a:rPr lang="es-PE" b="1" dirty="0" smtClean="0">
                <a:latin typeface="Consolas" panose="020B0609020204030204" pitchFamily="49" charset="0"/>
              </a:rPr>
              <a:t> </a:t>
            </a:r>
            <a:r>
              <a:rPr lang="es-PE" b="1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F</a:t>
            </a:r>
            <a:r>
              <a:rPr lang="es-PE" b="1" dirty="0" err="1" smtClean="0">
                <a:latin typeface="Consolas" panose="020B0609020204030204" pitchFamily="49" charset="0"/>
              </a:rPr>
              <a:t>inite</a:t>
            </a:r>
            <a:r>
              <a:rPr lang="es-PE" b="1" dirty="0" smtClean="0">
                <a:latin typeface="Consolas" panose="020B0609020204030204" pitchFamily="49" charset="0"/>
              </a:rPr>
              <a:t> </a:t>
            </a:r>
            <a:r>
              <a:rPr lang="es-PE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E</a:t>
            </a:r>
            <a:r>
              <a:rPr lang="es-PE" b="1" dirty="0" smtClean="0">
                <a:latin typeface="Consolas" panose="020B0609020204030204" pitchFamily="49" charset="0"/>
              </a:rPr>
              <a:t>state </a:t>
            </a:r>
            <a:r>
              <a:rPr lang="es-PE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M</a:t>
            </a:r>
            <a:r>
              <a:rPr lang="es-PE" b="1" dirty="0" smtClean="0">
                <a:latin typeface="Consolas" panose="020B0609020204030204" pitchFamily="49" charset="0"/>
              </a:rPr>
              <a:t>achine </a:t>
            </a:r>
            <a:br>
              <a:rPr lang="es-PE" b="1" dirty="0" smtClean="0">
                <a:latin typeface="Consolas" panose="020B0609020204030204" pitchFamily="49" charset="0"/>
              </a:rPr>
            </a:br>
            <a:r>
              <a:rPr lang="es-PE" b="1" dirty="0" smtClean="0">
                <a:latin typeface="Consolas" panose="020B0609020204030204" pitchFamily="49" charset="0"/>
              </a:rPr>
              <a:t>(</a:t>
            </a:r>
            <a:r>
              <a:rPr lang="es-PE" b="1" dirty="0">
                <a:latin typeface="Consolas" panose="020B0609020204030204" pitchFamily="49" charset="0"/>
              </a:rPr>
              <a:t>DUAL FSM)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33350" y="2226469"/>
            <a:ext cx="6362700" cy="3364706"/>
          </a:xfrm>
        </p:spPr>
        <p:txBody>
          <a:bodyPr>
            <a:normAutofit/>
          </a:bodyPr>
          <a:lstStyle/>
          <a:p>
            <a:pPr marL="771506" lvl="1" indent="-257168">
              <a:spcBef>
                <a:spcPts val="450"/>
              </a:spcBef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altLang="pt-BR" b="1" dirty="0" err="1">
                <a:latin typeface="Consolas" panose="020B0609020204030204" pitchFamily="49" charset="0"/>
              </a:rPr>
              <a:t>Propósito</a:t>
            </a:r>
            <a:endParaRPr lang="en-US" altLang="pt-BR" b="1" dirty="0">
              <a:latin typeface="Consolas" panose="020B0609020204030204" pitchFamily="49" charset="0"/>
            </a:endParaRPr>
          </a:p>
          <a:p>
            <a:pPr lvl="2">
              <a:spcBef>
                <a:spcPts val="450"/>
              </a:spcBef>
              <a:spcAft>
                <a:spcPts val="900"/>
              </a:spcAft>
            </a:pPr>
            <a:r>
              <a:rPr lang="en-US" altLang="pt-BR" dirty="0" err="1">
                <a:latin typeface="Consolas" panose="020B0609020204030204" pitchFamily="49" charset="0"/>
              </a:rPr>
              <a:t>Método</a:t>
            </a:r>
            <a:r>
              <a:rPr lang="en-US" altLang="pt-BR" dirty="0">
                <a:latin typeface="Consolas" panose="020B0609020204030204" pitchFamily="49" charset="0"/>
              </a:rPr>
              <a:t> </a:t>
            </a:r>
            <a:r>
              <a:rPr lang="en-US" altLang="pt-BR" dirty="0" err="1">
                <a:latin typeface="Consolas" panose="020B0609020204030204" pitchFamily="49" charset="0"/>
              </a:rPr>
              <a:t>primário</a:t>
            </a:r>
            <a:r>
              <a:rPr lang="en-US" altLang="pt-BR" dirty="0">
                <a:latin typeface="Consolas" panose="020B0609020204030204" pitchFamily="49" charset="0"/>
              </a:rPr>
              <a:t> do EIGRP para </a:t>
            </a:r>
            <a:r>
              <a:rPr lang="en-US" altLang="pt-BR" dirty="0" err="1">
                <a:latin typeface="Consolas" panose="020B0609020204030204" pitchFamily="49" charset="0"/>
              </a:rPr>
              <a:t>previnir</a:t>
            </a:r>
            <a:r>
              <a:rPr lang="en-US" altLang="pt-BR" dirty="0">
                <a:latin typeface="Consolas" panose="020B0609020204030204" pitchFamily="49" charset="0"/>
              </a:rPr>
              <a:t> loops de </a:t>
            </a:r>
            <a:r>
              <a:rPr lang="en-US" altLang="pt-BR" dirty="0" err="1">
                <a:latin typeface="Consolas" panose="020B0609020204030204" pitchFamily="49" charset="0"/>
              </a:rPr>
              <a:t>roteamento</a:t>
            </a:r>
            <a:endParaRPr lang="en-US" altLang="pt-BR" dirty="0">
              <a:latin typeface="Consolas" panose="020B0609020204030204" pitchFamily="49" charset="0"/>
            </a:endParaRPr>
          </a:p>
          <a:p>
            <a:pPr marL="771506" lvl="1" indent="-257168">
              <a:spcBef>
                <a:spcPts val="450"/>
              </a:spcBef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en-US" altLang="pt-BR" b="1" dirty="0" err="1">
                <a:latin typeface="Consolas" panose="020B0609020204030204" pitchFamily="49" charset="0"/>
              </a:rPr>
              <a:t>Vantagens</a:t>
            </a:r>
            <a:r>
              <a:rPr lang="en-US" altLang="pt-BR" b="1" dirty="0">
                <a:latin typeface="Consolas" panose="020B0609020204030204" pitchFamily="49" charset="0"/>
              </a:rPr>
              <a:t> do </a:t>
            </a:r>
            <a:r>
              <a:rPr lang="en-US" altLang="pt-BR" b="1" dirty="0" err="1">
                <a:latin typeface="Consolas" panose="020B0609020204030204" pitchFamily="49" charset="0"/>
              </a:rPr>
              <a:t>uso</a:t>
            </a:r>
            <a:r>
              <a:rPr lang="en-US" altLang="pt-BR" b="1" dirty="0">
                <a:latin typeface="Consolas" panose="020B0609020204030204" pitchFamily="49" charset="0"/>
              </a:rPr>
              <a:t> do DUAL</a:t>
            </a:r>
          </a:p>
          <a:p>
            <a:pPr lvl="2">
              <a:spcBef>
                <a:spcPts val="450"/>
              </a:spcBef>
              <a:spcAft>
                <a:spcPts val="900"/>
              </a:spcAft>
            </a:pPr>
            <a:r>
              <a:rPr lang="en-US" altLang="pt-BR" dirty="0" err="1">
                <a:latin typeface="Consolas" panose="020B0609020204030204" pitchFamily="49" charset="0"/>
              </a:rPr>
              <a:t>Fornecer</a:t>
            </a:r>
            <a:r>
              <a:rPr lang="en-US" altLang="pt-BR" dirty="0">
                <a:latin typeface="Consolas" panose="020B0609020204030204" pitchFamily="49" charset="0"/>
              </a:rPr>
              <a:t> </a:t>
            </a:r>
            <a:r>
              <a:rPr lang="en-US" altLang="pt-BR" dirty="0" err="1">
                <a:latin typeface="Consolas" panose="020B0609020204030204" pitchFamily="49" charset="0"/>
              </a:rPr>
              <a:t>uma</a:t>
            </a:r>
            <a:r>
              <a:rPr lang="en-US" altLang="pt-BR" dirty="0">
                <a:latin typeface="Consolas" panose="020B0609020204030204" pitchFamily="49" charset="0"/>
              </a:rPr>
              <a:t> </a:t>
            </a:r>
            <a:r>
              <a:rPr lang="en-US" altLang="pt-BR" dirty="0" err="1">
                <a:latin typeface="Consolas" panose="020B0609020204030204" pitchFamily="49" charset="0"/>
              </a:rPr>
              <a:t>convergência</a:t>
            </a:r>
            <a:r>
              <a:rPr lang="en-US" altLang="pt-BR" dirty="0">
                <a:latin typeface="Consolas" panose="020B0609020204030204" pitchFamily="49" charset="0"/>
              </a:rPr>
              <a:t> </a:t>
            </a:r>
            <a:r>
              <a:rPr lang="en-US" altLang="pt-BR" dirty="0" err="1">
                <a:latin typeface="Consolas" panose="020B0609020204030204" pitchFamily="49" charset="0"/>
              </a:rPr>
              <a:t>mais</a:t>
            </a:r>
            <a:r>
              <a:rPr lang="en-US" altLang="pt-BR" dirty="0">
                <a:latin typeface="Consolas" panose="020B0609020204030204" pitchFamily="49" charset="0"/>
              </a:rPr>
              <a:t> </a:t>
            </a:r>
            <a:r>
              <a:rPr lang="en-US" altLang="pt-BR" dirty="0" err="1">
                <a:latin typeface="Consolas" panose="020B0609020204030204" pitchFamily="49" charset="0"/>
              </a:rPr>
              <a:t>rápida</a:t>
            </a:r>
            <a:r>
              <a:rPr lang="en-US" altLang="pt-BR" dirty="0">
                <a:latin typeface="Consolas" panose="020B0609020204030204" pitchFamily="49" charset="0"/>
              </a:rPr>
              <a:t> </a:t>
            </a:r>
            <a:r>
              <a:rPr lang="en-US" altLang="pt-BR" dirty="0" err="1">
                <a:latin typeface="Consolas" panose="020B0609020204030204" pitchFamily="49" charset="0"/>
              </a:rPr>
              <a:t>mantendo</a:t>
            </a:r>
            <a:r>
              <a:rPr lang="en-US" altLang="pt-BR" dirty="0">
                <a:latin typeface="Consolas" panose="020B0609020204030204" pitchFamily="49" charset="0"/>
              </a:rPr>
              <a:t> </a:t>
            </a:r>
            <a:r>
              <a:rPr lang="en-US" altLang="pt-BR" dirty="0" err="1">
                <a:latin typeface="Consolas" panose="020B0609020204030204" pitchFamily="49" charset="0"/>
              </a:rPr>
              <a:t>uma</a:t>
            </a:r>
            <a:r>
              <a:rPr lang="en-US" altLang="pt-BR" dirty="0">
                <a:latin typeface="Consolas" panose="020B0609020204030204" pitchFamily="49" charset="0"/>
              </a:rPr>
              <a:t> </a:t>
            </a:r>
            <a:r>
              <a:rPr lang="en-US" altLang="pt-BR" dirty="0" err="1">
                <a:latin typeface="Consolas" panose="020B0609020204030204" pitchFamily="49" charset="0"/>
              </a:rPr>
              <a:t>lista</a:t>
            </a:r>
            <a:r>
              <a:rPr lang="en-US" altLang="pt-BR" dirty="0">
                <a:latin typeface="Consolas" panose="020B0609020204030204" pitchFamily="49" charset="0"/>
              </a:rPr>
              <a:t> de backup com </a:t>
            </a:r>
            <a:r>
              <a:rPr lang="pt-BR" altLang="pt-BR" dirty="0" smtClean="0">
                <a:latin typeface="Consolas" panose="020B0609020204030204" pitchFamily="49" charset="0"/>
              </a:rPr>
              <a:t>rotas</a:t>
            </a:r>
            <a:r>
              <a:rPr lang="en-US" altLang="pt-BR" dirty="0" smtClean="0">
                <a:latin typeface="Consolas" panose="020B0609020204030204" pitchFamily="49" charset="0"/>
              </a:rPr>
              <a:t> </a:t>
            </a:r>
            <a:r>
              <a:rPr lang="en-US" altLang="pt-BR" dirty="0">
                <a:latin typeface="Consolas" panose="020B0609020204030204" pitchFamily="49" charset="0"/>
              </a:rPr>
              <a:t>livres de </a:t>
            </a:r>
            <a:r>
              <a:rPr lang="en-US" altLang="pt-BR" dirty="0" smtClean="0">
                <a:latin typeface="Consolas" panose="020B0609020204030204" pitchFamily="49" charset="0"/>
              </a:rPr>
              <a:t>loop</a:t>
            </a:r>
            <a:endParaRPr lang="en-US" altLang="pt-BR" dirty="0">
              <a:latin typeface="Consolas" panose="020B0609020204030204" pitchFamily="49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b="5172"/>
          <a:stretch/>
        </p:blipFill>
        <p:spPr>
          <a:xfrm>
            <a:off x="3707421" y="3199071"/>
            <a:ext cx="5436579" cy="292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9572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467" y="109470"/>
            <a:ext cx="8264566" cy="674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o 9"/>
          <p:cNvGrpSpPr/>
          <p:nvPr/>
        </p:nvGrpSpPr>
        <p:grpSpPr>
          <a:xfrm>
            <a:off x="0" y="0"/>
            <a:ext cx="9144000" cy="5768930"/>
            <a:chOff x="0" y="0"/>
            <a:chExt cx="10986977" cy="6858000"/>
          </a:xfrm>
        </p:grpSpPr>
        <p:grpSp>
          <p:nvGrpSpPr>
            <p:cNvPr id="6" name="Grupo 5"/>
            <p:cNvGrpSpPr/>
            <p:nvPr/>
          </p:nvGrpSpPr>
          <p:grpSpPr>
            <a:xfrm>
              <a:off x="0" y="0"/>
              <a:ext cx="10986977" cy="6858000"/>
              <a:chOff x="-1" y="0"/>
              <a:chExt cx="10986977" cy="6858000"/>
            </a:xfrm>
          </p:grpSpPr>
          <p:pic>
            <p:nvPicPr>
              <p:cNvPr id="4" name="Imagen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" y="0"/>
                <a:ext cx="10986977" cy="6858000"/>
              </a:xfrm>
              <a:prstGeom prst="rect">
                <a:avLst/>
              </a:prstGeom>
            </p:spPr>
          </p:pic>
          <p:pic>
            <p:nvPicPr>
              <p:cNvPr id="5" name="Imagem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1512" y="4837112"/>
                <a:ext cx="979488" cy="352616"/>
              </a:xfrm>
              <a:prstGeom prst="rect">
                <a:avLst/>
              </a:prstGeom>
            </p:spPr>
          </p:pic>
        </p:grpSp>
        <p:sp>
          <p:nvSpPr>
            <p:cNvPr id="2" name="Elipse 1"/>
            <p:cNvSpPr/>
            <p:nvPr/>
          </p:nvSpPr>
          <p:spPr>
            <a:xfrm>
              <a:off x="4830226" y="862885"/>
              <a:ext cx="1312997" cy="1300766"/>
            </a:xfrm>
            <a:prstGeom prst="ellipse">
              <a:avLst/>
            </a:prstGeom>
            <a:no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PE" sz="1350"/>
            </a:p>
          </p:txBody>
        </p:sp>
        <p:cxnSp>
          <p:nvCxnSpPr>
            <p:cNvPr id="8" name="Conector recto de flecha 7"/>
            <p:cNvCxnSpPr/>
            <p:nvPr/>
          </p:nvCxnSpPr>
          <p:spPr>
            <a:xfrm flipH="1">
              <a:off x="6143224" y="244699"/>
              <a:ext cx="1171976" cy="811369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1728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b="1" dirty="0" smtClean="0">
                <a:solidFill>
                  <a:srgbClr val="FF0000"/>
                </a:solidFill>
                <a:latin typeface="Consolas" panose="020B0609020204030204" pitchFamily="49" charset="0"/>
              </a:rPr>
              <a:t>T</a:t>
            </a:r>
            <a:r>
              <a:rPr lang="es-PE" b="1" dirty="0" smtClean="0">
                <a:latin typeface="Consolas" panose="020B0609020204030204" pitchFamily="49" charset="0"/>
              </a:rPr>
              <a:t>RANSIÇÕES</a:t>
            </a:r>
            <a:endParaRPr lang="es-PE" b="1" dirty="0">
              <a:latin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graphicFrame>
        <p:nvGraphicFramePr>
          <p:cNvPr id="4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4053295"/>
              </p:ext>
            </p:extLst>
          </p:nvPr>
        </p:nvGraphicFramePr>
        <p:xfrm>
          <a:off x="128789" y="1690689"/>
          <a:ext cx="8847786" cy="4662680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1132879"/>
                <a:gridCol w="7714907"/>
              </a:tblGrid>
              <a:tr h="505941"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smtClean="0">
                          <a:effectLst/>
                        </a:rPr>
                        <a:t>Evento de entrada</a:t>
                      </a:r>
                      <a:endParaRPr lang="es-PE" sz="1600" dirty="0">
                        <a:effectLst/>
                      </a:endParaRPr>
                    </a:p>
                  </a:txBody>
                  <a:tcPr marL="39799" marR="39799" marT="19900" marB="199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 err="1" smtClean="0">
                          <a:effectLst/>
                        </a:rPr>
                        <a:t>Descrição</a:t>
                      </a:r>
                      <a:endParaRPr lang="es-PE" sz="1600" dirty="0">
                        <a:effectLst/>
                      </a:endParaRPr>
                    </a:p>
                  </a:txBody>
                  <a:tcPr marL="39799" marR="39799" marT="19900" marB="19900" anchor="ctr"/>
                </a:tc>
              </a:tr>
              <a:tr h="274551">
                <a:tc>
                  <a:txBody>
                    <a:bodyPr/>
                    <a:lstStyle/>
                    <a:p>
                      <a:r>
                        <a:rPr lang="es-PE" sz="1600" dirty="0"/>
                        <a:t>IE1</a:t>
                      </a:r>
                    </a:p>
                  </a:txBody>
                  <a:tcPr marL="39799" marR="39799" marT="19900" marB="1990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Condição</a:t>
                      </a:r>
                      <a:r>
                        <a:rPr lang="en-US" sz="1600" dirty="0" smtClean="0"/>
                        <a:t> de </a:t>
                      </a:r>
                      <a:r>
                        <a:rPr lang="en-US" sz="1600" dirty="0" err="1" smtClean="0"/>
                        <a:t>viabilidade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satisfeita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 marL="39799" marR="39799" marT="19900" marB="19900" anchor="ctr"/>
                </a:tc>
              </a:tr>
              <a:tr h="274551">
                <a:tc>
                  <a:txBody>
                    <a:bodyPr/>
                    <a:lstStyle/>
                    <a:p>
                      <a:r>
                        <a:rPr lang="es-PE" sz="1600" dirty="0"/>
                        <a:t>IE2</a:t>
                      </a:r>
                    </a:p>
                  </a:txBody>
                  <a:tcPr marL="39799" marR="39799" marT="19900" marB="19900" anchor="ctr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 consulta recebida do sucessor e a condição de viabilidade não estão satisfeitas.</a:t>
                      </a:r>
                      <a:endParaRPr lang="en-US" sz="1600" dirty="0"/>
                    </a:p>
                  </a:txBody>
                  <a:tcPr marL="39799" marR="39799" marT="19900" marB="19900" anchor="ctr"/>
                </a:tc>
              </a:tr>
              <a:tr h="505941">
                <a:tc>
                  <a:txBody>
                    <a:bodyPr/>
                    <a:lstStyle/>
                    <a:p>
                      <a:r>
                        <a:rPr lang="es-PE" sz="1600"/>
                        <a:t>IE3</a:t>
                      </a:r>
                    </a:p>
                  </a:txBody>
                  <a:tcPr marL="39799" marR="39799" marT="19900" marB="19900" anchor="ctr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Evento de entrada diferente da consulta do sucessor onde a condição de viabilidade não está satisfeita.</a:t>
                      </a:r>
                      <a:endParaRPr lang="en-US" sz="1600" dirty="0"/>
                    </a:p>
                  </a:txBody>
                  <a:tcPr marL="39799" marR="39799" marT="19900" marB="19900" anchor="ctr"/>
                </a:tc>
              </a:tr>
              <a:tr h="274551">
                <a:tc>
                  <a:txBody>
                    <a:bodyPr/>
                    <a:lstStyle/>
                    <a:p>
                      <a:r>
                        <a:rPr lang="es-PE" sz="1600"/>
                        <a:t>IE4</a:t>
                      </a:r>
                    </a:p>
                  </a:txBody>
                  <a:tcPr marL="39799" marR="39799" marT="19900" marB="19900" anchor="ctr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Evento de entrada diferente da última resposta ou consulta do sucessor.</a:t>
                      </a:r>
                      <a:endParaRPr lang="en-US" sz="1600" dirty="0"/>
                    </a:p>
                  </a:txBody>
                  <a:tcPr marL="39799" marR="39799" marT="19900" marB="19900" anchor="ctr"/>
                </a:tc>
              </a:tr>
              <a:tr h="505941">
                <a:tc>
                  <a:txBody>
                    <a:bodyPr/>
                    <a:lstStyle/>
                    <a:p>
                      <a:r>
                        <a:rPr lang="es-PE" sz="1600" dirty="0"/>
                        <a:t>IE5</a:t>
                      </a:r>
                    </a:p>
                  </a:txBody>
                  <a:tcPr marL="39799" marR="39799" marT="19900" marB="19900" anchor="ctr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Evento de entrada que não a última resposta, a consulta do sucessor ou a distância ao destino aumentou.</a:t>
                      </a:r>
                      <a:endParaRPr lang="en-US" sz="1600" dirty="0"/>
                    </a:p>
                  </a:txBody>
                  <a:tcPr marL="39799" marR="39799" marT="19900" marB="19900" anchor="ctr"/>
                </a:tc>
              </a:tr>
              <a:tr h="274551">
                <a:tc>
                  <a:txBody>
                    <a:bodyPr/>
                    <a:lstStyle/>
                    <a:p>
                      <a:r>
                        <a:rPr lang="es-PE" sz="1600"/>
                        <a:t>IE6</a:t>
                      </a:r>
                    </a:p>
                  </a:txBody>
                  <a:tcPr marL="39799" marR="39799" marT="19900" marB="19900" anchor="ctr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Evento de entrada que não seja a última resposta.</a:t>
                      </a:r>
                      <a:endParaRPr lang="en-US" sz="1600" dirty="0"/>
                    </a:p>
                  </a:txBody>
                  <a:tcPr marL="39799" marR="39799" marT="19900" marB="19900" anchor="ctr"/>
                </a:tc>
              </a:tr>
              <a:tr h="274551">
                <a:tc>
                  <a:txBody>
                    <a:bodyPr/>
                    <a:lstStyle/>
                    <a:p>
                      <a:r>
                        <a:rPr lang="es-PE" sz="1600"/>
                        <a:t>IE7</a:t>
                      </a:r>
                    </a:p>
                  </a:txBody>
                  <a:tcPr marL="39799" marR="39799" marT="19900" marB="19900" anchor="ctr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Evento de entrada diferente da última resposta ou distância ao destino aumentado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 marL="39799" marR="39799" marT="19900" marB="19900" anchor="ctr"/>
                </a:tc>
              </a:tr>
              <a:tr h="274551">
                <a:tc>
                  <a:txBody>
                    <a:bodyPr/>
                    <a:lstStyle/>
                    <a:p>
                      <a:r>
                        <a:rPr lang="es-PE" sz="1600"/>
                        <a:t>IE8</a:t>
                      </a:r>
                    </a:p>
                  </a:txBody>
                  <a:tcPr marL="39799" marR="39799" marT="19900" marB="19900" anchor="ctr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A distância ao destino aumentou.</a:t>
                      </a:r>
                      <a:endParaRPr lang="en-US" sz="1600" dirty="0"/>
                    </a:p>
                  </a:txBody>
                  <a:tcPr marL="39799" marR="39799" marT="19900" marB="19900" anchor="ctr"/>
                </a:tc>
              </a:tr>
              <a:tr h="505941">
                <a:tc>
                  <a:txBody>
                    <a:bodyPr/>
                    <a:lstStyle/>
                    <a:p>
                      <a:r>
                        <a:rPr lang="es-PE" sz="1600"/>
                        <a:t>IE9</a:t>
                      </a:r>
                    </a:p>
                  </a:txBody>
                  <a:tcPr marL="39799" marR="39799" marT="19900" marB="19900" anchor="ctr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Recebeu todas as respostas, condição de viabilidade não satisfeita para a distância viável atual. </a:t>
                      </a:r>
                      <a:endParaRPr lang="en-US" sz="1600" dirty="0"/>
                    </a:p>
                  </a:txBody>
                  <a:tcPr marL="39799" marR="39799" marT="19900" marB="19900" anchor="ctr"/>
                </a:tc>
              </a:tr>
              <a:tr h="274551">
                <a:tc>
                  <a:txBody>
                    <a:bodyPr/>
                    <a:lstStyle/>
                    <a:p>
                      <a:r>
                        <a:rPr lang="es-PE" sz="1600"/>
                        <a:t>IE10</a:t>
                      </a:r>
                    </a:p>
                  </a:txBody>
                  <a:tcPr marL="39799" marR="39799" marT="19900" marB="19900"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 smtClean="0"/>
                        <a:t>Consulta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 smtClean="0"/>
                        <a:t>recebida</a:t>
                      </a:r>
                      <a:r>
                        <a:rPr lang="en-US" sz="1600" dirty="0" smtClean="0"/>
                        <a:t> do </a:t>
                      </a:r>
                      <a:r>
                        <a:rPr lang="en-US" sz="1600" dirty="0" err="1" smtClean="0"/>
                        <a:t>sucessor</a:t>
                      </a:r>
                      <a:r>
                        <a:rPr lang="en-US" sz="1600" dirty="0" smtClean="0"/>
                        <a:t>.</a:t>
                      </a:r>
                      <a:endParaRPr lang="en-US" sz="1600" dirty="0"/>
                    </a:p>
                  </a:txBody>
                  <a:tcPr marL="39799" marR="39799" marT="19900" marB="19900" anchor="ctr"/>
                </a:tc>
              </a:tr>
              <a:tr h="274551">
                <a:tc>
                  <a:txBody>
                    <a:bodyPr/>
                    <a:lstStyle/>
                    <a:p>
                      <a:r>
                        <a:rPr lang="es-PE" sz="1600"/>
                        <a:t>IE11</a:t>
                      </a:r>
                    </a:p>
                  </a:txBody>
                  <a:tcPr marL="39799" marR="39799" marT="19900" marB="19900" anchor="ctr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Recebeu todas as respostas, condição de viabilidade satisfeita com a distância viável atual</a:t>
                      </a:r>
                      <a:endParaRPr lang="en-US" sz="1600" dirty="0"/>
                    </a:p>
                  </a:txBody>
                  <a:tcPr marL="39799" marR="39799" marT="19900" marB="19900" anchor="ctr"/>
                </a:tc>
              </a:tr>
              <a:tr h="274551">
                <a:tc>
                  <a:txBody>
                    <a:bodyPr/>
                    <a:lstStyle/>
                    <a:p>
                      <a:r>
                        <a:rPr lang="es-PE" sz="1600"/>
                        <a:t>IE12</a:t>
                      </a:r>
                    </a:p>
                  </a:txBody>
                  <a:tcPr marL="39799" marR="39799" marT="19900" marB="19900" anchor="ctr"/>
                </a:tc>
                <a:tc>
                  <a:txBody>
                    <a:bodyPr/>
                    <a:lstStyle/>
                    <a:p>
                      <a:r>
                        <a:rPr lang="pt-BR" sz="1600" dirty="0" smtClean="0"/>
                        <a:t>recebeu todas as respostas, distância viável definida para métrica infinita</a:t>
                      </a:r>
                      <a:endParaRPr lang="en-US" sz="1600" dirty="0"/>
                    </a:p>
                  </a:txBody>
                  <a:tcPr marL="39799" marR="39799" marT="19900" marB="199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20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P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s-PE" b="1" dirty="0" err="1">
                <a:latin typeface="Consolas" panose="020B0609020204030204" pitchFamily="49" charset="0"/>
              </a:rPr>
              <a:t>ibliografia</a:t>
            </a:r>
            <a:endParaRPr lang="es-PE" b="1" dirty="0">
              <a:latin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PE" dirty="0" err="1" smtClean="0"/>
              <a:t>Routing</a:t>
            </a:r>
            <a:r>
              <a:rPr lang="es-PE" dirty="0" smtClean="0"/>
              <a:t> TCP/IP </a:t>
            </a:r>
            <a:r>
              <a:rPr lang="es-PE" dirty="0" err="1" smtClean="0"/>
              <a:t>Volume</a:t>
            </a:r>
            <a:r>
              <a:rPr lang="es-PE" dirty="0" smtClean="0"/>
              <a:t> I (CCIE Professional </a:t>
            </a:r>
            <a:r>
              <a:rPr lang="es-PE" dirty="0" err="1" smtClean="0"/>
              <a:t>Development</a:t>
            </a:r>
            <a:r>
              <a:rPr lang="es-PE" dirty="0" smtClean="0"/>
              <a:t>) </a:t>
            </a:r>
            <a:r>
              <a:rPr lang="en-US" dirty="0"/>
              <a:t>By Jeff </a:t>
            </a:r>
            <a:r>
              <a:rPr lang="en-US" dirty="0" smtClean="0"/>
              <a:t>Doyle, Published </a:t>
            </a:r>
            <a:r>
              <a:rPr lang="en-US" dirty="0"/>
              <a:t>Sep 28, 1998 by Cisco Press</a:t>
            </a:r>
            <a:r>
              <a:rPr lang="en-US" dirty="0" smtClean="0"/>
              <a:t>.</a:t>
            </a:r>
          </a:p>
          <a:p>
            <a:r>
              <a:rPr lang="pt-BR" dirty="0"/>
              <a:t>CISCO. (28 de 11 de 2017). Guia de Projeto de OSPF. Fonte: White </a:t>
            </a:r>
            <a:r>
              <a:rPr lang="pt-BR" dirty="0" err="1"/>
              <a:t>Paper</a:t>
            </a:r>
            <a:r>
              <a:rPr lang="pt-BR" dirty="0"/>
              <a:t> de Tecnologia: </a:t>
            </a:r>
            <a:r>
              <a:rPr lang="pt-BR" u="sng" dirty="0">
                <a:hlinkClick r:id="rId2"/>
              </a:rPr>
              <a:t>https://</a:t>
            </a:r>
            <a:r>
              <a:rPr lang="pt-BR" u="sng" dirty="0" smtClean="0">
                <a:hlinkClick r:id="rId2"/>
              </a:rPr>
              <a:t>www.cisco.com/c/pt_br/support/docs/ip/open-shortest-path-first-ospf/7039-1.html</a:t>
            </a:r>
            <a:endParaRPr lang="pt-BR" u="sng" dirty="0" smtClean="0"/>
          </a:p>
          <a:p>
            <a:r>
              <a:rPr lang="pt-BR" dirty="0"/>
              <a:t>CISCO. (30 de 11 de 2017). Notas Técnicas de Troubleshooting. Fonte: Introdução ao EIGRP: </a:t>
            </a:r>
            <a:r>
              <a:rPr lang="pt-BR" u="sng" dirty="0">
                <a:hlinkClick r:id="rId3"/>
              </a:rPr>
              <a:t>https://</a:t>
            </a:r>
            <a:r>
              <a:rPr lang="pt-BR" u="sng" dirty="0" smtClean="0">
                <a:hlinkClick r:id="rId3"/>
              </a:rPr>
              <a:t>www.cisco.com/c/pt_br/support/docs/ip/enhanced-interior-gateway-routing-protocol-eigrp/13669-1.html#intro</a:t>
            </a:r>
            <a:endParaRPr lang="es-PE" dirty="0" smtClean="0"/>
          </a:p>
          <a:p>
            <a:r>
              <a:rPr lang="es-PE" dirty="0" smtClean="0">
                <a:hlinkClick r:id="rId4"/>
              </a:rPr>
              <a:t>https</a:t>
            </a:r>
            <a:r>
              <a:rPr lang="es-PE" dirty="0">
                <a:hlinkClick r:id="rId4"/>
              </a:rPr>
              <a:t>://</a:t>
            </a:r>
            <a:r>
              <a:rPr lang="es-PE" dirty="0" smtClean="0">
                <a:hlinkClick r:id="rId4"/>
              </a:rPr>
              <a:t>www.youtube.com/watch?v=O-zq4l_v3qM</a:t>
            </a:r>
            <a:endParaRPr lang="es-PE" dirty="0" smtClean="0"/>
          </a:p>
          <a:p>
            <a:r>
              <a:rPr lang="es-PE" dirty="0">
                <a:hlinkClick r:id="rId5"/>
              </a:rPr>
              <a:t>https://networklessons.com/cisco/ccie-routing-switching-written/eigrp-dual-fsm-finite-state-machine</a:t>
            </a:r>
            <a:r>
              <a:rPr lang="es-PE" dirty="0" smtClean="0">
                <a:hlinkClick r:id="rId5"/>
              </a:rPr>
              <a:t>/</a:t>
            </a:r>
            <a:endParaRPr lang="es-PE" dirty="0" smtClean="0"/>
          </a:p>
          <a:p>
            <a:r>
              <a:rPr lang="es-PE" dirty="0" smtClean="0">
                <a:hlinkClick r:id="rId6"/>
              </a:rPr>
              <a:t>https</a:t>
            </a:r>
            <a:r>
              <a:rPr lang="es-PE" dirty="0">
                <a:hlinkClick r:id="rId6"/>
              </a:rPr>
              <a:t>://</a:t>
            </a:r>
            <a:r>
              <a:rPr lang="es-PE" dirty="0" smtClean="0">
                <a:hlinkClick r:id="rId6"/>
              </a:rPr>
              <a:t>tools.ietf.org/html/draft-savage-eigrp-00</a:t>
            </a:r>
            <a:endParaRPr lang="es-PE" dirty="0" smtClean="0"/>
          </a:p>
          <a:p>
            <a:r>
              <a:rPr lang="es-PE" dirty="0">
                <a:hlinkClick r:id="rId7"/>
              </a:rPr>
              <a:t>http://</a:t>
            </a:r>
            <a:r>
              <a:rPr lang="es-PE" dirty="0" smtClean="0">
                <a:hlinkClick r:id="rId7"/>
              </a:rPr>
              <a:t>www.hh.se/download/18.5173bcf712de11663378000163</a:t>
            </a:r>
            <a:endParaRPr lang="es-PE" dirty="0" smtClean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56981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44553" y="1054894"/>
            <a:ext cx="3279822" cy="994172"/>
          </a:xfrm>
        </p:spPr>
        <p:txBody>
          <a:bodyPr/>
          <a:lstStyle/>
          <a:p>
            <a:r>
              <a:rPr lang="es-PE" b="1" dirty="0" smtClean="0">
                <a:latin typeface="Consolas" panose="020B0609020204030204" pitchFamily="49" charset="0"/>
              </a:rPr>
              <a:t>EIGRP</a:t>
            </a:r>
            <a:endParaRPr lang="es-PE" b="1" dirty="0">
              <a:latin typeface="Consolas" panose="020B0609020204030204" pitchFamily="49" charset="0"/>
            </a:endParaRPr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>
          <a:xfrm>
            <a:off x="266700" y="2226469"/>
            <a:ext cx="5295900" cy="3263504"/>
          </a:xfrm>
        </p:spPr>
        <p:txBody>
          <a:bodyPr>
            <a:normAutofit fontScale="70000" lnSpcReduction="20000"/>
          </a:bodyPr>
          <a:lstStyle/>
          <a:p>
            <a:pPr algn="just">
              <a:buFont typeface="Wingdings" panose="05000000000000000000" pitchFamily="2" charset="2"/>
              <a:buChar char="ü"/>
            </a:pPr>
            <a:r>
              <a:rPr lang="pt-BR" dirty="0">
                <a:latin typeface="Consolas" panose="020B0609020204030204" pitchFamily="49" charset="0"/>
              </a:rPr>
              <a:t>O EIGRP (</a:t>
            </a:r>
            <a:r>
              <a:rPr lang="pt-BR" dirty="0" err="1">
                <a:latin typeface="Consolas" panose="020B0609020204030204" pitchFamily="49" charset="0"/>
              </a:rPr>
              <a:t>Enhanced</a:t>
            </a:r>
            <a:r>
              <a:rPr lang="pt-BR" dirty="0">
                <a:latin typeface="Consolas" panose="020B0609020204030204" pitchFamily="49" charset="0"/>
              </a:rPr>
              <a:t> Interior Gateway </a:t>
            </a:r>
            <a:r>
              <a:rPr lang="pt-BR" dirty="0" err="1">
                <a:latin typeface="Consolas" panose="020B0609020204030204" pitchFamily="49" charset="0"/>
              </a:rPr>
              <a:t>Routing</a:t>
            </a:r>
            <a:r>
              <a:rPr lang="pt-BR" dirty="0">
                <a:latin typeface="Consolas" panose="020B0609020204030204" pitchFamily="49" charset="0"/>
              </a:rPr>
              <a:t> </a:t>
            </a:r>
            <a:r>
              <a:rPr lang="pt-BR" dirty="0" err="1">
                <a:latin typeface="Consolas" panose="020B0609020204030204" pitchFamily="49" charset="0"/>
              </a:rPr>
              <a:t>Protocol</a:t>
            </a:r>
            <a:r>
              <a:rPr lang="pt-BR" dirty="0">
                <a:latin typeface="Consolas" panose="020B0609020204030204" pitchFamily="49" charset="0"/>
              </a:rPr>
              <a:t>) é um protocolo avançado de roteamento por vetor da </a:t>
            </a:r>
            <a:r>
              <a:rPr lang="pt-BR" dirty="0" smtClean="0">
                <a:latin typeface="Consolas" panose="020B0609020204030204" pitchFamily="49" charset="0"/>
              </a:rPr>
              <a:t>distância, </a:t>
            </a:r>
            <a:r>
              <a:rPr lang="pt-BR" dirty="0">
                <a:latin typeface="Consolas" panose="020B0609020204030204" pitchFamily="49" charset="0"/>
              </a:rPr>
              <a:t>proprietário da Cisco</a:t>
            </a:r>
            <a:r>
              <a:rPr lang="pt-BR" dirty="0" smtClean="0">
                <a:latin typeface="Consolas" panose="020B0609020204030204" pitchFamily="49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dirty="0" smtClean="0">
                <a:latin typeface="Consolas" panose="020B0609020204030204" pitchFamily="49" charset="0"/>
              </a:rPr>
              <a:t>Integra </a:t>
            </a:r>
            <a:r>
              <a:rPr lang="pt-BR" dirty="0">
                <a:latin typeface="Consolas" panose="020B0609020204030204" pitchFamily="49" charset="0"/>
              </a:rPr>
              <a:t>as capacidades de protocolos de estado de link em protocolos vetor de distância</a:t>
            </a:r>
            <a:r>
              <a:rPr lang="pt-BR" dirty="0" smtClean="0">
                <a:latin typeface="Consolas" panose="020B0609020204030204" pitchFamily="49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pt-BR" dirty="0" smtClean="0">
                <a:latin typeface="Consolas" panose="020B0609020204030204" pitchFamily="49" charset="0"/>
              </a:rPr>
              <a:t> incorpora </a:t>
            </a:r>
            <a:r>
              <a:rPr lang="pt-BR" dirty="0">
                <a:latin typeface="Consolas" panose="020B0609020204030204" pitchFamily="49" charset="0"/>
              </a:rPr>
              <a:t>o </a:t>
            </a:r>
            <a:r>
              <a:rPr lang="pt-BR" b="1" dirty="0" smtClean="0">
                <a:latin typeface="Consolas" panose="020B0609020204030204" pitchFamily="49" charset="0"/>
              </a:rPr>
              <a:t>Algoritmo </a:t>
            </a:r>
            <a:r>
              <a:rPr lang="pt-BR" b="1" dirty="0">
                <a:latin typeface="Consolas" panose="020B0609020204030204" pitchFamily="49" charset="0"/>
              </a:rPr>
              <a:t>de </a:t>
            </a:r>
            <a:r>
              <a:rPr lang="pt-BR" b="1" dirty="0" smtClean="0">
                <a:latin typeface="Consolas" panose="020B0609020204030204" pitchFamily="49" charset="0"/>
              </a:rPr>
              <a:t>Atualização </a:t>
            </a:r>
            <a:r>
              <a:rPr lang="pt-BR" b="1" dirty="0">
                <a:latin typeface="Consolas" panose="020B0609020204030204" pitchFamily="49" charset="0"/>
              </a:rPr>
              <a:t>por </a:t>
            </a:r>
            <a:r>
              <a:rPr lang="pt-BR" b="1" dirty="0" smtClean="0">
                <a:latin typeface="Consolas" panose="020B0609020204030204" pitchFamily="49" charset="0"/>
              </a:rPr>
              <a:t>Difusão </a:t>
            </a:r>
            <a:r>
              <a:rPr lang="pt-BR" b="1" dirty="0" err="1" smtClean="0">
                <a:latin typeface="Consolas" panose="020B0609020204030204" pitchFamily="49" charset="0"/>
              </a:rPr>
              <a:t>Finite</a:t>
            </a:r>
            <a:r>
              <a:rPr lang="pt-BR" b="1" dirty="0" smtClean="0">
                <a:latin typeface="Consolas" panose="020B0609020204030204" pitchFamily="49" charset="0"/>
              </a:rPr>
              <a:t> </a:t>
            </a:r>
            <a:r>
              <a:rPr lang="pt-BR" b="1" dirty="0" err="1" smtClean="0">
                <a:latin typeface="Consolas" panose="020B0609020204030204" pitchFamily="49" charset="0"/>
              </a:rPr>
              <a:t>Estate</a:t>
            </a:r>
            <a:r>
              <a:rPr lang="pt-BR" b="1" dirty="0" smtClean="0">
                <a:latin typeface="Consolas" panose="020B0609020204030204" pitchFamily="49" charset="0"/>
              </a:rPr>
              <a:t> </a:t>
            </a:r>
            <a:r>
              <a:rPr lang="pt-BR" b="1" dirty="0" err="1" smtClean="0">
                <a:latin typeface="Consolas" panose="020B0609020204030204" pitchFamily="49" charset="0"/>
              </a:rPr>
              <a:t>Machine</a:t>
            </a:r>
            <a:r>
              <a:rPr lang="pt-BR" b="1" dirty="0" smtClean="0">
                <a:latin typeface="Consolas" panose="020B0609020204030204" pitchFamily="49" charset="0"/>
              </a:rPr>
              <a:t> </a:t>
            </a:r>
            <a:r>
              <a:rPr lang="pt-BR" b="1" dirty="0">
                <a:latin typeface="Consolas" panose="020B0609020204030204" pitchFamily="49" charset="0"/>
              </a:rPr>
              <a:t>(</a:t>
            </a:r>
            <a:r>
              <a:rPr lang="pt-BR" b="1" dirty="0" smtClean="0">
                <a:latin typeface="Consolas" panose="020B0609020204030204" pitchFamily="49" charset="0"/>
              </a:rPr>
              <a:t>DUAL FSM), </a:t>
            </a:r>
            <a:r>
              <a:rPr lang="pt-BR" b="1" dirty="0">
                <a:latin typeface="Consolas" panose="020B0609020204030204" pitchFamily="49" charset="0"/>
              </a:rPr>
              <a:t>desenvolvido na SRI </a:t>
            </a:r>
            <a:r>
              <a:rPr lang="pt-BR" b="1" dirty="0" err="1">
                <a:latin typeface="Consolas" panose="020B0609020204030204" pitchFamily="49" charset="0"/>
              </a:rPr>
              <a:t>International</a:t>
            </a:r>
            <a:r>
              <a:rPr lang="pt-BR" b="1" dirty="0">
                <a:latin typeface="Consolas" panose="020B0609020204030204" pitchFamily="49" charset="0"/>
              </a:rPr>
              <a:t>, pelo Dr. J. J. Garcia-Luna-Aceves.</a:t>
            </a:r>
            <a:endParaRPr lang="es-PE" b="1" dirty="0">
              <a:latin typeface="Consolas" panose="020B0609020204030204" pitchFamily="49" charset="0"/>
            </a:endParaRPr>
          </a:p>
        </p:txBody>
      </p:sp>
      <p:pic>
        <p:nvPicPr>
          <p:cNvPr id="1026" name="Picture 2" descr="https://supportforums.cisco.com/legacyfs/online/media/eigrp_vr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" r="8675"/>
          <a:stretch/>
        </p:blipFill>
        <p:spPr bwMode="auto">
          <a:xfrm>
            <a:off x="5562601" y="1415889"/>
            <a:ext cx="3584553" cy="381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Resultado de imagem para cis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65" y="1061083"/>
            <a:ext cx="1688306" cy="89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26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8500" y="2049066"/>
            <a:ext cx="8585196" cy="476077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244553" y="1054894"/>
            <a:ext cx="3279822" cy="994172"/>
          </a:xfrm>
        </p:spPr>
        <p:txBody>
          <a:bodyPr/>
          <a:lstStyle/>
          <a:p>
            <a:r>
              <a:rPr lang="es-PE" b="1" dirty="0" smtClean="0">
                <a:latin typeface="Consolas" panose="020B0609020204030204" pitchFamily="49" charset="0"/>
              </a:rPr>
              <a:t>EIGRP</a:t>
            </a:r>
            <a:endParaRPr lang="es-PE" b="1" dirty="0">
              <a:latin typeface="Consolas" panose="020B0609020204030204" pitchFamily="49" charset="0"/>
            </a:endParaRPr>
          </a:p>
        </p:txBody>
      </p:sp>
      <p:pic>
        <p:nvPicPr>
          <p:cNvPr id="8" name="Picture 2" descr="Resultado de imagem para cisco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165" y="1061083"/>
            <a:ext cx="1688306" cy="894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087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8651" y="1131094"/>
            <a:ext cx="8277225" cy="994172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 smtClean="0">
                <a:latin typeface="Consolas" panose="020B0609020204030204" pitchFamily="49" charset="0"/>
              </a:rPr>
              <a:t>Principais</a:t>
            </a:r>
            <a:r>
              <a:rPr lang="es-PE" dirty="0" smtClean="0">
                <a:latin typeface="Consolas" panose="020B0609020204030204" pitchFamily="49" charset="0"/>
              </a:rPr>
              <a:t> características</a:t>
            </a:r>
            <a:br>
              <a:rPr lang="es-PE" dirty="0" smtClean="0">
                <a:latin typeface="Consolas" panose="020B0609020204030204" pitchFamily="49" charset="0"/>
              </a:rPr>
            </a:br>
            <a:r>
              <a:rPr lang="es-PE" dirty="0" smtClean="0">
                <a:latin typeface="Consolas" panose="020B0609020204030204" pitchFamily="49" charset="0"/>
              </a:rPr>
              <a:t>do </a:t>
            </a:r>
            <a:r>
              <a:rPr lang="es-PE" dirty="0">
                <a:latin typeface="Consolas" panose="020B0609020204030204" pitchFamily="49" charset="0"/>
              </a:rPr>
              <a:t>EIGRP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6225" y="2226469"/>
            <a:ext cx="8629650" cy="3263504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Consolas" panose="020B0609020204030204" pitchFamily="49" charset="0"/>
              </a:rPr>
              <a:t>P</a:t>
            </a:r>
            <a:r>
              <a:rPr lang="pt-BR" dirty="0" smtClean="0">
                <a:latin typeface="Consolas" panose="020B0609020204030204" pitchFamily="49" charset="0"/>
              </a:rPr>
              <a:t>rotocolo </a:t>
            </a:r>
            <a:r>
              <a:rPr lang="pt-BR" dirty="0">
                <a:latin typeface="Consolas" panose="020B0609020204030204" pitchFamily="49" charset="0"/>
              </a:rPr>
              <a:t>avançado de roteamento por vetor da distância.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Consolas" panose="020B0609020204030204" pitchFamily="49" charset="0"/>
              </a:rPr>
              <a:t>Usa balanceamento de carga com custos desiguais.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Consolas" panose="020B0609020204030204" pitchFamily="49" charset="0"/>
              </a:rPr>
              <a:t>Usa características combinadas de vetor da distância e estado dos links.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Consolas" panose="020B0609020204030204" pitchFamily="49" charset="0"/>
              </a:rPr>
              <a:t>Usa o DUAL (</a:t>
            </a:r>
            <a:r>
              <a:rPr lang="pt-BR" i="1" dirty="0" err="1">
                <a:latin typeface="Consolas" panose="020B0609020204030204" pitchFamily="49" charset="0"/>
              </a:rPr>
              <a:t>Diffusing</a:t>
            </a:r>
            <a:r>
              <a:rPr lang="pt-BR" i="1" dirty="0">
                <a:latin typeface="Consolas" panose="020B0609020204030204" pitchFamily="49" charset="0"/>
              </a:rPr>
              <a:t> Update </a:t>
            </a:r>
            <a:r>
              <a:rPr lang="pt-BR" i="1" dirty="0" err="1">
                <a:latin typeface="Consolas" panose="020B0609020204030204" pitchFamily="49" charset="0"/>
              </a:rPr>
              <a:t>Algorithm</a:t>
            </a:r>
            <a:r>
              <a:rPr lang="pt-BR" i="1" dirty="0">
                <a:latin typeface="Consolas" panose="020B0609020204030204" pitchFamily="49" charset="0"/>
              </a:rPr>
              <a:t> </a:t>
            </a:r>
            <a:r>
              <a:rPr lang="pt-BR" dirty="0">
                <a:latin typeface="Consolas" panose="020B0609020204030204" pitchFamily="49" charset="0"/>
              </a:rPr>
              <a:t>– Algoritmo de Atualização Difusa) para calcular o caminho mais curto.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>
                <a:latin typeface="Consolas" panose="020B0609020204030204" pitchFamily="49" charset="0"/>
              </a:rPr>
              <a:t>As atualizações de roteamento são enviadas por </a:t>
            </a:r>
            <a:r>
              <a:rPr lang="pt-BR" i="1" dirty="0" err="1">
                <a:latin typeface="Consolas" panose="020B0609020204030204" pitchFamily="49" charset="0"/>
              </a:rPr>
              <a:t>multicast</a:t>
            </a:r>
            <a:r>
              <a:rPr lang="pt-BR" dirty="0">
                <a:latin typeface="Consolas" panose="020B0609020204030204" pitchFamily="49" charset="0"/>
              </a:rPr>
              <a:t> usando 224.0.0.10 e são disparadas por alterações da topologia.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pt-BR" dirty="0" smtClean="0">
                <a:latin typeface="Consolas" panose="020B0609020204030204" pitchFamily="49" charset="0"/>
              </a:rPr>
              <a:t>Protocolo </a:t>
            </a:r>
            <a:r>
              <a:rPr lang="pt-BR" dirty="0">
                <a:latin typeface="Consolas" panose="020B0609020204030204" pitchFamily="49" charset="0"/>
              </a:rPr>
              <a:t>proprietário, ou seja, funciona apenas em equipamentos cisco.</a:t>
            </a:r>
            <a:endParaRPr lang="es-P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2609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1438275" y="988219"/>
            <a:ext cx="4095750" cy="994172"/>
          </a:xfrm>
        </p:spPr>
        <p:txBody>
          <a:bodyPr>
            <a:normAutofit fontScale="90000"/>
          </a:bodyPr>
          <a:lstStyle/>
          <a:p>
            <a:r>
              <a:rPr lang="es-PE" b="1" dirty="0" smtClean="0">
                <a:latin typeface="Consolas" panose="020B0609020204030204" pitchFamily="49" charset="0"/>
              </a:rPr>
              <a:t>COMO FUNCIONA?</a:t>
            </a:r>
            <a:endParaRPr lang="es-PE" b="1" dirty="0">
              <a:latin typeface="Consolas" panose="020B0609020204030204" pitchFamily="49" charset="0"/>
            </a:endParaRPr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1438276" y="1826420"/>
            <a:ext cx="6881813" cy="118348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1950" dirty="0">
                <a:latin typeface="Consolas" panose="020B0609020204030204" pitchFamily="49" charset="0"/>
              </a:rPr>
              <a:t>Mantem as informações da rota e topologia disponíveis na RAM, para que elas possam reagir rapidamente às mudanças.</a:t>
            </a:r>
            <a:endParaRPr lang="es-PE" sz="1950" dirty="0">
              <a:latin typeface="Consolas" panose="020B0609020204030204" pitchFamily="49" charset="0"/>
            </a:endParaRPr>
          </a:p>
        </p:txBody>
      </p:sp>
      <p:sp>
        <p:nvSpPr>
          <p:cNvPr id="6" name="Marcador de contenido 4"/>
          <p:cNvSpPr>
            <a:spLocks noGrp="1"/>
          </p:cNvSpPr>
          <p:nvPr>
            <p:ph sz="half" idx="2"/>
          </p:nvPr>
        </p:nvSpPr>
        <p:spPr>
          <a:xfrm>
            <a:off x="6106357" y="3479477"/>
            <a:ext cx="3104319" cy="1483049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pt-BR" sz="1950" dirty="0">
                <a:latin typeface="Consolas" panose="020B0609020204030204" pitchFamily="49" charset="0"/>
              </a:rPr>
              <a:t>O Protocolo </a:t>
            </a:r>
            <a:r>
              <a:rPr lang="pt-BR" sz="1950" b="1" dirty="0">
                <a:latin typeface="Consolas" panose="020B0609020204030204" pitchFamily="49" charset="0"/>
              </a:rPr>
              <a:t>EIGRP</a:t>
            </a:r>
            <a:r>
              <a:rPr lang="pt-BR" sz="1950" dirty="0">
                <a:latin typeface="Consolas" panose="020B0609020204030204" pitchFamily="49" charset="0"/>
              </a:rPr>
              <a:t> armazena essa informação em várias tabelas de bancos de dados.</a:t>
            </a:r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325166"/>
            <a:ext cx="6039681" cy="26755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809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7300" y="1092994"/>
            <a:ext cx="6477000" cy="994172"/>
          </a:xfrm>
        </p:spPr>
        <p:txBody>
          <a:bodyPr>
            <a:normAutofit fontScale="90000"/>
          </a:bodyPr>
          <a:lstStyle/>
          <a:p>
            <a:r>
              <a:rPr lang="pt-BR" dirty="0" smtClean="0">
                <a:latin typeface="Consolas" panose="020B0609020204030204" pitchFamily="49" charset="0"/>
              </a:rPr>
              <a:t>O EIGRP POSSUI 3 TABELAS:</a:t>
            </a:r>
            <a:endParaRPr lang="pt-BR" dirty="0">
              <a:latin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226470"/>
            <a:ext cx="7886700" cy="3564731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s-PE" b="1" u="sng" dirty="0" err="1" smtClean="0">
                <a:latin typeface="Consolas" panose="020B0609020204030204" pitchFamily="49" charset="0"/>
              </a:rPr>
              <a:t>Tabela</a:t>
            </a:r>
            <a:r>
              <a:rPr lang="es-PE" b="1" u="sng" dirty="0" smtClean="0">
                <a:latin typeface="Consolas" panose="020B0609020204030204" pitchFamily="49" charset="0"/>
              </a:rPr>
              <a:t> de </a:t>
            </a:r>
            <a:r>
              <a:rPr lang="es-PE" b="1" u="sng" dirty="0" err="1" smtClean="0">
                <a:latin typeface="Consolas" panose="020B0609020204030204" pitchFamily="49" charset="0"/>
              </a:rPr>
              <a:t>Vizinhos</a:t>
            </a:r>
            <a:endParaRPr lang="es-PE" b="1" u="sng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Cada roteador EIGRP mantém uma tabela vizinha que lista os roteadores adjacentes. Esta tabela pode ser comparada com o banco de dados de adjacência usado pelo </a:t>
            </a:r>
            <a:r>
              <a:rPr lang="pt-BR" dirty="0" smtClean="0">
                <a:latin typeface="Consolas" panose="020B0609020204030204" pitchFamily="49" charset="0"/>
              </a:rPr>
              <a:t>OSPF (Protocolo de Roteamento).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b="1" u="sng" dirty="0" err="1" smtClean="0">
                <a:latin typeface="Consolas" panose="020B0609020204030204" pitchFamily="49" charset="0"/>
              </a:rPr>
              <a:t>Tabela</a:t>
            </a:r>
            <a:r>
              <a:rPr lang="es-PE" b="1" u="sng" dirty="0" smtClean="0">
                <a:latin typeface="Consolas" panose="020B0609020204030204" pitchFamily="49" charset="0"/>
              </a:rPr>
              <a:t> de </a:t>
            </a:r>
            <a:r>
              <a:rPr lang="es-PE" b="1" u="sng" dirty="0" err="1">
                <a:latin typeface="Consolas" panose="020B0609020204030204" pitchFamily="49" charset="0"/>
              </a:rPr>
              <a:t>T</a:t>
            </a:r>
            <a:r>
              <a:rPr lang="es-PE" b="1" u="sng" dirty="0" err="1" smtClean="0">
                <a:latin typeface="Consolas" panose="020B0609020204030204" pitchFamily="49" charset="0"/>
              </a:rPr>
              <a:t>opologias</a:t>
            </a:r>
            <a:endParaRPr lang="es-PE" b="1" u="sng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dirty="0" smtClean="0">
                <a:latin typeface="Consolas" panose="020B0609020204030204" pitchFamily="49" charset="0"/>
              </a:rPr>
              <a:t>Consiste </a:t>
            </a:r>
            <a:r>
              <a:rPr lang="pt-BR" dirty="0">
                <a:latin typeface="Consolas" panose="020B0609020204030204" pitchFamily="49" charset="0"/>
              </a:rPr>
              <a:t>em todas as tabelas de roteamento EIGRP recebidas dos vizinhos. </a:t>
            </a:r>
            <a:r>
              <a:rPr lang="pt-BR" dirty="0" smtClean="0">
                <a:latin typeface="Consolas" panose="020B0609020204030204" pitchFamily="49" charset="0"/>
              </a:rPr>
              <a:t>O protocolo leva </a:t>
            </a:r>
            <a:r>
              <a:rPr lang="pt-BR" dirty="0">
                <a:latin typeface="Consolas" panose="020B0609020204030204" pitchFamily="49" charset="0"/>
              </a:rPr>
              <a:t>as informações fornecidas na tabela vizinha e a tabela de topologia e calcula as rotas </a:t>
            </a:r>
            <a:r>
              <a:rPr lang="pt-BR" dirty="0" smtClean="0">
                <a:latin typeface="Consolas" panose="020B0609020204030204" pitchFamily="49" charset="0"/>
              </a:rPr>
              <a:t>mais rápidas e de </a:t>
            </a:r>
            <a:r>
              <a:rPr lang="pt-BR" dirty="0">
                <a:latin typeface="Consolas" panose="020B0609020204030204" pitchFamily="49" charset="0"/>
              </a:rPr>
              <a:t>menor custo para cada </a:t>
            </a:r>
            <a:r>
              <a:rPr lang="pt-BR" dirty="0" smtClean="0">
                <a:latin typeface="Consolas" panose="020B0609020204030204" pitchFamily="49" charset="0"/>
              </a:rPr>
              <a:t>destino.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s-PE" b="1" u="sng" dirty="0" err="1">
                <a:latin typeface="Consolas" panose="020B0609020204030204" pitchFamily="49" charset="0"/>
              </a:rPr>
              <a:t>Tabela</a:t>
            </a:r>
            <a:r>
              <a:rPr lang="es-PE" b="1" u="sng" dirty="0">
                <a:latin typeface="Consolas" panose="020B0609020204030204" pitchFamily="49" charset="0"/>
              </a:rPr>
              <a:t> de </a:t>
            </a:r>
            <a:r>
              <a:rPr lang="pt-BR" b="1" u="sng" dirty="0" smtClean="0">
                <a:latin typeface="Consolas" panose="020B0609020204030204" pitchFamily="49" charset="0"/>
              </a:rPr>
              <a:t>Encaminhamento </a:t>
            </a:r>
            <a:r>
              <a:rPr lang="pt-BR" b="1" u="sng" dirty="0">
                <a:latin typeface="Consolas" panose="020B0609020204030204" pitchFamily="49" charset="0"/>
              </a:rPr>
              <a:t>o </a:t>
            </a:r>
            <a:r>
              <a:rPr lang="pt-BR" b="1" u="sng" dirty="0" smtClean="0">
                <a:latin typeface="Consolas" panose="020B0609020204030204" pitchFamily="49" charset="0"/>
              </a:rPr>
              <a:t>Roteamento</a:t>
            </a:r>
          </a:p>
          <a:p>
            <a:pPr marL="0" indent="0">
              <a:buNone/>
            </a:pPr>
            <a:r>
              <a:rPr lang="pt-BR" dirty="0">
                <a:latin typeface="Consolas" panose="020B0609020204030204" pitchFamily="49" charset="0"/>
              </a:rPr>
              <a:t>A tabela de roteamento EIGRP contém as melhores rotas para um </a:t>
            </a:r>
            <a:r>
              <a:rPr lang="pt-BR" dirty="0" smtClean="0">
                <a:latin typeface="Consolas" panose="020B0609020204030204" pitchFamily="49" charset="0"/>
              </a:rPr>
              <a:t>determinado destino</a:t>
            </a:r>
            <a:r>
              <a:rPr lang="pt-BR" dirty="0">
                <a:latin typeface="Consolas" panose="020B0609020204030204" pitchFamily="49" charset="0"/>
              </a:rPr>
              <a:t>. Esta informação é recuperada da tabela de topologia. Os roteadores EIGRP mantêm uma tabela de roteamento para cada protocolo de rede.</a:t>
            </a:r>
            <a:endParaRPr lang="es-P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348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PE" dirty="0" smtClean="0">
                <a:latin typeface="Consolas" panose="020B0609020204030204" pitchFamily="49" charset="0"/>
              </a:rPr>
              <a:t>DIFERENCIA DOS TABELAS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690689"/>
            <a:ext cx="8046266" cy="433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93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7300" y="1026319"/>
            <a:ext cx="7258050" cy="994172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latin typeface="Consolas" panose="020B0609020204030204" pitchFamily="49" charset="0"/>
              </a:rPr>
              <a:t>CAMPOS DA TABELA DE ROTEAMENTO</a:t>
            </a:r>
            <a:endParaRPr lang="es-PE" dirty="0">
              <a:latin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020491"/>
            <a:ext cx="7886700" cy="4351338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450"/>
              </a:spcBef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pt-BR" dirty="0">
                <a:latin typeface="Consolas" panose="020B0609020204030204" pitchFamily="49" charset="0"/>
              </a:rPr>
              <a:t>Distância razoável (FD): Esta é a métrica calculada mais baixa para cada destino</a:t>
            </a:r>
            <a:r>
              <a:rPr lang="pt-BR" dirty="0" smtClean="0">
                <a:latin typeface="Consolas" panose="020B0609020204030204" pitchFamily="49" charset="0"/>
              </a:rPr>
              <a:t>.</a:t>
            </a:r>
            <a:endParaRPr lang="es-PE" dirty="0" smtClean="0">
              <a:latin typeface="Consolas" panose="020B0609020204030204" pitchFamily="49" charset="0"/>
            </a:endParaRPr>
          </a:p>
          <a:p>
            <a:pPr>
              <a:spcBef>
                <a:spcPts val="450"/>
              </a:spcBef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pt-BR" dirty="0">
                <a:latin typeface="Consolas" panose="020B0609020204030204" pitchFamily="49" charset="0"/>
              </a:rPr>
              <a:t>Origem da rota: número de identificação do roteador que publicou essa rota em primeiro lugar. Este campo é preenchido apenas para rotas que são aprendidas de uma fonte externa à rede EIGRP</a:t>
            </a:r>
            <a:r>
              <a:rPr lang="pt-BR" dirty="0" smtClean="0">
                <a:latin typeface="Consolas" panose="020B0609020204030204" pitchFamily="49" charset="0"/>
              </a:rPr>
              <a:t>.</a:t>
            </a:r>
            <a:endParaRPr lang="es-PE" dirty="0" smtClean="0">
              <a:latin typeface="Consolas" panose="020B0609020204030204" pitchFamily="49" charset="0"/>
            </a:endParaRPr>
          </a:p>
          <a:p>
            <a:pPr>
              <a:spcBef>
                <a:spcPts val="450"/>
              </a:spcBef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pt-BR" dirty="0">
                <a:latin typeface="Consolas" panose="020B0609020204030204" pitchFamily="49" charset="0"/>
              </a:rPr>
              <a:t>Distância informada (RD): A distância relatada (RD) da rota é a distância relatada por um vizinho adjacente a um destino específico</a:t>
            </a:r>
            <a:r>
              <a:rPr lang="pt-BR" dirty="0" smtClean="0">
                <a:latin typeface="Consolas" panose="020B0609020204030204" pitchFamily="49" charset="0"/>
              </a:rPr>
              <a:t>.</a:t>
            </a:r>
            <a:endParaRPr lang="es-PE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932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57300" y="1026319"/>
            <a:ext cx="7258050" cy="994172"/>
          </a:xfrm>
        </p:spPr>
        <p:txBody>
          <a:bodyPr>
            <a:normAutofit fontScale="90000"/>
          </a:bodyPr>
          <a:lstStyle/>
          <a:p>
            <a:r>
              <a:rPr lang="es-PE" dirty="0" smtClean="0">
                <a:latin typeface="Consolas" panose="020B0609020204030204" pitchFamily="49" charset="0"/>
              </a:rPr>
              <a:t>CAMPOS DA TABELA DE ROTEAMENTO</a:t>
            </a:r>
            <a:endParaRPr lang="es-PE" dirty="0">
              <a:latin typeface="Consolas" panose="020B0609020204030204" pitchFamily="49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2020491"/>
            <a:ext cx="7886700" cy="4351338"/>
          </a:xfrm>
        </p:spPr>
        <p:txBody>
          <a:bodyPr>
            <a:normAutofit/>
          </a:bodyPr>
          <a:lstStyle/>
          <a:p>
            <a:pPr>
              <a:spcBef>
                <a:spcPts val="450"/>
              </a:spcBef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pt-BR" dirty="0" smtClean="0">
                <a:latin typeface="Consolas" panose="020B0609020204030204" pitchFamily="49" charset="0"/>
              </a:rPr>
              <a:t>Informações </a:t>
            </a:r>
            <a:r>
              <a:rPr lang="pt-BR" dirty="0">
                <a:latin typeface="Consolas" panose="020B0609020204030204" pitchFamily="49" charset="0"/>
              </a:rPr>
              <a:t>da interface: a interface através da qual o destino pode ser </a:t>
            </a:r>
            <a:r>
              <a:rPr lang="pt-BR" dirty="0" smtClean="0">
                <a:latin typeface="Consolas" panose="020B0609020204030204" pitchFamily="49" charset="0"/>
              </a:rPr>
              <a:t>alcançado em um destino</a:t>
            </a:r>
            <a:r>
              <a:rPr lang="es-PE" dirty="0" smtClean="0">
                <a:latin typeface="Consolas" panose="020B0609020204030204" pitchFamily="49" charset="0"/>
              </a:rPr>
              <a:t>.</a:t>
            </a:r>
          </a:p>
          <a:p>
            <a:pPr>
              <a:spcBef>
                <a:spcPts val="450"/>
              </a:spcBef>
              <a:spcAft>
                <a:spcPts val="900"/>
              </a:spcAft>
              <a:buFont typeface="Wingdings" panose="05000000000000000000" pitchFamily="2" charset="2"/>
              <a:buChar char="ü"/>
            </a:pPr>
            <a:r>
              <a:rPr lang="pt-BR" dirty="0">
                <a:latin typeface="Consolas" panose="020B0609020204030204" pitchFamily="49" charset="0"/>
              </a:rPr>
              <a:t>Estado da rota: o estado de uma rota. Uma rota pode ser identificada como passiva, o que significa que a rota é estável e está pronta para usar, ou ativa, o que significa que a rota está em processo de recálculo por DUAL</a:t>
            </a:r>
            <a:r>
              <a:rPr lang="es-PE" dirty="0" smtClean="0">
                <a:latin typeface="Consolas" panose="020B0609020204030204" pitchFamily="49" charset="0"/>
              </a:rPr>
              <a:t>.</a:t>
            </a:r>
            <a:endParaRPr lang="es-P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07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436</TotalTime>
  <Words>796</Words>
  <Application>Microsoft Office PowerPoint</Application>
  <PresentationFormat>Presentación en pantalla (4:3)</PresentationFormat>
  <Paragraphs>79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Verdana</vt:lpstr>
      <vt:lpstr>Wingdings</vt:lpstr>
      <vt:lpstr>Tema do Office</vt:lpstr>
      <vt:lpstr>APLICAÇÃO COM AFD – Algoritmo DUAL FSM</vt:lpstr>
      <vt:lpstr>EIGRP</vt:lpstr>
      <vt:lpstr>EIGRP</vt:lpstr>
      <vt:lpstr>Principais características do EIGRP</vt:lpstr>
      <vt:lpstr>COMO FUNCIONA?</vt:lpstr>
      <vt:lpstr>O EIGRP POSSUI 3 TABELAS:</vt:lpstr>
      <vt:lpstr>DIFERENCIA DOS TABELAS</vt:lpstr>
      <vt:lpstr>CAMPOS DA TABELA DE ROTEAMENTO</vt:lpstr>
      <vt:lpstr>CAMPOS DA TABELA DE ROTEAMENTO</vt:lpstr>
      <vt:lpstr>EIGRP</vt:lpstr>
      <vt:lpstr>Presentación de PowerPoint</vt:lpstr>
      <vt:lpstr>O QUE ACONTECE QUANDO  UM LINK OU ROTEDOR CAI?</vt:lpstr>
      <vt:lpstr>Diffusing Update Algorithm Finite Estate Machine  (DUAL FSM)</vt:lpstr>
      <vt:lpstr>Presentación de PowerPoint</vt:lpstr>
      <vt:lpstr>Presentación de PowerPoint</vt:lpstr>
      <vt:lpstr>TRANSIÇÕES</vt:lpstr>
      <vt:lpstr>Bibliografia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Jose Norberto Sousa Lopes - Hotmail</dc:creator>
  <cp:lastModifiedBy>Carlos Portocarrero</cp:lastModifiedBy>
  <cp:revision>32</cp:revision>
  <dcterms:created xsi:type="dcterms:W3CDTF">2016-10-22T12:47:05Z</dcterms:created>
  <dcterms:modified xsi:type="dcterms:W3CDTF">2017-11-30T18:05:20Z</dcterms:modified>
</cp:coreProperties>
</file>