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74" r:id="rId3"/>
    <p:sldId id="287" r:id="rId4"/>
    <p:sldId id="260" r:id="rId5"/>
    <p:sldId id="259" r:id="rId6"/>
    <p:sldId id="376" r:id="rId7"/>
    <p:sldId id="258" r:id="rId8"/>
    <p:sldId id="390" r:id="rId9"/>
    <p:sldId id="379" r:id="rId10"/>
    <p:sldId id="387" r:id="rId11"/>
    <p:sldId id="386" r:id="rId12"/>
    <p:sldId id="380" r:id="rId13"/>
    <p:sldId id="381" r:id="rId14"/>
    <p:sldId id="388" r:id="rId15"/>
    <p:sldId id="382" r:id="rId16"/>
    <p:sldId id="389" r:id="rId17"/>
    <p:sldId id="378" r:id="rId18"/>
    <p:sldId id="384" r:id="rId19"/>
    <p:sldId id="385" r:id="rId20"/>
    <p:sldId id="383" r:id="rId21"/>
    <p:sldId id="375" r:id="rId22"/>
    <p:sldId id="391" r:id="rId2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9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75D71-1C8C-4ECA-9D2F-25DECC61AC44}" type="datetimeFigureOut">
              <a:rPr lang="es-PE" smtClean="0"/>
              <a:t>14/08/2025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85DDE-F361-4D9A-97AC-182AC5D589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455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e7d797b7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g28e7d797b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28B87-EC1B-AC18-197E-D01028DAF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ACAD4F-EB48-DBDC-8B11-26E506130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669F7C-367D-16BB-603F-6D86B241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14/08/2025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6BCC0C-7BBD-E1E4-71C6-3F6CE3E6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2EC34B-ACB5-3B97-0E52-79E382A8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397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BBD2E-504C-DEDF-BAD8-3E928033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B5048A-B315-231D-C31F-183853FDB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8D293-E5B7-7F1E-4D5A-3B9738E4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14/08/2025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33173A-AA39-E55D-4918-D58E9FD3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5FF8B8-647B-5878-3721-A3397590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303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1A8697-4F1E-121F-303E-EB2E179DF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B8C73A-D726-6A3A-7C73-43E353482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A02C6-19B6-5652-F7FD-A59C5A63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14/08/2025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CA7B37-AEB0-2DD4-FF0B-BCBF568B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E98FA0-E065-DB84-1393-F73B09AE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264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03D0F-BE3A-6AB1-4186-6F1BFB85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B66EF7-F5BC-27AA-6DA7-92A7EC997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8AB90D-9442-6B29-0BAA-CE45044F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14/08/2025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D19F7E-84FC-FF17-CBB3-95F72A88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132174-9C49-CE7E-E484-2F97804B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058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5E1C3-7533-830B-418E-72C3F7AA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28317-B863-5549-CB5C-DEC966B94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3177C9-9233-9075-1CE4-B834D751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14/08/2025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DC8DCE-C290-CEC8-4EC4-BADDE327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1F41F8-FDDB-BB9E-C902-454E46FE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730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BEA0B-4D71-094F-AEE3-261C07CD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04534-7387-AC71-7EED-176FF1FFB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F7990C-C567-CA6B-D716-5F68A7A97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ADF7A4-DE59-5292-D62D-230ED9AA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14/08/2025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35B917-0B56-1342-C2AA-7DB5DD03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998AE0-FDEA-87B6-FAD0-F08ED73E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349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62834-F015-7A56-59AD-3C39D250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FAF4CB-0206-D425-DBD7-425E6219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D6513A-036E-8DEE-38A8-F50FD1860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2C9ACA-5886-807D-F156-862020FC2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37B1F5-97B4-33F7-8EE7-9D0AA9992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DA7745-87DF-FE88-05AF-72D118B2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14/08/2025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C6C84B-31B9-FB23-7303-7CD9E970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F05328-0334-63FA-5450-9267DAA6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987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2FAFA-1793-BA17-3CC7-F02F9F13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6A0509-B4C7-0F92-642B-57D2F043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14/08/2025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9ADDCE-86BC-9EF4-3EE1-C5A91428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7BD884-2943-2A7B-6B32-60F596A5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596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F48842-64BA-6E1B-3805-B3C8CBD2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14/08/2025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68B3FF-DCFB-9840-1B37-B86E9FDE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2E5F6D-A7E6-87FF-5390-215E46DF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25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A70AD-946C-D367-C5EC-9EF2DFF73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DEBD0E-B9F0-85B4-FCD6-400AB992C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CEA8B5-29F6-D70E-0C83-8B7D3C790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9EC3B1-EC5F-D81A-0103-DDE724B5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14/08/2025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E05D8F-8DA0-17E7-4566-79DCD468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D1CB57-4174-D0F5-08A2-C36E9BD1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548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927EB-D0BB-D16C-3C47-BA3F55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A17709-5316-A913-98A1-D31B1E96F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30B867-D255-B318-E3FC-35369F59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A94EE7-7CEB-6B4B-BFED-83A2EF58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14/08/2025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8A23E7-A3F7-7D94-80AF-8D5C054E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19B1BE-E309-8174-73F3-F9BCFD8B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6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B9AEDF-5B4F-FC2F-806D-2C836B4E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9479D8-68C5-E47E-E21D-13531828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795263-E3B7-8B74-E997-04D90728C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DF9C8-65E9-4257-97D1-9794EF622D0D}" type="datetimeFigureOut">
              <a:rPr lang="es-PE" smtClean="0"/>
              <a:t>14/08/2025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E552D3-2FF2-9122-A93A-9A6D7660B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D1A731-1A8B-BAF3-74FE-ABDF8F088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435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troaccion.org/exposicion-60-anos-del-chip-de-silicio-los-circuitos-integrados-que-revolucionaron-el-mundo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icroATX_Motherboard_with_AMD_Athlon_Processor_Digon3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scatar.blogspot.com/2013/12/todos-somos-comunicadore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s.wikipedia.org/wiki/Puente_de_re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AD313-5075-669B-A177-7FB543EA3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Teoría General de Sistemas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228CEF-A46A-A3FE-A1D6-9C06D5186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b="1" dirty="0"/>
              <a:t>Unidad 1: </a:t>
            </a:r>
            <a:r>
              <a:rPr lang="es-PE" dirty="0"/>
              <a:t>Sistemas y Paradigmas.</a:t>
            </a:r>
            <a:endParaRPr lang="es-PE" b="1" dirty="0"/>
          </a:p>
          <a:p>
            <a:r>
              <a:rPr lang="es-PE" b="1" dirty="0"/>
              <a:t>Tema: </a:t>
            </a:r>
            <a:r>
              <a:rPr lang="es-PE" dirty="0"/>
              <a:t>Paradigmas</a:t>
            </a:r>
            <a:endParaRPr lang="es-PE" b="1" dirty="0"/>
          </a:p>
          <a:p>
            <a:r>
              <a:rPr lang="es-PE" b="1" dirty="0"/>
              <a:t>Docente: </a:t>
            </a:r>
            <a:r>
              <a:rPr lang="es-PE" dirty="0"/>
              <a:t>Carlos R. P. Tovar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E574D7-887F-023F-A878-21499EADC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24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0CBDA-0FC6-7089-B8A0-AA5CD9BE6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0056B-ADB4-0E84-B8E6-50C64860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Enfoque reduccionista del método científico: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EDDB7E-07D8-08D4-AAF1-D9F017CD1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Limitaciones:</a:t>
            </a:r>
            <a:endParaRPr lang="es-ES" dirty="0"/>
          </a:p>
          <a:p>
            <a:pPr lvl="1"/>
            <a:r>
              <a:rPr lang="es-ES" dirty="0"/>
              <a:t>No considera interacciones entre partes.</a:t>
            </a:r>
          </a:p>
          <a:p>
            <a:pPr lvl="1"/>
            <a:r>
              <a:rPr lang="es-ES" dirty="0"/>
              <a:t>Ineficaz para sistemas complejos con retroalimentación y adaptación.</a:t>
            </a:r>
          </a:p>
          <a:p>
            <a:r>
              <a:rPr lang="es-ES" b="1" dirty="0"/>
              <a:t>Ejemplo:</a:t>
            </a:r>
            <a:r>
              <a:rPr lang="es-ES" dirty="0"/>
              <a:t> Diagnosticar una empresa solo revisando el área de ventas sin evaluar su interacción con producción o logística.</a:t>
            </a:r>
          </a:p>
          <a:p>
            <a:pPr marL="457200" lvl="1" indent="0">
              <a:buNone/>
            </a:pPr>
            <a:r>
              <a:rPr lang="es-ES" dirty="0"/>
              <a:t>	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CB79A6-D287-24A9-D150-3EABDEDC4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6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C4C55-2143-A554-A1B0-5C2F6F4C7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20513-FCB7-5C92-D144-87A9B379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Paradigma: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CF4EBF-3F7B-7A8F-3B46-A08348F659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Conjunto de creencias, valores y técnicas compartidas por una comunidad.</a:t>
            </a:r>
          </a:p>
          <a:p>
            <a:r>
              <a:rPr lang="es-ES" dirty="0"/>
              <a:t>Patrón de pensamiento que determina cómo abordamos problemas</a:t>
            </a:r>
            <a:endParaRPr lang="es-PE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46FEA39-6606-8791-C2D1-941DC1F41E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/>
              <a:t>Ejemplos:</a:t>
            </a:r>
          </a:p>
          <a:p>
            <a:r>
              <a:rPr lang="es-ES" dirty="0"/>
              <a:t>🧩 Enfoque reduccionista (piezas sueltas)</a:t>
            </a:r>
          </a:p>
          <a:p>
            <a:r>
              <a:rPr lang="es-ES" dirty="0"/>
              <a:t>🌐 Enfoque sistémico (piezas conectadas)</a:t>
            </a:r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DF100C-A4A3-8656-490D-3C15A0C67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29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77F14-89B8-51F9-78BC-BD4676314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DE40D-2158-C3FD-DCFB-129EE019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Paradigma reduccionista: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23DD45-CD36-7BEF-8CB6-CC2DDC80AF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Analiza partes individuales.</a:t>
            </a:r>
          </a:p>
          <a:p>
            <a:r>
              <a:rPr lang="es-ES" dirty="0"/>
              <a:t>Busca causas lineales.</a:t>
            </a:r>
          </a:p>
          <a:p>
            <a:r>
              <a:rPr lang="es-ES" dirty="0"/>
              <a:t>Útil en sistemas simples.</a:t>
            </a:r>
          </a:p>
          <a:p>
            <a:r>
              <a:rPr lang="es-ES" dirty="0"/>
              <a:t>Limitación: no capta la interacción ni complejidad.</a:t>
            </a:r>
          </a:p>
          <a:p>
            <a:endParaRPr lang="es-ES" dirty="0"/>
          </a:p>
        </p:txBody>
      </p:sp>
      <p:pic>
        <p:nvPicPr>
          <p:cNvPr id="7" name="Marcador de contenido 6" descr="Un circuito electrónico&#10;&#10;El contenido generado por IA puede ser incorrecto.">
            <a:extLst>
              <a:ext uri="{FF2B5EF4-FFF2-40B4-BE49-F238E27FC236}">
                <a16:creationId xmlns:a16="http://schemas.microsoft.com/office/drawing/2014/main" id="{FEB74917-EEAF-0288-3D19-CBF3929070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400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3CA6198-0ADE-93BD-E50D-53F29AE75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25109B8-3785-F271-B92C-B4C107D0A5E8}"/>
              </a:ext>
            </a:extLst>
          </p:cNvPr>
          <p:cNvSpPr txBox="1"/>
          <p:nvPr/>
        </p:nvSpPr>
        <p:spPr>
          <a:xfrm>
            <a:off x="6172200" y="5728494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>
                <a:hlinkClick r:id="rId3" tooltip="https://retroaccion.org/exposicion-60-anos-del-chip-de-silicio-los-circuitos-integrados-que-revolucionaron-el-mundo"/>
              </a:rPr>
              <a:t>Esta foto</a:t>
            </a:r>
            <a:r>
              <a:rPr lang="es-PE" sz="900"/>
              <a:t> de Autor desconocido está bajo licencia </a:t>
            </a:r>
            <a:r>
              <a:rPr lang="es-PE" sz="900">
                <a:hlinkClick r:id="rId5" tooltip="https://creativecommons.org/licenses/by/3.0/"/>
              </a:rPr>
              <a:t>CC BY</a:t>
            </a:r>
            <a:endParaRPr lang="es-PE" sz="900"/>
          </a:p>
        </p:txBody>
      </p:sp>
    </p:spTree>
    <p:extLst>
      <p:ext uri="{BB962C8B-B14F-4D97-AF65-F5344CB8AC3E}">
        <p14:creationId xmlns:p14="http://schemas.microsoft.com/office/powerpoint/2010/main" val="262139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22B0A-8CD1-7744-E806-F961726FE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BD939-7A56-A328-B42F-D694FD73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Paradigma sistémico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88A913-9515-1D76-6F69-CE8C53DBD8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Observa el </a:t>
            </a:r>
            <a:r>
              <a:rPr lang="es-ES" b="1" dirty="0"/>
              <a:t>todo</a:t>
            </a:r>
            <a:r>
              <a:rPr lang="es-ES" dirty="0"/>
              <a:t> y sus interrelaciones.</a:t>
            </a:r>
          </a:p>
          <a:p>
            <a:r>
              <a:rPr lang="es-ES" dirty="0"/>
              <a:t>Considera retroalimentación, adaptación y cambio.</a:t>
            </a:r>
          </a:p>
          <a:p>
            <a:r>
              <a:rPr lang="es-ES" dirty="0"/>
              <a:t>Mejor para problemas complejos.</a:t>
            </a:r>
          </a:p>
        </p:txBody>
      </p:sp>
      <p:pic>
        <p:nvPicPr>
          <p:cNvPr id="7" name="Marcador de contenido 6" descr="Imagen que contiene electrónica, circuito&#10;&#10;El contenido generado por IA puede ser incorrecto.">
            <a:extLst>
              <a:ext uri="{FF2B5EF4-FFF2-40B4-BE49-F238E27FC236}">
                <a16:creationId xmlns:a16="http://schemas.microsoft.com/office/drawing/2014/main" id="{209E4334-9031-C154-C032-3855C73A38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62068" y="1825625"/>
            <a:ext cx="5001864" cy="4351338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DAA8AA6-1471-34AC-C036-305C5318E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5B14E9A-8990-0B9A-78EA-8751D9D39273}"/>
              </a:ext>
            </a:extLst>
          </p:cNvPr>
          <p:cNvSpPr txBox="1"/>
          <p:nvPr/>
        </p:nvSpPr>
        <p:spPr>
          <a:xfrm>
            <a:off x="6262068" y="6176963"/>
            <a:ext cx="50018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>
                <a:hlinkClick r:id="rId3" tooltip="https://commons.wikimedia.org/wiki/File:MicroATX_Motherboard_with_AMD_Athlon_Processor_Digon3.jpg"/>
              </a:rPr>
              <a:t>Esta foto</a:t>
            </a:r>
            <a:r>
              <a:rPr lang="es-PE" sz="900"/>
              <a:t> de Autor desconocido está bajo licencia </a:t>
            </a:r>
            <a:r>
              <a:rPr lang="es-PE" sz="900">
                <a:hlinkClick r:id="rId5" tooltip="https://creativecommons.org/licenses/by-sa/3.0/"/>
              </a:rPr>
              <a:t>CC BY-SA</a:t>
            </a:r>
            <a:endParaRPr lang="es-PE" sz="900"/>
          </a:p>
        </p:txBody>
      </p:sp>
    </p:spTree>
    <p:extLst>
      <p:ext uri="{BB962C8B-B14F-4D97-AF65-F5344CB8AC3E}">
        <p14:creationId xmlns:p14="http://schemas.microsoft.com/office/powerpoint/2010/main" val="1058024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090F4-6B2A-7BFB-133A-0E2B85EC0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3498F-38AE-6E8E-C2E3-11D184EA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TGS: Antecedentes: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1E3C7C-E442-7974-FBA6-3644DCEB9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Propuesta por Ludwig </a:t>
            </a:r>
            <a:r>
              <a:rPr lang="es-ES" dirty="0" err="1"/>
              <a:t>von</a:t>
            </a:r>
            <a:r>
              <a:rPr lang="es-ES" dirty="0"/>
              <a:t> Bertalanffy en los años 50 como respuesta a las limitaciones del reduccionismo.</a:t>
            </a:r>
          </a:p>
          <a:p>
            <a:r>
              <a:rPr lang="es-ES" dirty="0"/>
              <a:t>Influenciada por biología, cibernética y teoría de la información.</a:t>
            </a:r>
          </a:p>
          <a:p>
            <a:r>
              <a:rPr lang="es-ES" dirty="0"/>
              <a:t>Aplicada en diversas disciplinas: ingeniería, administración, ecología, sociología.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38A234-521A-57BC-1531-8C80F54B7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55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C3238-FD6A-EABF-26B7-2420F4DD1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5DD94-070C-98F3-5F45-CC435AE9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Principios de la TGS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ADD13C-CE2E-F56F-1805-8757FB5B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Causalidad.</a:t>
            </a:r>
          </a:p>
          <a:p>
            <a:r>
              <a:rPr lang="es-ES" dirty="0"/>
              <a:t>Teleología.</a:t>
            </a:r>
          </a:p>
          <a:p>
            <a:r>
              <a:rPr lang="es-ES" dirty="0"/>
              <a:t>Recursividad.</a:t>
            </a:r>
          </a:p>
          <a:p>
            <a:r>
              <a:rPr lang="es-ES" dirty="0"/>
              <a:t>Manejo de información.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* La teleología es una doctrina filosófica que postula que todo en la naturaleza y en la existencia tiene un propósito o fin inherente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D2ECCE-E6F7-AA42-F612-44D9181CB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4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B79DA-01E4-DD56-41D6-12A4C9996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B84AA-3195-3856-5E46-730083E2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>
                <a:solidFill>
                  <a:srgbClr val="C00000"/>
                </a:solidFill>
              </a:rPr>
              <a:t>Aplicación: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67121A-50AD-218D-C4C9-7107693DF3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Modelado de organizaciones.</a:t>
            </a:r>
          </a:p>
          <a:p>
            <a:r>
              <a:rPr lang="es-ES" dirty="0"/>
              <a:t>Diseño de procesos de negocio.</a:t>
            </a:r>
          </a:p>
          <a:p>
            <a:r>
              <a:rPr lang="es-ES" dirty="0"/>
              <a:t>Análisis de sistemas sociales y tecnológicos.</a:t>
            </a:r>
          </a:p>
          <a:p>
            <a:r>
              <a:rPr lang="es-ES" dirty="0"/>
              <a:t>Optimización de cadenas de suministro.</a:t>
            </a:r>
          </a:p>
        </p:txBody>
      </p:sp>
      <p:pic>
        <p:nvPicPr>
          <p:cNvPr id="7" name="Marcador de contenido 6" descr="Interfaz de usuario gráfica, Diagrama, Aplicación&#10;&#10;El contenido generado por IA puede ser incorrecto.">
            <a:extLst>
              <a:ext uri="{FF2B5EF4-FFF2-40B4-BE49-F238E27FC236}">
                <a16:creationId xmlns:a16="http://schemas.microsoft.com/office/drawing/2014/main" id="{8133903E-741C-D947-2905-CFC49222BB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72200" y="2014011"/>
            <a:ext cx="5181600" cy="3974565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B257595-8CD9-0A91-3FC3-8E296866A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D1AC444-B7B0-EE6E-4FDD-CA15DC84AEF7}"/>
              </a:ext>
            </a:extLst>
          </p:cNvPr>
          <p:cNvSpPr txBox="1"/>
          <p:nvPr/>
        </p:nvSpPr>
        <p:spPr>
          <a:xfrm>
            <a:off x="6172200" y="5988576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>
                <a:hlinkClick r:id="rId3" tooltip="https://rescatar.blogspot.com/2013/12/todos-somos-comunicadores.html"/>
              </a:rPr>
              <a:t>Esta foto</a:t>
            </a:r>
            <a:r>
              <a:rPr lang="es-PE" sz="900"/>
              <a:t> de Autor desconocido está bajo licencia </a:t>
            </a:r>
            <a:r>
              <a:rPr lang="es-PE" sz="900">
                <a:hlinkClick r:id="rId5" tooltip="https://creativecommons.org/licenses/by-sa/3.0/"/>
              </a:rPr>
              <a:t>CC BY-SA</a:t>
            </a:r>
            <a:endParaRPr lang="es-PE" sz="900"/>
          </a:p>
        </p:txBody>
      </p:sp>
    </p:spTree>
    <p:extLst>
      <p:ext uri="{BB962C8B-B14F-4D97-AF65-F5344CB8AC3E}">
        <p14:creationId xmlns:p14="http://schemas.microsoft.com/office/powerpoint/2010/main" val="1874921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11584-E48F-9492-0889-A00858A37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5AAA5-FC08-DB45-C00F-603C1FB2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PRACTICA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Ejercicio inicial: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3871D6-E5AF-3E00-518F-080D01A8D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Piensa en un sistema que uses todos los días (físico, digital o social).</a:t>
            </a:r>
          </a:p>
          <a:p>
            <a:r>
              <a:rPr lang="es-ES" dirty="0"/>
              <a:t>Identifica sus elementos.</a:t>
            </a:r>
          </a:p>
          <a:p>
            <a:r>
              <a:rPr lang="es-ES" dirty="0"/>
              <a:t>Describe qué pasaría si uno falla.</a:t>
            </a:r>
          </a:p>
          <a:p>
            <a:pPr marL="0" indent="0">
              <a:buNone/>
            </a:pPr>
            <a:r>
              <a:rPr lang="es-ES" b="1" dirty="0"/>
              <a:t>Discusión:</a:t>
            </a:r>
            <a:endParaRPr lang="es-ES" dirty="0"/>
          </a:p>
          <a:p>
            <a:r>
              <a:rPr lang="es-ES" dirty="0"/>
              <a:t>Trabajo en parejas o grupos pequeños.</a:t>
            </a:r>
          </a:p>
          <a:p>
            <a:r>
              <a:rPr lang="es-ES" dirty="0"/>
              <a:t>Compartir ejemplos en clase.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AC802C-37CD-A3D0-1A8C-BC2A84156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50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7FE16-5226-0A1A-3F77-AD445D037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E82F8-A4AF-50C8-369B-AD4606A9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La red de computadoras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6373AB-D630-2DDA-23EA-09AB1CF20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pic>
        <p:nvPicPr>
          <p:cNvPr id="39" name="Marcador de contenido 38" descr="Diagrama&#10;&#10;El contenido generado por IA puede ser incorrecto.">
            <a:extLst>
              <a:ext uri="{FF2B5EF4-FFF2-40B4-BE49-F238E27FC236}">
                <a16:creationId xmlns:a16="http://schemas.microsoft.com/office/drawing/2014/main" id="{9183EBC4-7132-44D6-6ED0-AD86DD8CD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17789" y="1458005"/>
            <a:ext cx="7756422" cy="5034870"/>
          </a:xfr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E0AF6A96-F029-5C2E-9090-7A1E5A4431F5}"/>
              </a:ext>
            </a:extLst>
          </p:cNvPr>
          <p:cNvSpPr txBox="1"/>
          <p:nvPr/>
        </p:nvSpPr>
        <p:spPr>
          <a:xfrm>
            <a:off x="2217789" y="6433510"/>
            <a:ext cx="77564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>
                <a:hlinkClick r:id="rId4" tooltip="https://es.wikipedia.org/wiki/Puente_de_red"/>
              </a:rPr>
              <a:t>Esta foto</a:t>
            </a:r>
            <a:r>
              <a:rPr lang="es-PE" sz="900"/>
              <a:t> de Autor desconocido está bajo licencia </a:t>
            </a:r>
            <a:r>
              <a:rPr lang="es-PE" sz="900">
                <a:hlinkClick r:id="rId5" tooltip="https://creativecommons.org/licenses/by-sa/3.0/"/>
              </a:rPr>
              <a:t>CC BY-SA</a:t>
            </a:r>
            <a:endParaRPr lang="es-PE" sz="900"/>
          </a:p>
        </p:txBody>
      </p:sp>
    </p:spTree>
    <p:extLst>
      <p:ext uri="{BB962C8B-B14F-4D97-AF65-F5344CB8AC3E}">
        <p14:creationId xmlns:p14="http://schemas.microsoft.com/office/powerpoint/2010/main" val="2331905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8DCE6-ADB8-E67C-E284-D5D34830F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A22B9-5068-F14F-7B08-825895C7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Sistemas biológicos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1054C5-2BB5-81FC-1F54-3996FD247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pic>
        <p:nvPicPr>
          <p:cNvPr id="7" name="Marcador de contenido 6" descr="Interfaz de usuario gráfica, Diagrama, Dibujo de ingeniería&#10;&#10;El contenido generado por IA puede ser incorrecto.">
            <a:extLst>
              <a:ext uri="{FF2B5EF4-FFF2-40B4-BE49-F238E27FC236}">
                <a16:creationId xmlns:a16="http://schemas.microsoft.com/office/drawing/2014/main" id="{E611CCD1-1004-3832-D0B7-DC56AE7C0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277" y="1311455"/>
            <a:ext cx="8121445" cy="5044178"/>
          </a:xfrm>
        </p:spPr>
      </p:pic>
    </p:spTree>
    <p:extLst>
      <p:ext uri="{BB962C8B-B14F-4D97-AF65-F5344CB8AC3E}">
        <p14:creationId xmlns:p14="http://schemas.microsoft.com/office/powerpoint/2010/main" val="361900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DF1D4-3E9C-05F2-0D8E-A7C81BCCC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02D41-6A37-D319-EECC-FF450312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noProof="0" dirty="0">
                <a:solidFill>
                  <a:srgbClr val="C00000"/>
                </a:solidFill>
                <a:latin typeface="+mj-lt"/>
              </a:rPr>
              <a:t>Sobre mi: Carlos Reynaldo Portocarrero Tovar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8514EC-E78A-0C33-6565-27674EE65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91400" cy="4351339"/>
          </a:xfrm>
        </p:spPr>
        <p:txBody>
          <a:bodyPr>
            <a:noAutofit/>
          </a:bodyPr>
          <a:lstStyle/>
          <a:p>
            <a:pPr algn="just"/>
            <a:r>
              <a:rPr lang="es-ES" sz="2133" dirty="0">
                <a:solidFill>
                  <a:schemeClr val="dk1"/>
                </a:solidFill>
              </a:rPr>
              <a:t>Profesional apasionado por la docencia y la investigación científica.</a:t>
            </a:r>
          </a:p>
          <a:p>
            <a:pPr algn="just"/>
            <a:r>
              <a:rPr lang="es-ES" sz="2133" dirty="0">
                <a:solidFill>
                  <a:schemeClr val="dk1"/>
                </a:solidFill>
              </a:rPr>
              <a:t>Docente de la Universidad Tecnológica del Perú (UTP)</a:t>
            </a:r>
          </a:p>
          <a:p>
            <a:pPr algn="just"/>
            <a:r>
              <a:rPr lang="es-ES" sz="2133" dirty="0">
                <a:solidFill>
                  <a:schemeClr val="dk1"/>
                </a:solidFill>
              </a:rPr>
              <a:t>Doctor y Magister de Ciencias en Computación por la Universidad Federal do ABC (UFABC) - Brasil.</a:t>
            </a:r>
          </a:p>
          <a:p>
            <a:pPr algn="just"/>
            <a:r>
              <a:rPr lang="es-ES" sz="2133" dirty="0">
                <a:solidFill>
                  <a:schemeClr val="dk1"/>
                </a:solidFill>
              </a:rPr>
              <a:t>Ingeniero en Sistemas e Informática.</a:t>
            </a:r>
          </a:p>
          <a:p>
            <a:pPr algn="just"/>
            <a:r>
              <a:rPr lang="es-ES" sz="2133" dirty="0">
                <a:solidFill>
                  <a:schemeClr val="dk1"/>
                </a:solidFill>
              </a:rPr>
              <a:t>Técnico en Redes y Comunicaciones de datos.  </a:t>
            </a:r>
          </a:p>
          <a:p>
            <a:pPr algn="just"/>
            <a:r>
              <a:rPr lang="es-ES" sz="2133" dirty="0">
                <a:solidFill>
                  <a:schemeClr val="dk1"/>
                </a:solidFill>
              </a:rPr>
              <a:t>Líneas de Investigación: Bioinformática y Ciencia de Datos.</a:t>
            </a:r>
          </a:p>
          <a:p>
            <a:pPr algn="just"/>
            <a:r>
              <a:rPr lang="es-ES" sz="2133" dirty="0">
                <a:solidFill>
                  <a:schemeClr val="dk1"/>
                </a:solidFill>
              </a:rPr>
              <a:t>Email: c31644@utp.edu.pe</a:t>
            </a:r>
          </a:p>
          <a:p>
            <a:pPr algn="just"/>
            <a:r>
              <a:rPr lang="es-ES" sz="2133" dirty="0">
                <a:solidFill>
                  <a:schemeClr val="dk1"/>
                </a:solidFill>
              </a:rPr>
              <a:t>Teléfono: +51 987 412 264</a:t>
            </a:r>
          </a:p>
          <a:p>
            <a:pPr algn="just"/>
            <a:endParaRPr lang="es-PE" sz="1867" dirty="0">
              <a:solidFill>
                <a:schemeClr val="dk1"/>
              </a:solidFill>
            </a:endParaRPr>
          </a:p>
        </p:txBody>
      </p:sp>
      <p:pic>
        <p:nvPicPr>
          <p:cNvPr id="9" name="Marcador de contenido 8" descr="Hombre parado enfrente de una puerta">
            <a:extLst>
              <a:ext uri="{FF2B5EF4-FFF2-40B4-BE49-F238E27FC236}">
                <a16:creationId xmlns:a16="http://schemas.microsoft.com/office/drawing/2014/main" id="{C38232C8-1A17-E565-AA4A-49FB541577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038" y="1922408"/>
            <a:ext cx="2998124" cy="3967941"/>
          </a:xfrm>
          <a:prstGeom prst="rect">
            <a:avLst/>
          </a:prstGeom>
        </p:spPr>
      </p:pic>
      <p:pic>
        <p:nvPicPr>
          <p:cNvPr id="6" name="object 2">
            <a:extLst>
              <a:ext uri="{FF2B5EF4-FFF2-40B4-BE49-F238E27FC236}">
                <a16:creationId xmlns:a16="http://schemas.microsoft.com/office/drawing/2014/main" id="{BBB26A69-4FBC-45D0-24CB-086D0A894C5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96361" y="6122071"/>
            <a:ext cx="2590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2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B563F-ECF1-EDB8-6E1C-93FFCE7C0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F2659-7D2D-7E4E-D8B3-ECEEF484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Actividad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24252C-D005-0A6F-18FE-00B545C51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Buscar un ejemplo de sistema complejo.</a:t>
            </a:r>
          </a:p>
          <a:p>
            <a:r>
              <a:rPr lang="es-ES" dirty="0"/>
              <a:t>Describir sus elementos y relaciones.</a:t>
            </a:r>
          </a:p>
          <a:p>
            <a:r>
              <a:rPr lang="es-ES" dirty="0"/>
              <a:t>Explicar cómo un cambio en una parte afecta al todo.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0584AE-69F5-2E0A-A747-A9CB16F8B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81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4241A-DA3E-7941-9D7D-D6F6E32E8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0F540-7336-B3E8-195B-C732C7B2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CIERRE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Conclusiones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CA3B07-8F71-8614-0C39-6FC3C2DBC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pensamiento sistémico es clave para resolver problemas complejos.</a:t>
            </a:r>
          </a:p>
          <a:p>
            <a:r>
              <a:rPr lang="es-ES" dirty="0"/>
              <a:t>La TGS ofrece un marco para analizar y mejorar sistemas organizacionales.</a:t>
            </a:r>
          </a:p>
          <a:p>
            <a:r>
              <a:rPr lang="es-ES" dirty="0"/>
              <a:t>La diferencia entre paradigma reduccionista y sistémico será la base de nuestro aprendizaje.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FED552-6CC2-DA89-19F8-469B6C8D3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04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FA57A-2DDB-2267-3B3D-0E090A94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Marcador de contenido 4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C617A84A-2FC2-3E46-5E76-458E3EF7E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2343150"/>
            <a:ext cx="8020050" cy="2171700"/>
          </a:xfrm>
        </p:spPr>
      </p:pic>
    </p:spTree>
    <p:extLst>
      <p:ext uri="{BB962C8B-B14F-4D97-AF65-F5344CB8AC3E}">
        <p14:creationId xmlns:p14="http://schemas.microsoft.com/office/powerpoint/2010/main" val="383292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A2D2CA6F-A86A-4D71-B617-859CBA1EAE8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4685008" cy="6858000"/>
          </a:xfrm>
          <a:prstGeom prst="rect">
            <a:avLst/>
          </a:prstGeom>
        </p:spPr>
      </p:pic>
      <p:pic>
        <p:nvPicPr>
          <p:cNvPr id="4098" name="Picture 2" descr="Syllabus">
            <a:extLst>
              <a:ext uri="{FF2B5EF4-FFF2-40B4-BE49-F238E27FC236}">
                <a16:creationId xmlns:a16="http://schemas.microsoft.com/office/drawing/2014/main" id="{DCCB7D3D-1C3F-40EA-A6BA-CE04972C3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1463218"/>
            <a:ext cx="4886325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ject 2">
            <a:extLst>
              <a:ext uri="{FF2B5EF4-FFF2-40B4-BE49-F238E27FC236}">
                <a16:creationId xmlns:a16="http://schemas.microsoft.com/office/drawing/2014/main" id="{4F0FF839-32E8-4821-A972-FBF92C38F63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96361" y="6122071"/>
            <a:ext cx="2590800" cy="5334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FBC94435-CA85-523B-266C-31A90747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</a:rPr>
              <a:t>Presentación del Sílabo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297A6-B368-7409-A2AD-04105E8E4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E0C62-572C-9722-978B-BE8F240F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INICIO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Objetivos de la Sesión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754DDF-F80C-FD7E-4EFA-C06CF0B41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Al finalizar la sesión, el estudiante comprenderá el concepto de paradigmas en la Teoría General de Sistemas (TGS), diferenciará el enfoque reduccionista del pensamiento sistémico y aplicará esta distinción para analizar problemas simples en diversos sistemas.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19568C-87C4-587F-2BB3-FF70062B8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pic>
        <p:nvPicPr>
          <p:cNvPr id="6" name="Imagen 5" descr="Icono&#10;&#10;El contenido generado por IA puede ser incorrecto.">
            <a:extLst>
              <a:ext uri="{FF2B5EF4-FFF2-40B4-BE49-F238E27FC236}">
                <a16:creationId xmlns:a16="http://schemas.microsoft.com/office/drawing/2014/main" id="{CE94039C-3AD1-384B-CA40-A5C87836F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261" y="3429000"/>
            <a:ext cx="3121478" cy="310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5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62C2E-48CC-F38E-6376-5CC0C2F92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60349-05F8-112C-E838-C42804C9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UTILIDAD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¿Por qué estudiar TGS hoy?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7B0ADB-3DA9-396F-1443-765C68B93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problemas actuales son </a:t>
            </a:r>
            <a:r>
              <a:rPr lang="es-ES" b="1" dirty="0"/>
              <a:t>complejos y multidimensionales</a:t>
            </a:r>
            <a:r>
              <a:rPr lang="es-ES" dirty="0"/>
              <a:t>.</a:t>
            </a:r>
          </a:p>
          <a:p>
            <a:r>
              <a:rPr lang="es-ES" dirty="0"/>
              <a:t>Ejemplos:</a:t>
            </a:r>
          </a:p>
          <a:p>
            <a:pPr lvl="1"/>
            <a:r>
              <a:rPr lang="es-ES" dirty="0"/>
              <a:t>Crisis logística global.</a:t>
            </a:r>
          </a:p>
          <a:p>
            <a:pPr lvl="1"/>
            <a:r>
              <a:rPr lang="es-ES" dirty="0"/>
              <a:t>Ciberseguridad y vulnerabilidades.</a:t>
            </a:r>
          </a:p>
          <a:p>
            <a:pPr lvl="1"/>
            <a:r>
              <a:rPr lang="es-ES" dirty="0"/>
              <a:t>Impacto de la IA en el empleo.</a:t>
            </a:r>
          </a:p>
          <a:p>
            <a:r>
              <a:rPr lang="es-ES" b="1" dirty="0"/>
              <a:t>Necesidad:</a:t>
            </a:r>
            <a:r>
              <a:rPr lang="es-ES" dirty="0"/>
              <a:t> Pensar en términos de relaciones, no solo partes aisladas.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6504FC-FF47-151B-845A-0F95CC071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9CCCF-07F2-7ECC-3B4B-3C06DE60A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8B144-C084-07E7-0A1C-53B0CD8D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¿Por qué estudiar TGS hoy?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EF84CD-9C87-7ABB-2C82-D2BB77A30B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Rol profesional: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D1116C-1CE1-4D77-9E14-2F62C4182B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/>
              <a:t>Base para toma de decisiones.</a:t>
            </a:r>
          </a:p>
          <a:p>
            <a:r>
              <a:rPr lang="es-ES" dirty="0"/>
              <a:t>Herramienta para diagnóstico organizacional.</a:t>
            </a:r>
          </a:p>
          <a:p>
            <a:r>
              <a:rPr lang="es-ES" dirty="0"/>
              <a:t>Soporte para diseño de soluciones integrales.</a:t>
            </a:r>
          </a:p>
          <a:p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01B8631-2B8A-EFCE-859B-2E77647B0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/>
              <a:t>Logro general del curso: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C83C1B6-5D52-376E-647B-9C5A0406753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/>
              <a:t>Utilizar principios del pensamiento sistémico.</a:t>
            </a:r>
          </a:p>
          <a:p>
            <a:r>
              <a:rPr lang="es-ES" dirty="0"/>
              <a:t>Identificar metodologías y modelos.</a:t>
            </a:r>
          </a:p>
          <a:p>
            <a:r>
              <a:rPr lang="es-ES" dirty="0"/>
              <a:t>Aplicar soluciones a problemas reales.</a:t>
            </a:r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2C1A09-6C37-7FEC-ABEE-85330FE39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3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715B7-846F-D3AC-C91D-2CDE5F1AE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00510-6452-AB0C-086D-3F2EA349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TRANSFORMACIÓN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¿Qué es un sistema? Definición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F9BAA7-3BB1-4352-7B45-0433C8731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Conjunto de elementos interrelacionados que trabajan para alcanzar un objetivo común.</a:t>
            </a:r>
          </a:p>
          <a:p>
            <a:r>
              <a:rPr lang="es-ES" dirty="0"/>
              <a:t>Componentes: entradas, procesos, salidas, retroalimentación.</a:t>
            </a:r>
          </a:p>
          <a:p>
            <a:r>
              <a:rPr lang="es-ES" dirty="0"/>
              <a:t>Ejemplos: ecosistema, empresa, software.</a:t>
            </a:r>
          </a:p>
          <a:p>
            <a:r>
              <a:rPr lang="es-ES" b="1" dirty="0"/>
              <a:t>Elementos básicos:</a:t>
            </a:r>
          </a:p>
          <a:p>
            <a:pPr lvl="1"/>
            <a:r>
              <a:rPr lang="es-ES" b="1" dirty="0"/>
              <a:t>Entradas</a:t>
            </a:r>
            <a:r>
              <a:rPr lang="es-ES" dirty="0"/>
              <a:t> (recursos, información, energía).</a:t>
            </a:r>
          </a:p>
          <a:p>
            <a:pPr lvl="1"/>
            <a:r>
              <a:rPr lang="es-ES" b="1" dirty="0"/>
              <a:t>Procesos</a:t>
            </a:r>
            <a:r>
              <a:rPr lang="es-ES" dirty="0"/>
              <a:t> (transformación de entradas).</a:t>
            </a:r>
          </a:p>
          <a:p>
            <a:pPr lvl="1"/>
            <a:r>
              <a:rPr lang="es-ES" b="1" dirty="0"/>
              <a:t>Salidas</a:t>
            </a:r>
            <a:r>
              <a:rPr lang="es-ES" dirty="0"/>
              <a:t> (productos, servicios, resultados).</a:t>
            </a:r>
          </a:p>
          <a:p>
            <a:pPr lvl="1"/>
            <a:r>
              <a:rPr lang="es-ES" b="1" dirty="0"/>
              <a:t>Retroalimentación</a:t>
            </a:r>
            <a:r>
              <a:rPr lang="es-ES" dirty="0"/>
              <a:t> (información para ajuste y mejora).</a:t>
            </a:r>
          </a:p>
          <a:p>
            <a:r>
              <a:rPr lang="es-ES" dirty="0"/>
              <a:t>Ejemplos: un ecosistema, una empresa, un software.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D1B7C2-F251-541D-719A-68AF02517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4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68926-3267-71A4-929F-6970C384B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B21DB-735D-7818-B20F-E6122D2D1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¿Qué es un sistema? Definición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16FD7D-0425-17B0-FD72-73140FF0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Propiedades:</a:t>
            </a:r>
            <a:endParaRPr lang="es-ES" dirty="0"/>
          </a:p>
          <a:p>
            <a:r>
              <a:rPr lang="es-ES" dirty="0"/>
              <a:t>Estructura, emergencia, comunicación, sinergia, homeostasis, equifinalidad, entropía, </a:t>
            </a:r>
            <a:r>
              <a:rPr lang="es-ES" dirty="0" err="1"/>
              <a:t>inmergencia</a:t>
            </a:r>
            <a:r>
              <a:rPr lang="es-ES" dirty="0"/>
              <a:t>, control y ley de la variedad requerida.</a:t>
            </a:r>
          </a:p>
          <a:p>
            <a:r>
              <a:rPr lang="es-ES" b="1" dirty="0"/>
              <a:t>Clasificación:</a:t>
            </a:r>
            <a:endParaRPr lang="es-ES" dirty="0"/>
          </a:p>
          <a:p>
            <a:r>
              <a:rPr lang="es-ES" dirty="0"/>
              <a:t>Abiertos/cerrados, naturales/artificiales, físicos/abstractos, simples/complejos.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B29C5D-254D-7B28-0700-8E863DA5F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6FCC8-97F0-A127-E118-55752ACED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4CC3F-8356-AFF1-9CFD-49B61452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Enfoque reduccionista del método científico: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4BEBD8-F13D-9124-821D-5371A085F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Definición:</a:t>
            </a:r>
            <a:r>
              <a:rPr lang="es-ES" dirty="0"/>
              <a:t> Método de análisis que descompone un sistema en sus partes para estudiarlas de manera aislada.</a:t>
            </a:r>
          </a:p>
          <a:p>
            <a:r>
              <a:rPr lang="es-ES" dirty="0"/>
              <a:t>Características:</a:t>
            </a:r>
          </a:p>
          <a:p>
            <a:pPr lvl="1"/>
            <a:r>
              <a:rPr lang="es-ES" dirty="0"/>
              <a:t>Divide problemas complejos en problemas más pequeños.</a:t>
            </a:r>
          </a:p>
          <a:p>
            <a:pPr lvl="1"/>
            <a:r>
              <a:rPr lang="es-ES" dirty="0"/>
              <a:t>Busca relaciones de causa-efecto lineales.</a:t>
            </a:r>
          </a:p>
          <a:p>
            <a:pPr lvl="1"/>
            <a:r>
              <a:rPr lang="es-ES" dirty="0"/>
              <a:t>Se basa en la medición, control y repetibilidad.</a:t>
            </a:r>
          </a:p>
          <a:p>
            <a:r>
              <a:rPr lang="es-ES" dirty="0"/>
              <a:t>Ventajas:</a:t>
            </a:r>
          </a:p>
          <a:p>
            <a:pPr lvl="1"/>
            <a:r>
              <a:rPr lang="es-ES" dirty="0"/>
              <a:t>Claridad en el estudio de fenómenos simples.</a:t>
            </a:r>
          </a:p>
          <a:p>
            <a:pPr lvl="1"/>
            <a:r>
              <a:rPr lang="es-ES" dirty="0"/>
              <a:t>Permite obtener resultados cuantificables.	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45252B-C95C-49A1-6106-37195DB82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10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847</Words>
  <Application>Microsoft Office PowerPoint</Application>
  <PresentationFormat>Panorámica</PresentationFormat>
  <Paragraphs>116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Tema de Office</vt:lpstr>
      <vt:lpstr>Teoría General de Sistemas</vt:lpstr>
      <vt:lpstr>Sobre mi: Carlos Reynaldo Portocarrero Tovar</vt:lpstr>
      <vt:lpstr>Presentación del Sílabo</vt:lpstr>
      <vt:lpstr>INICIO Objetivos de la Sesión</vt:lpstr>
      <vt:lpstr>UTILIDAD ¿Por qué estudiar TGS hoy?</vt:lpstr>
      <vt:lpstr>¿Por qué estudiar TGS hoy?</vt:lpstr>
      <vt:lpstr>TRANSFORMACIÓN ¿Qué es un sistema? Definición</vt:lpstr>
      <vt:lpstr>¿Qué es un sistema? Definición</vt:lpstr>
      <vt:lpstr>Enfoque reduccionista del método científico:</vt:lpstr>
      <vt:lpstr>Enfoque reduccionista del método científico:</vt:lpstr>
      <vt:lpstr>Paradigma:</vt:lpstr>
      <vt:lpstr>Paradigma reduccionista:</vt:lpstr>
      <vt:lpstr>Paradigma sistémico</vt:lpstr>
      <vt:lpstr>TGS: Antecedentes:</vt:lpstr>
      <vt:lpstr>Principios de la TGS</vt:lpstr>
      <vt:lpstr>Aplicación:</vt:lpstr>
      <vt:lpstr>PRACTICA Ejercicio inicial:</vt:lpstr>
      <vt:lpstr>La red de computadoras</vt:lpstr>
      <vt:lpstr>Sistemas biológicos</vt:lpstr>
      <vt:lpstr>Actividad</vt:lpstr>
      <vt:lpstr>CIERRE 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Reynaldo Portocarrero Tovar</dc:creator>
  <cp:lastModifiedBy>Carlos Reynaldo Portocarrero Tovar</cp:lastModifiedBy>
  <cp:revision>4</cp:revision>
  <dcterms:created xsi:type="dcterms:W3CDTF">2025-08-08T04:24:19Z</dcterms:created>
  <dcterms:modified xsi:type="dcterms:W3CDTF">2025-08-15T04:50:42Z</dcterms:modified>
</cp:coreProperties>
</file>