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9" r:id="rId4"/>
    <p:sldId id="396" r:id="rId5"/>
    <p:sldId id="398" r:id="rId6"/>
    <p:sldId id="258" r:id="rId7"/>
    <p:sldId id="397" r:id="rId8"/>
    <p:sldId id="395" r:id="rId9"/>
    <p:sldId id="399" r:id="rId10"/>
    <p:sldId id="375" r:id="rId11"/>
    <p:sldId id="391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75D71-1C8C-4ECA-9D2F-25DECC61AC44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85DDE-F361-4D9A-97AC-182AC5D589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455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28B87-EC1B-AC18-197E-D01028DAF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ACAD4F-EB48-DBDC-8B11-26E506130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669F7C-367D-16BB-603F-6D86B241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6BCC0C-7BBD-E1E4-71C6-3F6CE3E6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2EC34B-ACB5-3B97-0E52-79E382A8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397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BBD2E-504C-DEDF-BAD8-3E928033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B5048A-B315-231D-C31F-183853FDB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8D293-E5B7-7F1E-4D5A-3B9738E4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33173A-AA39-E55D-4918-D58E9FD3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5FF8B8-647B-5878-3721-A3397590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303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1A8697-4F1E-121F-303E-EB2E179DF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B8C73A-D726-6A3A-7C73-43E353482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A02C6-19B6-5652-F7FD-A59C5A63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CA7B37-AEB0-2DD4-FF0B-BCBF568B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E98FA0-E065-DB84-1393-F73B09AE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264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03D0F-BE3A-6AB1-4186-6F1BFB85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B66EF7-F5BC-27AA-6DA7-92A7EC997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8AB90D-9442-6B29-0BAA-CE45044F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D19F7E-84FC-FF17-CBB3-95F72A88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132174-9C49-CE7E-E484-2F97804B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058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5E1C3-7533-830B-418E-72C3F7AA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28317-B863-5549-CB5C-DEC966B94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3177C9-9233-9075-1CE4-B834D751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DC8DCE-C290-CEC8-4EC4-BADDE327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1F41F8-FDDB-BB9E-C902-454E46FE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730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BEA0B-4D71-094F-AEE3-261C07CD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04534-7387-AC71-7EED-176FF1FFB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F7990C-C567-CA6B-D716-5F68A7A97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ADF7A4-DE59-5292-D62D-230ED9AA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35B917-0B56-1342-C2AA-7DB5DD03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998AE0-FDEA-87B6-FAD0-F08ED73E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349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62834-F015-7A56-59AD-3C39D250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FAF4CB-0206-D425-DBD7-425E6219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D6513A-036E-8DEE-38A8-F50FD1860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2C9ACA-5886-807D-F156-862020FC2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37B1F5-97B4-33F7-8EE7-9D0AA9992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DA7745-87DF-FE88-05AF-72D118B2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C6C84B-31B9-FB23-7303-7CD9E970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F05328-0334-63FA-5450-9267DAA6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987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2FAFA-1793-BA17-3CC7-F02F9F13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6A0509-B4C7-0F92-642B-57D2F043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9ADDCE-86BC-9EF4-3EE1-C5A91428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7BD884-2943-2A7B-6B32-60F596A5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596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F48842-64BA-6E1B-3805-B3C8CBD2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68B3FF-DCFB-9840-1B37-B86E9FDE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2E5F6D-A7E6-87FF-5390-215E46DF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25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A70AD-946C-D367-C5EC-9EF2DFF73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DEBD0E-B9F0-85B4-FCD6-400AB992C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CEA8B5-29F6-D70E-0C83-8B7D3C790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9EC3B1-EC5F-D81A-0103-DDE724B5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E05D8F-8DA0-17E7-4566-79DCD468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D1CB57-4174-D0F5-08A2-C36E9BD1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548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927EB-D0BB-D16C-3C47-BA3F55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A17709-5316-A913-98A1-D31B1E96F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30B867-D255-B318-E3FC-35369F59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A94EE7-7CEB-6B4B-BFED-83A2EF58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8A23E7-A3F7-7D94-80AF-8D5C054E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19B1BE-E309-8174-73F3-F9BCFD8B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6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B9AEDF-5B4F-FC2F-806D-2C836B4E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9479D8-68C5-E47E-E21D-13531828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795263-E3B7-8B74-E997-04D90728C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DF9C8-65E9-4257-97D1-9794EF622D0D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E552D3-2FF2-9122-A93A-9A6D7660B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D1A731-1A8B-BAF3-74FE-ABDF8F088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435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AD313-5075-669B-A177-7FB543EA3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Teoría General de Sistemas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228CEF-A46A-A3FE-A1D6-9C06D5186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b="1" dirty="0"/>
              <a:t>Unidad 1: </a:t>
            </a:r>
            <a:r>
              <a:rPr lang="es-PE" dirty="0"/>
              <a:t>Sistemas y Paradigmas.</a:t>
            </a:r>
            <a:endParaRPr lang="es-PE" b="1" dirty="0"/>
          </a:p>
          <a:p>
            <a:r>
              <a:rPr lang="es-PE" b="1" dirty="0"/>
              <a:t>Sesión 3: </a:t>
            </a:r>
            <a:r>
              <a:rPr lang="es-ES" dirty="0"/>
              <a:t>La organización como sistema: Arquetipos sistémicos</a:t>
            </a:r>
          </a:p>
          <a:p>
            <a:r>
              <a:rPr lang="es-PE" b="1" dirty="0"/>
              <a:t>Docente: </a:t>
            </a:r>
            <a:r>
              <a:rPr lang="es-PE" dirty="0"/>
              <a:t>Carlos R. P. Tovar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E574D7-887F-023F-A878-21499EADC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24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4241A-DA3E-7941-9D7D-D6F6E32E8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0F540-7336-B3E8-195B-C732C7B2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CIERRE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Conclusiones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CA3B07-8F71-8614-0C39-6FC3C2DBC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arquetipos sistémicos son patrones de comportamiento recurrentes en las organizaciones.</a:t>
            </a:r>
          </a:p>
          <a:p>
            <a:r>
              <a:rPr lang="es-ES" dirty="0"/>
              <a:t>Comprenderlos permite diseñar soluciones estructurales y no solo paliativas.</a:t>
            </a:r>
          </a:p>
          <a:p>
            <a:r>
              <a:rPr lang="es-ES" dirty="0"/>
              <a:t>Reconocer dinámicas como la compensación con demora, límites del crecimiento o la erosión de metas ayuda a anticipar problemas.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FED552-6CC2-DA89-19F8-469B6C8D3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0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FA57A-2DDB-2267-3B3D-0E090A94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Marcador de contenido 4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C617A84A-2FC2-3E46-5E76-458E3EF7E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2343150"/>
            <a:ext cx="8020050" cy="2171700"/>
          </a:xfrm>
        </p:spPr>
      </p:pic>
    </p:spTree>
    <p:extLst>
      <p:ext uri="{BB962C8B-B14F-4D97-AF65-F5344CB8AC3E}">
        <p14:creationId xmlns:p14="http://schemas.microsoft.com/office/powerpoint/2010/main" val="383292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297A6-B368-7409-A2AD-04105E8E4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E0C62-572C-9722-978B-BE8F240F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INICIO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Objetivos de la Sesión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754DDF-F80C-FD7E-4EFA-C06CF0B41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Al finalizar la sesión el estudiante reconoce los principales arquetipos sistémicos en las organizaciones, comprende sus dinámicas recurrentes (compensación entre proceso y demora, límites del crecimiento, desplazamiento de la carga, erosión de metas, escalada, éxito para quien tiene éxito, tragedia del terreno común, soluciones rápidas que fallan, crecimiento y subinversión) y analiza sus implicancias en la gestión empresarial.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19568C-87C4-587F-2BB3-FF70062B8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pic>
        <p:nvPicPr>
          <p:cNvPr id="6" name="Imagen 5" descr="Icono&#10;&#10;El contenido generado por IA puede ser incorrecto.">
            <a:extLst>
              <a:ext uri="{FF2B5EF4-FFF2-40B4-BE49-F238E27FC236}">
                <a16:creationId xmlns:a16="http://schemas.microsoft.com/office/drawing/2014/main" id="{CE94039C-3AD1-384B-CA40-A5C87836F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722" y="4859798"/>
            <a:ext cx="1639171" cy="163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5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62C2E-48CC-F38E-6376-5CC0C2F92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60349-05F8-112C-E838-C42804C9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>
                <a:solidFill>
                  <a:srgbClr val="C00000"/>
                </a:solidFill>
              </a:rPr>
              <a:t>UTILIDAD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¿Por qué estudiar arquetipos sistémicos?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7B0ADB-3DA9-396F-1443-765C68B93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Permite anticipar comportamientos recurrentes en sistemas organizacionales.</a:t>
            </a:r>
          </a:p>
          <a:p>
            <a:r>
              <a:rPr lang="es-ES" dirty="0"/>
              <a:t>Ayuda a identificar problemas estructurales que se repiten.</a:t>
            </a:r>
          </a:p>
          <a:p>
            <a:r>
              <a:rPr lang="es-ES" dirty="0"/>
              <a:t>Facilita el diseño de soluciones sostenibles y no solo reactivas.</a:t>
            </a:r>
          </a:p>
          <a:p>
            <a:r>
              <a:rPr lang="es-ES" dirty="0"/>
              <a:t>Incrementa la capacidad de gestión frente a dinámicas complejas.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6504FC-FF47-151B-845A-0F95CC071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119F8-4E5F-C84A-F7D2-2A83F2637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14E58-8E15-6AB1-C33F-399318E4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>
                <a:solidFill>
                  <a:srgbClr val="C00000"/>
                </a:solidFill>
              </a:rPr>
              <a:t>Aplicaciones: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201A2E-F6BB-82AC-2B6E-655008464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Gestión de proyectos.</a:t>
            </a:r>
          </a:p>
          <a:p>
            <a:r>
              <a:rPr lang="es-ES" dirty="0"/>
              <a:t>Estrategia empresarial.</a:t>
            </a:r>
          </a:p>
          <a:p>
            <a:r>
              <a:rPr lang="es-ES" dirty="0"/>
              <a:t>Políticas públicas.</a:t>
            </a:r>
          </a:p>
          <a:p>
            <a:r>
              <a:rPr lang="es-ES" dirty="0"/>
              <a:t>Desarrollo organizacional.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1A3EF3-A1B1-ECEF-9D35-A2830E09A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CAF06-D98B-9136-9BC6-835CAD08E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F5866-DD5B-97BD-7691-7BCD8D21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TRANSFORMACIÓN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¿Qué son los Arquetipos Sistémicos?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F986C1-8FA1-AEF5-0387-229E97D477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/>
              <a:t>Definición:</a:t>
            </a:r>
            <a:br>
              <a:rPr lang="es-ES" dirty="0"/>
            </a:br>
            <a:r>
              <a:rPr lang="es-ES" i="1" dirty="0"/>
              <a:t>"Patrones repetitivos de comportamiento en sistemas complejos que generan problemas predecibles"</a:t>
            </a:r>
            <a:r>
              <a:rPr lang="es-ES" dirty="0"/>
              <a:t>.</a:t>
            </a:r>
          </a:p>
          <a:p>
            <a:r>
              <a:rPr lang="es-ES" b="1" dirty="0"/>
              <a:t>Analogía:</a:t>
            </a:r>
            <a:br>
              <a:rPr lang="es-ES" dirty="0"/>
            </a:br>
            <a:r>
              <a:rPr lang="es-ES" i="1" dirty="0"/>
              <a:t>"Como bugs típicos en código, pero aplicados a procesos organizacionales"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A755F9-C87B-1F76-AFD0-F09F0FE5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grpSp>
        <p:nvGrpSpPr>
          <p:cNvPr id="31" name="Grupo 30">
            <a:extLst>
              <a:ext uri="{FF2B5EF4-FFF2-40B4-BE49-F238E27FC236}">
                <a16:creationId xmlns:a16="http://schemas.microsoft.com/office/drawing/2014/main" id="{201562AD-0E1F-DA18-5CA5-95C239920AC2}"/>
              </a:ext>
            </a:extLst>
          </p:cNvPr>
          <p:cNvGrpSpPr/>
          <p:nvPr/>
        </p:nvGrpSpPr>
        <p:grpSpPr>
          <a:xfrm>
            <a:off x="7457768" y="2525304"/>
            <a:ext cx="3746090" cy="2017200"/>
            <a:chOff x="7457768" y="2525304"/>
            <a:chExt cx="3746090" cy="2017200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A977A05E-963E-235E-A1B0-5687D645B65A}"/>
                </a:ext>
              </a:extLst>
            </p:cNvPr>
            <p:cNvSpPr/>
            <p:nvPr/>
          </p:nvSpPr>
          <p:spPr>
            <a:xfrm>
              <a:off x="7457768" y="3893575"/>
              <a:ext cx="658761" cy="6489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A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A78130BC-D68B-4A16-4F22-31DDA3EC6ABC}"/>
                </a:ext>
              </a:extLst>
            </p:cNvPr>
            <p:cNvSpPr/>
            <p:nvPr/>
          </p:nvSpPr>
          <p:spPr>
            <a:xfrm>
              <a:off x="9590139" y="3893574"/>
              <a:ext cx="658761" cy="6489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B</a:t>
              </a:r>
            </a:p>
          </p:txBody>
        </p: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17293210-44F6-5985-C1AE-6B808A56E071}"/>
                </a:ext>
              </a:extLst>
            </p:cNvPr>
            <p:cNvCxnSpPr/>
            <p:nvPr/>
          </p:nvCxnSpPr>
          <p:spPr>
            <a:xfrm>
              <a:off x="10269794" y="4218039"/>
              <a:ext cx="93406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4CFE94D2-8065-25C6-73C5-1DBC133BA3D8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8116529" y="4218039"/>
              <a:ext cx="1473610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05A38CA4-3B22-1329-8BFA-22DE3FA7E23B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9443275" y="3098287"/>
              <a:ext cx="476245" cy="7952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2C75A458-4884-D91B-2E3C-07A75A1831F5}"/>
                </a:ext>
              </a:extLst>
            </p:cNvPr>
            <p:cNvSpPr/>
            <p:nvPr/>
          </p:nvSpPr>
          <p:spPr>
            <a:xfrm>
              <a:off x="7756422" y="2525304"/>
              <a:ext cx="2163097" cy="57298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Retroalimentación</a:t>
              </a:r>
            </a:p>
          </p:txBody>
        </p: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B5651DFD-F861-1C7F-3663-F9176012F848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787149" y="3174234"/>
              <a:ext cx="483009" cy="7193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570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715B7-846F-D3AC-C91D-2CDE5F1AE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00510-6452-AB0C-086D-3F2EA349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Arquetipos sistémicos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F9BAA7-3BB1-4352-7B45-0433C8731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Compensación entre proceso y demora:</a:t>
            </a:r>
            <a:r>
              <a:rPr lang="es-ES" dirty="0"/>
              <a:t> La solución se retrasa y los resultados se perciben con tiempo, generando frustración o abandono prematuro.</a:t>
            </a:r>
          </a:p>
          <a:p>
            <a:r>
              <a:rPr lang="es-ES" b="1" dirty="0"/>
              <a:t>Límites del crecimiento:</a:t>
            </a:r>
            <a:r>
              <a:rPr lang="es-ES" dirty="0"/>
              <a:t> El progreso inicial se frena por restricciones internas o externas.</a:t>
            </a:r>
          </a:p>
          <a:p>
            <a:r>
              <a:rPr lang="es-ES" b="1" dirty="0"/>
              <a:t>Desplazamiento de la carga:</a:t>
            </a:r>
            <a:r>
              <a:rPr lang="es-ES" dirty="0"/>
              <a:t> Se aplican soluciones sintomáticas en lugar de soluciones estructurales.</a:t>
            </a:r>
          </a:p>
          <a:p>
            <a:r>
              <a:rPr lang="es-ES" b="1" dirty="0"/>
              <a:t>Caso especial: desplazamiento de la carga hacia la intervención:</a:t>
            </a:r>
            <a:r>
              <a:rPr lang="es-ES" dirty="0"/>
              <a:t> Se depende de factores externos, debilitando las capacidades internas.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D1B7C2-F251-541D-719A-68AF02517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4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56FC3-5BC0-1E85-A04D-BA1700388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E819A-4017-4547-DCF8-3CEA32D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Arquetipos sistémicos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867E7F-A176-A3A4-A701-67850F926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Erosión de metas:</a:t>
            </a:r>
            <a:r>
              <a:rPr lang="es-ES" dirty="0"/>
              <a:t> Los estándares se reducen para ajustarse a la realidad en lugar de mejorar el desempeño.</a:t>
            </a:r>
          </a:p>
          <a:p>
            <a:r>
              <a:rPr lang="es-ES" b="1" dirty="0"/>
              <a:t>Escalada:</a:t>
            </a:r>
            <a:r>
              <a:rPr lang="es-ES" dirty="0"/>
              <a:t> La competencia entre actores genera un incremento constante de acciones que elevan tensiones.</a:t>
            </a:r>
          </a:p>
          <a:p>
            <a:r>
              <a:rPr lang="es-ES" b="1" dirty="0"/>
              <a:t>Éxito para quien tiene éxito:</a:t>
            </a:r>
            <a:r>
              <a:rPr lang="es-ES" dirty="0"/>
              <a:t> Los recursos tienden a concentrarse en quienes ya muestran buenos resultados, ampliando desigualdades.</a:t>
            </a:r>
          </a:p>
          <a:p>
            <a:r>
              <a:rPr lang="es-ES" b="1" dirty="0"/>
              <a:t>Tragedia del terreno común:</a:t>
            </a:r>
            <a:r>
              <a:rPr lang="es-ES" dirty="0"/>
              <a:t> Los recursos compartidos se sobreexplotan en perjuicio de todos.</a:t>
            </a:r>
          </a:p>
          <a:p>
            <a:r>
              <a:rPr lang="es-ES" b="1" dirty="0"/>
              <a:t>Soluciones rápidas que fallan:</a:t>
            </a:r>
            <a:r>
              <a:rPr lang="es-ES" dirty="0"/>
              <a:t> Acciones inmediatas que resuelven síntomas pero empeoran el problema a largo plazo.</a:t>
            </a:r>
          </a:p>
          <a:p>
            <a:r>
              <a:rPr lang="es-ES" b="1" dirty="0"/>
              <a:t>Crecimiento y subinversión:</a:t>
            </a:r>
            <a:r>
              <a:rPr lang="es-ES" dirty="0"/>
              <a:t> La falta de inversión adecuada limita el crecimiento sostenible del sistema.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574BFC-D7DB-F538-2A3D-CAF7C5A40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2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DCF6B-D5C7-1F8D-2695-6DC13DB86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BED02-43E9-1934-B23A-DA28C8DE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PRACTICA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Ejercicio 1: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AA5D8-8DA5-BB91-2F4F-9636EBD1E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Identifica un ejemplo de </a:t>
            </a:r>
            <a:r>
              <a:rPr lang="es-ES" b="1" dirty="0"/>
              <a:t>límites del crecimiento</a:t>
            </a:r>
            <a:r>
              <a:rPr lang="es-ES" dirty="0"/>
              <a:t> en tu entorno (académico, laboral o social).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PE" sz="4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Ejercicio 2:</a:t>
            </a:r>
          </a:p>
          <a:p>
            <a:r>
              <a:rPr lang="es-ES" dirty="0"/>
              <a:t>Analiza un caso donde una </a:t>
            </a:r>
            <a:r>
              <a:rPr lang="es-ES" b="1" dirty="0"/>
              <a:t>solución rápida</a:t>
            </a:r>
            <a:r>
              <a:rPr lang="es-ES" dirty="0"/>
              <a:t> haya generado consecuencias negativas posteriores.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PE" sz="4400" dirty="0">
                <a:solidFill>
                  <a:srgbClr val="C00000"/>
                </a:solidFill>
              </a:rPr>
              <a:t>Ejercicio 3:</a:t>
            </a:r>
          </a:p>
          <a:p>
            <a:r>
              <a:rPr lang="es-ES" dirty="0"/>
              <a:t>Reflexiona sobre un </a:t>
            </a:r>
            <a:r>
              <a:rPr lang="es-ES" b="1" dirty="0"/>
              <a:t>recurso común</a:t>
            </a:r>
            <a:r>
              <a:rPr lang="es-ES" dirty="0"/>
              <a:t> en tu comunidad o institución y cómo podría darse la “tragedia del terreno común”.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372F7A-C40D-5499-FC02-F7CD77958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61600-D870-40E0-D50F-E8595343D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BB55B-BFE0-FBD5-6CB8-CBB32852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Actividad - Diagnóstico de Arquetipos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C2AD64-699F-8C86-8E87-7E2DB8EC1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Instrucciones:</a:t>
            </a:r>
            <a:endParaRPr lang="es-ES" dirty="0"/>
          </a:p>
          <a:p>
            <a:r>
              <a:rPr lang="es-ES" dirty="0"/>
              <a:t>En grupos, analicen un caso real (</a:t>
            </a:r>
            <a:r>
              <a:rPr lang="es-ES" dirty="0" err="1"/>
              <a:t>ej</a:t>
            </a:r>
            <a:r>
              <a:rPr lang="es-ES" dirty="0"/>
              <a:t>: caída de Facebook en 2021).</a:t>
            </a:r>
          </a:p>
          <a:p>
            <a:r>
              <a:rPr lang="es-ES" dirty="0"/>
              <a:t>Identifiquen qué arquetipos aplican.</a:t>
            </a:r>
          </a:p>
          <a:p>
            <a:r>
              <a:rPr lang="es-ES" dirty="0"/>
              <a:t>Propongan una solución sistémica.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BE9D85-231E-6DD8-EF2E-819E5CC76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29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539</Words>
  <Application>Microsoft Office PowerPoint</Application>
  <PresentationFormat>Panorámica</PresentationFormat>
  <Paragraphs>53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de Office</vt:lpstr>
      <vt:lpstr>Teoría General de Sistemas</vt:lpstr>
      <vt:lpstr>INICIO Objetivos de la Sesión</vt:lpstr>
      <vt:lpstr>UTILIDAD ¿Por qué estudiar arquetipos sistémicos?</vt:lpstr>
      <vt:lpstr>Aplicaciones:</vt:lpstr>
      <vt:lpstr>TRANSFORMACIÓN ¿Qué son los Arquetipos Sistémicos?</vt:lpstr>
      <vt:lpstr> Arquetipos sistémicos</vt:lpstr>
      <vt:lpstr>Arquetipos sistémicos</vt:lpstr>
      <vt:lpstr>PRACTICA Ejercicio 1:</vt:lpstr>
      <vt:lpstr>Actividad - Diagnóstico de Arquetipos</vt:lpstr>
      <vt:lpstr>CIERRE 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Reynaldo Portocarrero Tovar</dc:creator>
  <cp:lastModifiedBy>Carlos Reynaldo Portocarrero Tovar</cp:lastModifiedBy>
  <cp:revision>8</cp:revision>
  <dcterms:created xsi:type="dcterms:W3CDTF">2025-08-08T04:24:19Z</dcterms:created>
  <dcterms:modified xsi:type="dcterms:W3CDTF">2025-08-19T05:18:42Z</dcterms:modified>
</cp:coreProperties>
</file>