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9" r:id="rId4"/>
    <p:sldId id="396" r:id="rId5"/>
    <p:sldId id="398" r:id="rId6"/>
    <p:sldId id="400" r:id="rId7"/>
    <p:sldId id="395" r:id="rId8"/>
    <p:sldId id="401" r:id="rId9"/>
    <p:sldId id="375" r:id="rId10"/>
    <p:sldId id="391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5D71-1C8C-4ECA-9D2F-25DECC61AC44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5DDE-F361-4D9A-97AC-182AC5D589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55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8B87-EC1B-AC18-197E-D01028DA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CAD4F-EB48-DBDC-8B11-26E50613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69F7C-367D-16BB-603F-6D86B24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BCC0C-7BBD-E1E4-71C6-3F6CE3E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EC34B-ACB5-3B97-0E52-79E382A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9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BD2E-504C-DEDF-BAD8-3E928033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B5048A-B315-231D-C31F-183853F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8D293-E5B7-7F1E-4D5A-3B9738E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3173A-AA39-E55D-4918-D58E9FD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F8B8-647B-5878-3721-A3397590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0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A8697-4F1E-121F-303E-EB2E179D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8C73A-D726-6A3A-7C73-43E3534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A02C6-19B6-5652-F7FD-A59C5A6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A7B37-AEB0-2DD4-FF0B-BCBF568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98FA0-E065-DB84-1393-F73B09A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3D0F-BE3A-6AB1-4186-6F1BFB85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66EF7-F5BC-27AA-6DA7-92A7EC9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AB90D-9442-6B29-0BAA-CE45044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19F7E-84FC-FF17-CBB3-95F72A88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32174-9C49-CE7E-E484-2F97804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5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E1C3-7533-830B-418E-72C3F7A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28317-B863-5549-CB5C-DEC966B9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177C9-9233-9075-1CE4-B834D75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C8DCE-C290-CEC8-4EC4-BADDE32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F41F8-FDDB-BB9E-C902-454E46F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EA0B-4D71-094F-AEE3-261C07C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4534-7387-AC71-7EED-176FF1FF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7990C-C567-CA6B-D716-5F68A7A9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DF7A4-DE59-5292-D62D-230ED9A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B917-0B56-1342-C2AA-7DB5DD0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98AE0-FDEA-87B6-FAD0-F08ED73E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4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2834-F015-7A56-59AD-3C39D25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F4CB-0206-D425-DBD7-425E6219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6513A-036E-8DEE-38A8-F50FD186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C9ACA-5886-807D-F156-862020FC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7B1F5-97B4-33F7-8EE7-9D0AA999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A7745-87DF-FE88-05AF-72D118B2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6C84B-31B9-FB23-7303-7CD9E97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05328-0334-63FA-5450-9267DAA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2FAFA-1793-BA17-3CC7-F02F9F1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6A0509-B4C7-0F92-642B-57D2F04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ADDCE-86BC-9EF4-3EE1-C5A9142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7BD884-2943-2A7B-6B32-60F596A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9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F48842-64BA-6E1B-3805-B3C8CBD2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8B3FF-DCFB-9840-1B37-B86E9FD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E5F6D-A7E6-87FF-5390-215E46D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2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70AD-946C-D367-C5EC-9EF2DFF7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EBD0E-B9F0-85B4-FCD6-400AB992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EA8B5-29F6-D70E-0C83-8B7D3C7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EC3B1-EC5F-D81A-0103-DDE724B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05D8F-8DA0-17E7-4566-79DCD46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1CB57-4174-D0F5-08A2-C36E9BD1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4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27EB-D0BB-D16C-3C47-BA3F55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A17709-5316-A913-98A1-D31B1E96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0B867-D255-B318-E3FC-35369F59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94EE7-7CEB-6B4B-BFED-83A2EF5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A23E7-A3F7-7D94-80AF-8D5C054E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9B1BE-E309-8174-73F3-F9BCFD8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6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B9AEDF-5B4F-FC2F-806D-2C836B4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479D8-68C5-E47E-E21D-13531828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5263-E3B7-8B74-E997-04D90728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DF9C8-65E9-4257-97D1-9794EF622D0D}" type="datetimeFigureOut">
              <a:rPr lang="es-PE" smtClean="0"/>
              <a:t>19/08/2025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552D3-2FF2-9122-A93A-9A6D7660B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1A731-1A8B-BAF3-74FE-ABDF8F08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3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313-5075-669B-A177-7FB543EA3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Teoría General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28CEF-A46A-A3FE-A1D6-9C06D5186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Unidad 1: </a:t>
            </a:r>
            <a:r>
              <a:rPr lang="es-PE" dirty="0"/>
              <a:t>Sistemas y Paradigmas.</a:t>
            </a:r>
            <a:endParaRPr lang="es-PE" b="1" dirty="0"/>
          </a:p>
          <a:p>
            <a:r>
              <a:rPr lang="es-PE" b="1" dirty="0"/>
              <a:t>Sesión 4: </a:t>
            </a:r>
            <a:r>
              <a:rPr lang="es-ES" dirty="0"/>
              <a:t> La organización como sistema: Arquetipos Dinámicos y Dinámica de un proyecto</a:t>
            </a:r>
          </a:p>
          <a:p>
            <a:r>
              <a:rPr lang="es-PE" b="1" dirty="0"/>
              <a:t>Docente: </a:t>
            </a:r>
            <a:r>
              <a:rPr lang="es-PE" dirty="0"/>
              <a:t>Carlos R. P. Tovar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574D7-887F-023F-A878-21499EAD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2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57A-2DDB-2267-3B3D-0E090A94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C617A84A-2FC2-3E46-5E76-458E3EF7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38329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297A6-B368-7409-A2AD-04105E8E4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E0C62-572C-9722-978B-BE8F240F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Objetivos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54DDF-F80C-FD7E-4EFA-C06CF0B4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finalizar la sesión el estudiante identifica las estructuras típicas de los arquetipos dinámicos (sistemas estables, inestables y oscilantes), analiza los efectos de los retardos y demoras en los sistemas y aplica estos conceptos en el estudio de casos relacionados con la dinámica de un proyecto.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19568C-87C4-587F-2BB3-FF70062B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6" name="Imagen 5" descr="Icono&#10;&#10;El contenido generado por IA puede ser incorrecto.">
            <a:extLst>
              <a:ext uri="{FF2B5EF4-FFF2-40B4-BE49-F238E27FC236}">
                <a16:creationId xmlns:a16="http://schemas.microsoft.com/office/drawing/2014/main" id="{CE94039C-3AD1-384B-CA40-A5C87836F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90" y="4002548"/>
            <a:ext cx="2499620" cy="24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5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2C2E-48CC-F38E-6376-5CC0C2F9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0349-05F8-112C-E838-C42804C9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¿Por qué estudiar arquetipos dinámicos?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7B0ADB-3DA9-396F-1443-765C68B9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Permiten comprender cómo se comportan los sistemas a lo largo del tiempo.</a:t>
            </a:r>
          </a:p>
          <a:p>
            <a:r>
              <a:rPr lang="es-ES" dirty="0"/>
              <a:t>Facilitan la identificación de patrones de estabilidad, inestabilidad y oscilación.</a:t>
            </a:r>
          </a:p>
          <a:p>
            <a:r>
              <a:rPr lang="es-ES" dirty="0"/>
              <a:t>Ayudan a prever las consecuencias de los retardos en la toma de decisiones.</a:t>
            </a:r>
          </a:p>
          <a:p>
            <a:r>
              <a:rPr lang="es-ES" dirty="0"/>
              <a:t>Incrementan la capacidad de gestión en proyectos y organizaciones.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6504FC-FF47-151B-845A-0F95CC07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19F8-4E5F-C84A-F7D2-2A83F263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4E58-8E15-6AB1-C33F-399318E4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Aplicaciones: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201A2E-F6BB-82AC-2B6E-65500846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02" y="2004295"/>
            <a:ext cx="10515600" cy="4351338"/>
          </a:xfrm>
        </p:spPr>
        <p:txBody>
          <a:bodyPr/>
          <a:lstStyle/>
          <a:p>
            <a:endParaRPr lang="es-ES" dirty="0"/>
          </a:p>
          <a:p>
            <a:r>
              <a:rPr lang="es-ES" dirty="0"/>
              <a:t>Planificación y control de proyectos.</a:t>
            </a:r>
          </a:p>
          <a:p>
            <a:r>
              <a:rPr lang="es-ES" dirty="0"/>
              <a:t>Análisis de riesgos.</a:t>
            </a:r>
          </a:p>
          <a:p>
            <a:r>
              <a:rPr lang="es-ES" dirty="0"/>
              <a:t>Estrategia empresarial.</a:t>
            </a:r>
          </a:p>
          <a:p>
            <a:r>
              <a:rPr lang="es-ES" dirty="0"/>
              <a:t>Dinámica organizacional.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A3EF3-A1B1-ECEF-9D35-A2830E09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CAF06-D98B-9136-9BC6-835CAD08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F5866-DD5B-97BD-7691-7BCD8D21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Estructuras típicas de arquetipos dinámicos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986C1-8FA1-AEF5-0387-229E97D4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Sistemas estables:</a:t>
            </a:r>
            <a:r>
              <a:rPr lang="es-ES" dirty="0"/>
              <a:t> Mantienen equilibrio frente a perturbaciones menores. Ejemplo: un ecosistema en balance.</a:t>
            </a:r>
          </a:p>
          <a:p>
            <a:r>
              <a:rPr lang="es-ES" b="1" dirty="0"/>
              <a:t>Sistemas inestables:</a:t>
            </a:r>
            <a:r>
              <a:rPr lang="es-ES" dirty="0"/>
              <a:t> Cualquier pequeña perturbación los aleja del equilibrio. Ejemplo: mercado con inflación descontrolada.</a:t>
            </a:r>
          </a:p>
          <a:p>
            <a:r>
              <a:rPr lang="es-ES" b="1" dirty="0"/>
              <a:t>Sistemas oscilantes:</a:t>
            </a:r>
            <a:r>
              <a:rPr lang="es-ES" dirty="0"/>
              <a:t> Se mueven cíclicamente entre estados debido a retroalimentaciones y demoras. Ejemplo: ciclos económicos.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A755F9-C87B-1F76-AFD0-F09F0FE5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0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BC987-8CF4-302C-78CC-90DE910D2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7ED19-A0A0-92B2-7DE4-CDF0E93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Estructuras específicas: Retardos – Demoras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EF8DDF-04D2-CDE9-8EE8-B9A79E7F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Sistemas estables:</a:t>
            </a:r>
            <a:r>
              <a:rPr lang="es-ES" dirty="0"/>
              <a:t> Mantienen equilibrio frente a perturbaciones menores. Ejemplo: un ecosistema en balance.</a:t>
            </a:r>
          </a:p>
          <a:p>
            <a:r>
              <a:rPr lang="es-ES" b="1" dirty="0"/>
              <a:t>Sistemas inestables:</a:t>
            </a:r>
            <a:r>
              <a:rPr lang="es-ES" dirty="0"/>
              <a:t> Cualquier pequeña perturbación los aleja del equilibrio. Ejemplo: mercado con inflación descontrolada.</a:t>
            </a:r>
          </a:p>
          <a:p>
            <a:r>
              <a:rPr lang="es-ES" b="1" dirty="0"/>
              <a:t>Sistemas oscilantes:</a:t>
            </a:r>
            <a:r>
              <a:rPr lang="es-ES" dirty="0"/>
              <a:t> Se mueven cíclicamente entre estados debido a retroalimentaciones y demoras. Ejemplo: ciclos económicos.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7EE0DE-67A5-261C-26CC-49E0C57B2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DCF6B-D5C7-1F8D-2695-6DC13DB86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BED02-43E9-1934-B23A-DA28C8DE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 1: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AA5D8-8DA5-BB91-2F4F-9636EBD1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Identifica un ejemplo de sistema </a:t>
            </a:r>
            <a:r>
              <a:rPr lang="es-ES" b="1" dirty="0"/>
              <a:t>estable</a:t>
            </a:r>
            <a:r>
              <a:rPr lang="es-ES" dirty="0"/>
              <a:t> en tu entorno y explica por qué lo consideras así.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PE" sz="4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Ejercicio 2:</a:t>
            </a:r>
          </a:p>
          <a:p>
            <a:r>
              <a:rPr lang="es-ES" dirty="0"/>
              <a:t>Analiza un caso donde una </a:t>
            </a:r>
            <a:r>
              <a:rPr lang="es-ES" b="1" dirty="0"/>
              <a:t>solución rápida</a:t>
            </a:r>
            <a:r>
              <a:rPr lang="es-ES" dirty="0"/>
              <a:t> haya generado consecuencias negativas posteriores.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372F7A-C40D-5499-FC02-F7CD7795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282A1-0782-C0E8-B6E1-2360AEFD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CD7E2-D796-D76B-CC0C-A871D51E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 3: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E5D40A-1AAF-C512-BA89-95C54370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Describe un caso de sistema </a:t>
            </a:r>
            <a:r>
              <a:rPr lang="es-ES" b="1" dirty="0"/>
              <a:t>oscilante</a:t>
            </a:r>
            <a:r>
              <a:rPr lang="es-ES" dirty="0"/>
              <a:t> (ejemplo: demanda estacional de un producto).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PE" sz="4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Ejercicio 4:</a:t>
            </a:r>
          </a:p>
          <a:p>
            <a:r>
              <a:rPr lang="es-ES" dirty="0"/>
              <a:t>Analiza un proyecto académico o laboral que hayas vivido.</a:t>
            </a:r>
          </a:p>
          <a:p>
            <a:r>
              <a:rPr lang="es-ES" dirty="0"/>
              <a:t>Identifica dónde se produjeron </a:t>
            </a:r>
            <a:r>
              <a:rPr lang="es-ES" b="1" dirty="0"/>
              <a:t>retardos o demoras</a:t>
            </a:r>
            <a:r>
              <a:rPr lang="es-ES" dirty="0"/>
              <a:t>.</a:t>
            </a:r>
          </a:p>
          <a:p>
            <a:r>
              <a:rPr lang="es-ES" dirty="0"/>
              <a:t>Reflexiona cómo estos afectaron la dinámica general del proyecto.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E5CC8E-DC5D-F602-C0E7-3223307D5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5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41A-DA3E-7941-9D7D-D6F6E32E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540-7336-B3E8-195B-C732C7B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CA3B07-8F71-8614-0C39-6FC3C2DBC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Analiza un proyecto académico o laboral que hayas vivido.</a:t>
            </a:r>
          </a:p>
          <a:p>
            <a:r>
              <a:rPr lang="es-ES" dirty="0"/>
              <a:t>Identifica dónde se produjeron </a:t>
            </a:r>
            <a:r>
              <a:rPr lang="es-ES" b="1" dirty="0"/>
              <a:t>retardos o demoras</a:t>
            </a:r>
            <a:r>
              <a:rPr lang="es-ES" dirty="0"/>
              <a:t>.</a:t>
            </a:r>
          </a:p>
          <a:p>
            <a:r>
              <a:rPr lang="es-ES" dirty="0"/>
              <a:t>Reflexiona cómo estos afectaron la dinámica general del proyecto.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ED552-6CC2-DA89-19F8-469B6C8D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04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408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Teoría General de Sistemas</vt:lpstr>
      <vt:lpstr>INICIO Objetivos de la Sesión</vt:lpstr>
      <vt:lpstr>UTILIDAD ¿Por qué estudiar arquetipos dinámicos?</vt:lpstr>
      <vt:lpstr>Aplicaciones:</vt:lpstr>
      <vt:lpstr>TRANSFORMACIÓN Estructuras típicas de arquetipos dinámicos</vt:lpstr>
      <vt:lpstr>Estructuras específicas: Retardos – Demoras</vt:lpstr>
      <vt:lpstr>PRACTICA Ejercicio 1:</vt:lpstr>
      <vt:lpstr>PRACTICA Ejercicio 3: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9</cp:revision>
  <dcterms:created xsi:type="dcterms:W3CDTF">2025-08-08T04:24:19Z</dcterms:created>
  <dcterms:modified xsi:type="dcterms:W3CDTF">2025-08-19T18:27:11Z</dcterms:modified>
</cp:coreProperties>
</file>