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402" r:id="rId3"/>
    <p:sldId id="259" r:id="rId4"/>
    <p:sldId id="396" r:id="rId5"/>
    <p:sldId id="398" r:id="rId6"/>
    <p:sldId id="407" r:id="rId7"/>
    <p:sldId id="400" r:id="rId8"/>
    <p:sldId id="408" r:id="rId9"/>
    <p:sldId id="404" r:id="rId10"/>
    <p:sldId id="405" r:id="rId11"/>
    <p:sldId id="395" r:id="rId12"/>
    <p:sldId id="375" r:id="rId13"/>
    <p:sldId id="391" r:id="rId1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75D71-1C8C-4ECA-9D2F-25DECC61AC44}" type="datetimeFigureOut">
              <a:rPr lang="es-PE" smtClean="0"/>
              <a:t>8/09/2025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85DDE-F361-4D9A-97AC-182AC5D589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455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28B87-EC1B-AC18-197E-D01028DAF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ACAD4F-EB48-DBDC-8B11-26E506130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669F7C-367D-16BB-603F-6D86B241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8/09/2025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6BCC0C-7BBD-E1E4-71C6-3F6CE3E6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2EC34B-ACB5-3B97-0E52-79E382A8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397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BBD2E-504C-DEDF-BAD8-3E928033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B5048A-B315-231D-C31F-183853FDB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68D293-E5B7-7F1E-4D5A-3B9738E4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8/09/2025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33173A-AA39-E55D-4918-D58E9FD3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5FF8B8-647B-5878-3721-A3397590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303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1A8697-4F1E-121F-303E-EB2E179DF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B8C73A-D726-6A3A-7C73-43E353482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CA02C6-19B6-5652-F7FD-A59C5A63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8/09/2025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CA7B37-AEB0-2DD4-FF0B-BCBF568B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E98FA0-E065-DB84-1393-F73B09AE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264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03D0F-BE3A-6AB1-4186-6F1BFB85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B66EF7-F5BC-27AA-6DA7-92A7EC997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8AB90D-9442-6B29-0BAA-CE45044F7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8/09/2025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D19F7E-84FC-FF17-CBB3-95F72A88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132174-9C49-CE7E-E484-2F97804B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058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5E1C3-7533-830B-418E-72C3F7AA4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D28317-B863-5549-CB5C-DEC966B94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3177C9-9233-9075-1CE4-B834D751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8/09/2025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DC8DCE-C290-CEC8-4EC4-BADDE327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1F41F8-FDDB-BB9E-C902-454E46FE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730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BEA0B-4D71-094F-AEE3-261C07CD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C04534-7387-AC71-7EED-176FF1FFB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F7990C-C567-CA6B-D716-5F68A7A97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ADF7A4-DE59-5292-D62D-230ED9AA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8/09/2025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35B917-0B56-1342-C2AA-7DB5DD03F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998AE0-FDEA-87B6-FAD0-F08ED73E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349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62834-F015-7A56-59AD-3C39D250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FAF4CB-0206-D425-DBD7-425E6219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D6513A-036E-8DEE-38A8-F50FD1860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2C9ACA-5886-807D-F156-862020FC2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37B1F5-97B4-33F7-8EE7-9D0AA9992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4DA7745-87DF-FE88-05AF-72D118B2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8/09/2025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DC6C84B-31B9-FB23-7303-7CD9E970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F05328-0334-63FA-5450-9267DAA6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987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2FAFA-1793-BA17-3CC7-F02F9F13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6A0509-B4C7-0F92-642B-57D2F043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8/09/2025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9ADDCE-86BC-9EF4-3EE1-C5A91428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7BD884-2943-2A7B-6B32-60F596A5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596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F48842-64BA-6E1B-3805-B3C8CBD2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8/09/2025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68B3FF-DCFB-9840-1B37-B86E9FDE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2E5F6D-A7E6-87FF-5390-215E46DF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25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A70AD-946C-D367-C5EC-9EF2DFF73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DEBD0E-B9F0-85B4-FCD6-400AB992C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CEA8B5-29F6-D70E-0C83-8B7D3C790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9EC3B1-EC5F-D81A-0103-DDE724B5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8/09/2025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E05D8F-8DA0-17E7-4566-79DCD468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D1CB57-4174-D0F5-08A2-C36E9BD1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548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927EB-D0BB-D16C-3C47-BA3F55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A17709-5316-A913-98A1-D31B1E96F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30B867-D255-B318-E3FC-35369F595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A94EE7-7CEB-6B4B-BFED-83A2EF58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8/09/2025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8A23E7-A3F7-7D94-80AF-8D5C054E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19B1BE-E309-8174-73F3-F9BCFD8B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46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7B9AEDF-5B4F-FC2F-806D-2C836B4E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9479D8-68C5-E47E-E21D-13531828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795263-E3B7-8B74-E997-04D90728C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1DF9C8-65E9-4257-97D1-9794EF622D0D}" type="datetimeFigureOut">
              <a:rPr lang="es-PE" smtClean="0"/>
              <a:t>8/09/2025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E552D3-2FF2-9122-A93A-9A6D7660B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D1A731-1A8B-BAF3-74FE-ABDF8F088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435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374499621_Implementacion_de_una_red_neuronal_y_un_modelo_de_forrester_para_la_prediccion_entre_factores_demograficos_y_agentes_contaminante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AD313-5075-669B-A177-7FB543EA3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Teoría General de Sistemas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228CEF-A46A-A3FE-A1D6-9C06D5186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PE" b="1" dirty="0"/>
              <a:t>Unidad 1: </a:t>
            </a:r>
            <a:r>
              <a:rPr lang="es-PE" dirty="0"/>
              <a:t>Sistemas y Paradigmas.</a:t>
            </a:r>
            <a:endParaRPr lang="es-PE" b="1" dirty="0"/>
          </a:p>
          <a:p>
            <a:r>
              <a:rPr lang="es-PE" b="1" dirty="0"/>
              <a:t>Sesión 6: </a:t>
            </a:r>
            <a:r>
              <a:rPr lang="es-ES" dirty="0"/>
              <a:t> Diagramas de Forrester: Herramientas para la construcción de diagramas de Forrester.</a:t>
            </a:r>
          </a:p>
          <a:p>
            <a:r>
              <a:rPr lang="es-PE" b="1" dirty="0"/>
              <a:t>Docente: </a:t>
            </a:r>
            <a:r>
              <a:rPr lang="es-PE" dirty="0"/>
              <a:t>Carlos R. P. Tovar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E574D7-887F-023F-A878-21499EADC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24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4BA6D-D591-3734-5432-D9F11A1AA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55EB4-F010-4E15-CC4F-40BF44EF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Buenas prácticas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8C91B24-FEF3-56E0-3D1A-6BB6BF316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9AF11CD-3250-ED9A-67B8-FD3B2D6C3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Empezar con diagramas simples.  </a:t>
            </a:r>
          </a:p>
          <a:p>
            <a:r>
              <a:rPr lang="es-ES" dirty="0"/>
              <a:t>Usar nombres claros para variables.  </a:t>
            </a:r>
          </a:p>
          <a:p>
            <a:r>
              <a:rPr lang="es-ES" dirty="0"/>
              <a:t>Validar supuestos con datos reales.  </a:t>
            </a:r>
          </a:p>
          <a:p>
            <a:r>
              <a:rPr lang="es-ES" dirty="0"/>
              <a:t>No confundir correlación con causalidad.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58599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DCF6B-D5C7-1F8D-2695-6DC13DB86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BED02-43E9-1934-B23A-DA28C8DE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rgbClr val="C00000"/>
                </a:solidFill>
              </a:rPr>
              <a:t>PRACTICA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Ejercicio: Modelar “Crecimiento de estudiantes en un curso universitario”. 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AA5D8-8DA5-BB91-2F4F-9636EBD1E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r>
              <a:rPr lang="es-ES" dirty="0"/>
              <a:t>Nivel: Número de estudiantes. </a:t>
            </a:r>
          </a:p>
          <a:p>
            <a:r>
              <a:rPr lang="es-ES" dirty="0"/>
              <a:t>Flujo de entrada: Nuevas matrículas. </a:t>
            </a:r>
          </a:p>
          <a:p>
            <a:r>
              <a:rPr lang="es-ES" dirty="0"/>
              <a:t>Flujo de salida: Egresos o retiros. </a:t>
            </a:r>
          </a:p>
          <a:p>
            <a:r>
              <a:rPr lang="es-ES" dirty="0"/>
              <a:t>Representar el diagrama de Forrester correspondiente.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6372F7A-C40D-5499-FC02-F7CD77958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0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4241A-DA3E-7941-9D7D-D6F6E32E8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0F540-7336-B3E8-195B-C732C7B2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CIERRE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Conclusiones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CA3B07-8F71-8614-0C39-6FC3C2DBC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Representan la dinámica de acumulaciones y flujos en un sistema. </a:t>
            </a:r>
          </a:p>
          <a:p>
            <a:r>
              <a:rPr lang="es-ES" dirty="0"/>
              <a:t>Esenciales para la simulación y análisis de escenarios. </a:t>
            </a:r>
          </a:p>
          <a:p>
            <a:r>
              <a:rPr lang="es-ES" dirty="0"/>
              <a:t>Comprender su estructura es clave para modelación avanzada. </a:t>
            </a:r>
          </a:p>
          <a:p>
            <a:r>
              <a:rPr lang="es-ES" dirty="0"/>
              <a:t>La práctica fortalece la identificación de variables y relaciones.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FED552-6CC2-DA89-19F8-469B6C8D3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0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FA57A-2DDB-2267-3B3D-0E090A94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5" name="Marcador de contenido 4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C617A84A-2FC2-3E46-5E76-458E3EF7E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2343150"/>
            <a:ext cx="8020050" cy="2171700"/>
          </a:xfrm>
        </p:spPr>
      </p:pic>
    </p:spTree>
    <p:extLst>
      <p:ext uri="{BB962C8B-B14F-4D97-AF65-F5344CB8AC3E}">
        <p14:creationId xmlns:p14="http://schemas.microsoft.com/office/powerpoint/2010/main" val="383292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6EBAF-2BA3-3D3C-D98F-D963FE959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5C544-BB7E-7E49-C3B3-86818C07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INICIO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Objetivo de la Sesión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54A2F1-95FD-4757-5D38-EE69CD4F2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Al finalizar la sesión el estudiante identifica y aplica las herramientas básicas para la construcción de diagramas de Forrester, comprendiendo sus componentes y su utilidad en la representación de la dinámica de sistemas.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00603E-497B-5CC5-9E47-ADDCE3ABC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pic>
        <p:nvPicPr>
          <p:cNvPr id="6" name="Imagen 5" descr="Icono&#10;&#10;El contenido generado por IA puede ser incorrecto.">
            <a:extLst>
              <a:ext uri="{FF2B5EF4-FFF2-40B4-BE49-F238E27FC236}">
                <a16:creationId xmlns:a16="http://schemas.microsoft.com/office/drawing/2014/main" id="{3580522E-C6F0-C48D-7AE5-2ACD57AA7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190" y="4002548"/>
            <a:ext cx="2499620" cy="249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9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62C2E-48CC-F38E-6376-5CC0C2F92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60349-05F8-112C-E838-C42804C9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C00000"/>
                </a:solidFill>
              </a:rPr>
              <a:t>UTILIDAD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¿Por qué son importantes los Diagramas de Forrester?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7B0ADB-3DA9-396F-1443-765C68B93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r>
              <a:rPr lang="es-ES" dirty="0"/>
              <a:t>Permite modelar el comportamiento dinámico de un sistema.  </a:t>
            </a:r>
          </a:p>
          <a:p>
            <a:r>
              <a:rPr lang="es-ES" dirty="0"/>
              <a:t>Facilita la identificación de acumulaciones y flujos de información, recursos o materiales.  </a:t>
            </a:r>
          </a:p>
          <a:p>
            <a:r>
              <a:rPr lang="es-ES" dirty="0"/>
              <a:t>Ayuda a predecir escenarios futuros.  </a:t>
            </a:r>
          </a:p>
          <a:p>
            <a:r>
              <a:rPr lang="es-ES" dirty="0"/>
              <a:t>Es una herramienta clave en la simulación de sistemas complejos.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6504FC-FF47-151B-845A-0F95CC071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119F8-4E5F-C84A-F7D2-2A83F2637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14E58-8E15-6AB1-C33F-399318E4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TRANSFORMACIÓN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¿Qué es un diagrama de Forrester?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201A2E-F6BB-82AC-2B6E-655008464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También llamado diagrama de flujo y nivel.  </a:t>
            </a:r>
          </a:p>
          <a:p>
            <a:r>
              <a:rPr lang="es-ES" dirty="0"/>
              <a:t>Representa gráficamente: niveles, flujos y variables auxiliares.  </a:t>
            </a:r>
          </a:p>
          <a:p>
            <a:r>
              <a:rPr lang="es-ES" dirty="0"/>
              <a:t>Explica cómo cambian las variables del sistema a lo largo del tiempo.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1A3EF3-A1B1-ECEF-9D35-A2830E09A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CAF06-D98B-9136-9BC6-835CAD08E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F5866-DD5B-97BD-7691-7BCD8D21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Componentes principales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CA755F9-C87B-1F76-AFD0-F09F0FE50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CFB125CF-7B52-8E13-1DFF-A8D3AAA9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Símbolos fundamentales:</a:t>
            </a:r>
            <a:endParaRPr lang="es-ES" dirty="0"/>
          </a:p>
          <a:p>
            <a:r>
              <a:rPr lang="es-ES" b="1" dirty="0"/>
              <a:t>Niveles (Stocks)</a:t>
            </a:r>
            <a:r>
              <a:rPr lang="es-ES" dirty="0"/>
              <a:t>: Rectángulos - Variables de acumulación</a:t>
            </a:r>
          </a:p>
          <a:p>
            <a:r>
              <a:rPr lang="es-ES" b="1" dirty="0"/>
              <a:t>Flujos (</a:t>
            </a:r>
            <a:r>
              <a:rPr lang="es-ES" b="1" dirty="0" err="1"/>
              <a:t>Flows</a:t>
            </a:r>
            <a:r>
              <a:rPr lang="es-ES" b="1" dirty="0"/>
              <a:t>)</a:t>
            </a:r>
            <a:r>
              <a:rPr lang="es-ES" dirty="0"/>
              <a:t>: Válvulas/rombos - Tasas de cambio</a:t>
            </a:r>
          </a:p>
          <a:p>
            <a:r>
              <a:rPr lang="es-ES" b="1" dirty="0"/>
              <a:t>Variables Auxiliares</a:t>
            </a:r>
            <a:r>
              <a:rPr lang="es-ES" dirty="0"/>
              <a:t>: Círculos - Parámetros intermedios</a:t>
            </a:r>
          </a:p>
          <a:p>
            <a:r>
              <a:rPr lang="es-ES" b="1" dirty="0"/>
              <a:t>Conectores</a:t>
            </a:r>
            <a:r>
              <a:rPr lang="es-ES" dirty="0"/>
              <a:t>: Flechas - Relaciones de influencia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/>
              <a:t>Visual:</a:t>
            </a:r>
            <a:r>
              <a:rPr lang="es-ES" dirty="0"/>
              <a:t> Diagrama con leyenda de símbolos</a:t>
            </a:r>
          </a:p>
        </p:txBody>
      </p:sp>
    </p:spTree>
    <p:extLst>
      <p:ext uri="{BB962C8B-B14F-4D97-AF65-F5344CB8AC3E}">
        <p14:creationId xmlns:p14="http://schemas.microsoft.com/office/powerpoint/2010/main" val="56570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447BE-29EA-831C-DCBC-8B6D4898E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23249-EB02-C223-139F-14937850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¿Qué es un diagrama de Forrester?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7125ECE-F186-F214-ED2D-0CA3071DE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3096B1F-5E97-244A-7F15-C4CAA9ACA4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03" y="1690688"/>
            <a:ext cx="9320993" cy="421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0923A89-5B11-6A4F-889C-67238104F20D}"/>
              </a:ext>
            </a:extLst>
          </p:cNvPr>
          <p:cNvSpPr txBox="1"/>
          <p:nvPr/>
        </p:nvSpPr>
        <p:spPr>
          <a:xfrm>
            <a:off x="1120877" y="5832353"/>
            <a:ext cx="90456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4"/>
              </a:rPr>
              <a:t>https://www.researchgate.net/publication/374499621_Implementacion_de_una_red_neuronal_y_un_modelo_de_forrester_para_la_prediccion_entre_factores_demograficos_y_agentes_contaminantes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9825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BC987-8CF4-302C-78CC-90DE910D2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7ED19-A0A0-92B2-7DE4-CDF0E937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Ejemplo simple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7EE0DE-67A5-261C-26CC-49E0C57B2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8768C6B-DB41-C73A-49A9-A10F4C0EB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Sistema: Inventario de productos en una tienda.  </a:t>
            </a:r>
          </a:p>
          <a:p>
            <a:pPr lvl="1"/>
            <a:r>
              <a:rPr lang="es-ES" dirty="0"/>
              <a:t>Nivel: Inventario.  </a:t>
            </a:r>
          </a:p>
          <a:p>
            <a:pPr lvl="1"/>
            <a:r>
              <a:rPr lang="es-ES" dirty="0"/>
              <a:t>Flujo de entrada: Producción o compras.  </a:t>
            </a:r>
          </a:p>
          <a:p>
            <a:pPr lvl="1"/>
            <a:r>
              <a:rPr lang="es-ES" dirty="0"/>
              <a:t>Flujo de salida: Ventas.  </a:t>
            </a:r>
          </a:p>
          <a:p>
            <a:pPr lvl="1"/>
            <a:r>
              <a:rPr lang="es-ES" dirty="0"/>
              <a:t>Variable auxiliar: Demanda del mercado.  </a:t>
            </a:r>
          </a:p>
        </p:txBody>
      </p:sp>
    </p:spTree>
    <p:extLst>
      <p:ext uri="{BB962C8B-B14F-4D97-AF65-F5344CB8AC3E}">
        <p14:creationId xmlns:p14="http://schemas.microsoft.com/office/powerpoint/2010/main" val="754648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95A91-5FDD-1CD5-CE6D-4F5D36588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AF191-6A42-47DA-1329-DADA67E4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Ejemplo simple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924E003-9258-0B9C-3DB8-691E9EA4B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515ACCD7-E80A-1F0C-0A22-8088ACE56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8903" y="2045109"/>
            <a:ext cx="10903161" cy="395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28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6FDC2-812B-42C2-1B96-DD1B8D1B2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9427D-9445-98BE-2FA8-C320A2EC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Herramientas de construcción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9518EB-2324-EE1B-64CC-D8B549051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BAD58B8-E196-6F3B-D753-008943E01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Software especializado: </a:t>
            </a:r>
            <a:r>
              <a:rPr lang="es-ES" dirty="0" err="1"/>
              <a:t>Vensim</a:t>
            </a:r>
            <a:r>
              <a:rPr lang="es-ES" dirty="0"/>
              <a:t>, Stella, </a:t>
            </a:r>
            <a:r>
              <a:rPr lang="es-ES" dirty="0" err="1"/>
              <a:t>iThink</a:t>
            </a:r>
            <a:r>
              <a:rPr lang="es-ES" dirty="0"/>
              <a:t>, </a:t>
            </a:r>
            <a:r>
              <a:rPr lang="es-ES" dirty="0" err="1"/>
              <a:t>AnyLogic</a:t>
            </a:r>
            <a:r>
              <a:rPr lang="es-ES" dirty="0"/>
              <a:t>.  </a:t>
            </a:r>
          </a:p>
          <a:p>
            <a:r>
              <a:rPr lang="es-ES" dirty="0"/>
              <a:t>Alternativas simples: PowerPoint, draw.io, </a:t>
            </a:r>
            <a:r>
              <a:rPr lang="es-ES" dirty="0" err="1"/>
              <a:t>Lucidchart</a:t>
            </a:r>
            <a:r>
              <a:rPr lang="es-ES" dirty="0"/>
              <a:t>.  </a:t>
            </a:r>
          </a:p>
          <a:p>
            <a:r>
              <a:rPr lang="es-ES" dirty="0"/>
              <a:t>Pasos:    </a:t>
            </a:r>
          </a:p>
          <a:p>
            <a:pPr lvl="1"/>
            <a:r>
              <a:rPr lang="es-ES" dirty="0"/>
              <a:t>Definir el problema.    </a:t>
            </a:r>
          </a:p>
          <a:p>
            <a:pPr lvl="1"/>
            <a:r>
              <a:rPr lang="es-ES" dirty="0"/>
              <a:t>Identificar niveles y flujos.    </a:t>
            </a:r>
          </a:p>
          <a:p>
            <a:pPr lvl="1"/>
            <a:r>
              <a:rPr lang="es-ES" dirty="0"/>
              <a:t>Establecer relaciones causales.   </a:t>
            </a:r>
          </a:p>
          <a:p>
            <a:pPr lvl="1"/>
            <a:r>
              <a:rPr lang="es-ES" dirty="0"/>
              <a:t>Validar con datos reales.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613318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Words>464</Words>
  <Application>Microsoft Office PowerPoint</Application>
  <PresentationFormat>Panorámica</PresentationFormat>
  <Paragraphs>58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Tema de Office</vt:lpstr>
      <vt:lpstr>Teoría General de Sistemas</vt:lpstr>
      <vt:lpstr>INICIO Objetivo de la Sesión</vt:lpstr>
      <vt:lpstr>UTILIDAD ¿Por qué son importantes los Diagramas de Forrester?</vt:lpstr>
      <vt:lpstr>TRANSFORMACIÓN ¿Qué es un diagrama de Forrester?</vt:lpstr>
      <vt:lpstr>Componentes principales</vt:lpstr>
      <vt:lpstr>¿Qué es un diagrama de Forrester?</vt:lpstr>
      <vt:lpstr>Ejemplo simple</vt:lpstr>
      <vt:lpstr>Ejemplo simple</vt:lpstr>
      <vt:lpstr>Herramientas de construcción</vt:lpstr>
      <vt:lpstr>Buenas prácticas</vt:lpstr>
      <vt:lpstr>PRACTICA Ejercicio: Modelar “Crecimiento de estudiantes en un curso universitario”. </vt:lpstr>
      <vt:lpstr>CIERRE 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Reynaldo Portocarrero Tovar</dc:creator>
  <cp:lastModifiedBy>Carlos Reynaldo Portocarrero Tovar</cp:lastModifiedBy>
  <cp:revision>12</cp:revision>
  <dcterms:created xsi:type="dcterms:W3CDTF">2025-08-08T04:24:19Z</dcterms:created>
  <dcterms:modified xsi:type="dcterms:W3CDTF">2025-09-09T03:03:07Z</dcterms:modified>
</cp:coreProperties>
</file>