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02" r:id="rId3"/>
    <p:sldId id="259" r:id="rId4"/>
    <p:sldId id="396" r:id="rId5"/>
    <p:sldId id="411" r:id="rId6"/>
    <p:sldId id="408" r:id="rId7"/>
    <p:sldId id="412" r:id="rId8"/>
    <p:sldId id="414" r:id="rId9"/>
    <p:sldId id="415" r:id="rId10"/>
    <p:sldId id="409" r:id="rId11"/>
    <p:sldId id="413" r:id="rId12"/>
    <p:sldId id="410" r:id="rId13"/>
    <p:sldId id="416" r:id="rId14"/>
    <p:sldId id="417" r:id="rId15"/>
    <p:sldId id="418" r:id="rId16"/>
    <p:sldId id="395" r:id="rId17"/>
    <p:sldId id="375" r:id="rId18"/>
    <p:sldId id="419" r:id="rId19"/>
    <p:sldId id="420" r:id="rId20"/>
    <p:sldId id="391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7E92D-A116-4C8A-800C-3A4C389A2ED6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47F257B8-3BE7-4D3C-B37D-89E5FD776AD2}">
      <dgm:prSet/>
      <dgm:spPr/>
      <dgm:t>
        <a:bodyPr/>
        <a:lstStyle/>
        <a:p>
          <a:r>
            <a:rPr lang="es-ES"/>
            <a:t>Situación </a:t>
          </a:r>
          <a:endParaRPr lang="es-PE"/>
        </a:p>
      </dgm:t>
    </dgm:pt>
    <dgm:pt modelId="{DBE99770-F4D6-4F08-A008-B0BFB342FB5E}" type="parTrans" cxnId="{3EB1D9A9-22DF-4B28-B52B-EEABD70CA440}">
      <dgm:prSet/>
      <dgm:spPr/>
      <dgm:t>
        <a:bodyPr/>
        <a:lstStyle/>
        <a:p>
          <a:endParaRPr lang="es-PE"/>
        </a:p>
      </dgm:t>
    </dgm:pt>
    <dgm:pt modelId="{5C49EE3C-3B61-4D43-88EA-85B58F5D8425}" type="sibTrans" cxnId="{3EB1D9A9-22DF-4B28-B52B-EEABD70CA440}">
      <dgm:prSet/>
      <dgm:spPr/>
      <dgm:t>
        <a:bodyPr/>
        <a:lstStyle/>
        <a:p>
          <a:endParaRPr lang="es-PE"/>
        </a:p>
      </dgm:t>
    </dgm:pt>
    <dgm:pt modelId="{D212F6E6-B55F-4615-98D3-438C220FEEE3}">
      <dgm:prSet/>
      <dgm:spPr/>
      <dgm:t>
        <a:bodyPr/>
        <a:lstStyle/>
        <a:p>
          <a:r>
            <a:rPr lang="es-ES"/>
            <a:t>Análisis</a:t>
          </a:r>
          <a:endParaRPr lang="es-PE"/>
        </a:p>
      </dgm:t>
    </dgm:pt>
    <dgm:pt modelId="{3118A9DB-F3D4-4F07-BDB5-21A6791E69FF}" type="parTrans" cxnId="{12EE84D1-8B27-46DF-B067-0FCE0C05DDFE}">
      <dgm:prSet/>
      <dgm:spPr/>
      <dgm:t>
        <a:bodyPr/>
        <a:lstStyle/>
        <a:p>
          <a:endParaRPr lang="es-PE"/>
        </a:p>
      </dgm:t>
    </dgm:pt>
    <dgm:pt modelId="{46025093-3D37-4BDE-8038-FB3788FC9171}" type="sibTrans" cxnId="{12EE84D1-8B27-46DF-B067-0FCE0C05DDFE}">
      <dgm:prSet/>
      <dgm:spPr/>
      <dgm:t>
        <a:bodyPr/>
        <a:lstStyle/>
        <a:p>
          <a:endParaRPr lang="es-PE"/>
        </a:p>
      </dgm:t>
    </dgm:pt>
    <dgm:pt modelId="{AB4315DB-B898-4A53-BAEE-09436291E2C2}">
      <dgm:prSet/>
      <dgm:spPr/>
      <dgm:t>
        <a:bodyPr/>
        <a:lstStyle/>
        <a:p>
          <a:r>
            <a:rPr lang="es-ES"/>
            <a:t>Acción</a:t>
          </a:r>
          <a:endParaRPr lang="es-PE"/>
        </a:p>
      </dgm:t>
    </dgm:pt>
    <dgm:pt modelId="{6DA1C58C-B826-4D7B-BEAE-F885E8C25753}" type="parTrans" cxnId="{7CE88859-8DA5-4E70-92B9-A215E183D952}">
      <dgm:prSet/>
      <dgm:spPr/>
      <dgm:t>
        <a:bodyPr/>
        <a:lstStyle/>
        <a:p>
          <a:endParaRPr lang="es-PE"/>
        </a:p>
      </dgm:t>
    </dgm:pt>
    <dgm:pt modelId="{5F3E5A6B-46FD-4501-BBEB-9811064A4734}" type="sibTrans" cxnId="{7CE88859-8DA5-4E70-92B9-A215E183D952}">
      <dgm:prSet/>
      <dgm:spPr/>
      <dgm:t>
        <a:bodyPr/>
        <a:lstStyle/>
        <a:p>
          <a:endParaRPr lang="es-PE"/>
        </a:p>
      </dgm:t>
    </dgm:pt>
    <dgm:pt modelId="{E57D7127-535D-45D7-BA95-144F1404BBFD}">
      <dgm:prSet/>
      <dgm:spPr/>
      <dgm:t>
        <a:bodyPr/>
        <a:lstStyle/>
        <a:p>
          <a:r>
            <a:rPr lang="es-ES"/>
            <a:t>Aprendizaje</a:t>
          </a:r>
          <a:endParaRPr lang="es-PE"/>
        </a:p>
      </dgm:t>
    </dgm:pt>
    <dgm:pt modelId="{4B136C57-ACF5-4021-A15A-F6D9F49DFECD}" type="parTrans" cxnId="{E0C0DF99-4879-4D03-885A-4BFEC1739DDA}">
      <dgm:prSet/>
      <dgm:spPr/>
      <dgm:t>
        <a:bodyPr/>
        <a:lstStyle/>
        <a:p>
          <a:endParaRPr lang="es-PE"/>
        </a:p>
      </dgm:t>
    </dgm:pt>
    <dgm:pt modelId="{A31A3DA0-B900-4741-B765-0B68FA5FA114}" type="sibTrans" cxnId="{E0C0DF99-4879-4D03-885A-4BFEC1739DDA}">
      <dgm:prSet/>
      <dgm:spPr/>
      <dgm:t>
        <a:bodyPr/>
        <a:lstStyle/>
        <a:p>
          <a:endParaRPr lang="es-PE"/>
        </a:p>
      </dgm:t>
    </dgm:pt>
    <dgm:pt modelId="{54938A14-E6E7-4614-9196-779E157D3258}" type="pres">
      <dgm:prSet presAssocID="{D797E92D-A116-4C8A-800C-3A4C389A2ED6}" presName="cycle" presStyleCnt="0">
        <dgm:presLayoutVars>
          <dgm:dir/>
          <dgm:resizeHandles val="exact"/>
        </dgm:presLayoutVars>
      </dgm:prSet>
      <dgm:spPr/>
    </dgm:pt>
    <dgm:pt modelId="{88229EC1-0BCC-441B-A6EF-6EC8D7486757}" type="pres">
      <dgm:prSet presAssocID="{47F257B8-3BE7-4D3C-B37D-89E5FD776AD2}" presName="dummy" presStyleCnt="0"/>
      <dgm:spPr/>
    </dgm:pt>
    <dgm:pt modelId="{6FDE19DF-290D-4FE3-AE35-FB7B62EFE180}" type="pres">
      <dgm:prSet presAssocID="{47F257B8-3BE7-4D3C-B37D-89E5FD776AD2}" presName="node" presStyleLbl="revTx" presStyleIdx="0" presStyleCnt="4">
        <dgm:presLayoutVars>
          <dgm:bulletEnabled val="1"/>
        </dgm:presLayoutVars>
      </dgm:prSet>
      <dgm:spPr/>
    </dgm:pt>
    <dgm:pt modelId="{B98F5D32-078E-466E-BDD8-A6000DEC9B7E}" type="pres">
      <dgm:prSet presAssocID="{5C49EE3C-3B61-4D43-88EA-85B58F5D8425}" presName="sibTrans" presStyleLbl="node1" presStyleIdx="0" presStyleCnt="4"/>
      <dgm:spPr/>
    </dgm:pt>
    <dgm:pt modelId="{7F671774-793F-4F47-A432-789A12FE5D7A}" type="pres">
      <dgm:prSet presAssocID="{D212F6E6-B55F-4615-98D3-438C220FEEE3}" presName="dummy" presStyleCnt="0"/>
      <dgm:spPr/>
    </dgm:pt>
    <dgm:pt modelId="{31422DEB-D700-46E8-95CA-4F7843A9CC32}" type="pres">
      <dgm:prSet presAssocID="{D212F6E6-B55F-4615-98D3-438C220FEEE3}" presName="node" presStyleLbl="revTx" presStyleIdx="1" presStyleCnt="4">
        <dgm:presLayoutVars>
          <dgm:bulletEnabled val="1"/>
        </dgm:presLayoutVars>
      </dgm:prSet>
      <dgm:spPr/>
    </dgm:pt>
    <dgm:pt modelId="{EE462BC2-B656-40E2-AE44-0DCA74FCB192}" type="pres">
      <dgm:prSet presAssocID="{46025093-3D37-4BDE-8038-FB3788FC9171}" presName="sibTrans" presStyleLbl="node1" presStyleIdx="1" presStyleCnt="4"/>
      <dgm:spPr/>
    </dgm:pt>
    <dgm:pt modelId="{3CFC8778-BCD3-405B-8D8D-5B3B22680299}" type="pres">
      <dgm:prSet presAssocID="{AB4315DB-B898-4A53-BAEE-09436291E2C2}" presName="dummy" presStyleCnt="0"/>
      <dgm:spPr/>
    </dgm:pt>
    <dgm:pt modelId="{DE6EB80A-C6DF-4C45-88BA-F57C3A71DCBC}" type="pres">
      <dgm:prSet presAssocID="{AB4315DB-B898-4A53-BAEE-09436291E2C2}" presName="node" presStyleLbl="revTx" presStyleIdx="2" presStyleCnt="4">
        <dgm:presLayoutVars>
          <dgm:bulletEnabled val="1"/>
        </dgm:presLayoutVars>
      </dgm:prSet>
      <dgm:spPr/>
    </dgm:pt>
    <dgm:pt modelId="{F98D974F-7948-4B7F-AEA6-F8DEE96B16A4}" type="pres">
      <dgm:prSet presAssocID="{5F3E5A6B-46FD-4501-BBEB-9811064A4734}" presName="sibTrans" presStyleLbl="node1" presStyleIdx="2" presStyleCnt="4"/>
      <dgm:spPr/>
    </dgm:pt>
    <dgm:pt modelId="{BBB9CFCC-980D-4B5B-B9FB-4AF1FD31A54D}" type="pres">
      <dgm:prSet presAssocID="{E57D7127-535D-45D7-BA95-144F1404BBFD}" presName="dummy" presStyleCnt="0"/>
      <dgm:spPr/>
    </dgm:pt>
    <dgm:pt modelId="{4921ECCE-562C-49F9-9AA1-EBEB440E5C6C}" type="pres">
      <dgm:prSet presAssocID="{E57D7127-535D-45D7-BA95-144F1404BBFD}" presName="node" presStyleLbl="revTx" presStyleIdx="3" presStyleCnt="4">
        <dgm:presLayoutVars>
          <dgm:bulletEnabled val="1"/>
        </dgm:presLayoutVars>
      </dgm:prSet>
      <dgm:spPr/>
    </dgm:pt>
    <dgm:pt modelId="{5A3753F3-E736-4B67-B8FC-39AE0E8A3961}" type="pres">
      <dgm:prSet presAssocID="{A31A3DA0-B900-4741-B765-0B68FA5FA114}" presName="sibTrans" presStyleLbl="node1" presStyleIdx="3" presStyleCnt="4"/>
      <dgm:spPr/>
    </dgm:pt>
  </dgm:ptLst>
  <dgm:cxnLst>
    <dgm:cxn modelId="{AE57281E-2DFD-40EB-8CDF-16487D8544D2}" type="presOf" srcId="{5F3E5A6B-46FD-4501-BBEB-9811064A4734}" destId="{F98D974F-7948-4B7F-AEA6-F8DEE96B16A4}" srcOrd="0" destOrd="0" presId="urn:microsoft.com/office/officeart/2005/8/layout/cycle1"/>
    <dgm:cxn modelId="{626F242E-195C-4F6F-AE2C-42F7B6431BAE}" type="presOf" srcId="{AB4315DB-B898-4A53-BAEE-09436291E2C2}" destId="{DE6EB80A-C6DF-4C45-88BA-F57C3A71DCBC}" srcOrd="0" destOrd="0" presId="urn:microsoft.com/office/officeart/2005/8/layout/cycle1"/>
    <dgm:cxn modelId="{271FE22E-C7A4-46D9-B049-8C73ED1325E3}" type="presOf" srcId="{D212F6E6-B55F-4615-98D3-438C220FEEE3}" destId="{31422DEB-D700-46E8-95CA-4F7843A9CC32}" srcOrd="0" destOrd="0" presId="urn:microsoft.com/office/officeart/2005/8/layout/cycle1"/>
    <dgm:cxn modelId="{0B774E56-CE41-494A-9584-229CB78564C4}" type="presOf" srcId="{47F257B8-3BE7-4D3C-B37D-89E5FD776AD2}" destId="{6FDE19DF-290D-4FE3-AE35-FB7B62EFE180}" srcOrd="0" destOrd="0" presId="urn:microsoft.com/office/officeart/2005/8/layout/cycle1"/>
    <dgm:cxn modelId="{7CE88859-8DA5-4E70-92B9-A215E183D952}" srcId="{D797E92D-A116-4C8A-800C-3A4C389A2ED6}" destId="{AB4315DB-B898-4A53-BAEE-09436291E2C2}" srcOrd="2" destOrd="0" parTransId="{6DA1C58C-B826-4D7B-BEAE-F885E8C25753}" sibTransId="{5F3E5A6B-46FD-4501-BBEB-9811064A4734}"/>
    <dgm:cxn modelId="{E0C0DF99-4879-4D03-885A-4BFEC1739DDA}" srcId="{D797E92D-A116-4C8A-800C-3A4C389A2ED6}" destId="{E57D7127-535D-45D7-BA95-144F1404BBFD}" srcOrd="3" destOrd="0" parTransId="{4B136C57-ACF5-4021-A15A-F6D9F49DFECD}" sibTransId="{A31A3DA0-B900-4741-B765-0B68FA5FA114}"/>
    <dgm:cxn modelId="{4C362C9F-0D16-4266-AE64-60ED3E8F827E}" type="presOf" srcId="{46025093-3D37-4BDE-8038-FB3788FC9171}" destId="{EE462BC2-B656-40E2-AE44-0DCA74FCB192}" srcOrd="0" destOrd="0" presId="urn:microsoft.com/office/officeart/2005/8/layout/cycle1"/>
    <dgm:cxn modelId="{3EB1D9A9-22DF-4B28-B52B-EEABD70CA440}" srcId="{D797E92D-A116-4C8A-800C-3A4C389A2ED6}" destId="{47F257B8-3BE7-4D3C-B37D-89E5FD776AD2}" srcOrd="0" destOrd="0" parTransId="{DBE99770-F4D6-4F08-A008-B0BFB342FB5E}" sibTransId="{5C49EE3C-3B61-4D43-88EA-85B58F5D8425}"/>
    <dgm:cxn modelId="{C307C9CE-BFE0-476E-9B88-4A58F72BBB74}" type="presOf" srcId="{A31A3DA0-B900-4741-B765-0B68FA5FA114}" destId="{5A3753F3-E736-4B67-B8FC-39AE0E8A3961}" srcOrd="0" destOrd="0" presId="urn:microsoft.com/office/officeart/2005/8/layout/cycle1"/>
    <dgm:cxn modelId="{12EE84D1-8B27-46DF-B067-0FCE0C05DDFE}" srcId="{D797E92D-A116-4C8A-800C-3A4C389A2ED6}" destId="{D212F6E6-B55F-4615-98D3-438C220FEEE3}" srcOrd="1" destOrd="0" parTransId="{3118A9DB-F3D4-4F07-BDB5-21A6791E69FF}" sibTransId="{46025093-3D37-4BDE-8038-FB3788FC9171}"/>
    <dgm:cxn modelId="{2C20B5D6-B167-464B-8475-EF9A5D9C986B}" type="presOf" srcId="{5C49EE3C-3B61-4D43-88EA-85B58F5D8425}" destId="{B98F5D32-078E-466E-BDD8-A6000DEC9B7E}" srcOrd="0" destOrd="0" presId="urn:microsoft.com/office/officeart/2005/8/layout/cycle1"/>
    <dgm:cxn modelId="{F2BE44DA-52C1-4810-8D24-B0675C76D9B6}" type="presOf" srcId="{D797E92D-A116-4C8A-800C-3A4C389A2ED6}" destId="{54938A14-E6E7-4614-9196-779E157D3258}" srcOrd="0" destOrd="0" presId="urn:microsoft.com/office/officeart/2005/8/layout/cycle1"/>
    <dgm:cxn modelId="{698F32FD-B42D-47A5-A7F8-4AEBFE840CB9}" type="presOf" srcId="{E57D7127-535D-45D7-BA95-144F1404BBFD}" destId="{4921ECCE-562C-49F9-9AA1-EBEB440E5C6C}" srcOrd="0" destOrd="0" presId="urn:microsoft.com/office/officeart/2005/8/layout/cycle1"/>
    <dgm:cxn modelId="{C3B7BAA7-0C8C-4017-9144-7A692BD24403}" type="presParOf" srcId="{54938A14-E6E7-4614-9196-779E157D3258}" destId="{88229EC1-0BCC-441B-A6EF-6EC8D7486757}" srcOrd="0" destOrd="0" presId="urn:microsoft.com/office/officeart/2005/8/layout/cycle1"/>
    <dgm:cxn modelId="{406289BD-5155-42D0-A3B1-981D95763C0A}" type="presParOf" srcId="{54938A14-E6E7-4614-9196-779E157D3258}" destId="{6FDE19DF-290D-4FE3-AE35-FB7B62EFE180}" srcOrd="1" destOrd="0" presId="urn:microsoft.com/office/officeart/2005/8/layout/cycle1"/>
    <dgm:cxn modelId="{CECC587B-DB8F-4138-9713-C60E4E603FEA}" type="presParOf" srcId="{54938A14-E6E7-4614-9196-779E157D3258}" destId="{B98F5D32-078E-466E-BDD8-A6000DEC9B7E}" srcOrd="2" destOrd="0" presId="urn:microsoft.com/office/officeart/2005/8/layout/cycle1"/>
    <dgm:cxn modelId="{BAFEA2E3-2806-445F-95CD-FA257C141536}" type="presParOf" srcId="{54938A14-E6E7-4614-9196-779E157D3258}" destId="{7F671774-793F-4F47-A432-789A12FE5D7A}" srcOrd="3" destOrd="0" presId="urn:microsoft.com/office/officeart/2005/8/layout/cycle1"/>
    <dgm:cxn modelId="{78D6C38E-7F7C-4571-9135-443B199646FF}" type="presParOf" srcId="{54938A14-E6E7-4614-9196-779E157D3258}" destId="{31422DEB-D700-46E8-95CA-4F7843A9CC32}" srcOrd="4" destOrd="0" presId="urn:microsoft.com/office/officeart/2005/8/layout/cycle1"/>
    <dgm:cxn modelId="{41F75D58-1E68-4206-8848-112B20B8435D}" type="presParOf" srcId="{54938A14-E6E7-4614-9196-779E157D3258}" destId="{EE462BC2-B656-40E2-AE44-0DCA74FCB192}" srcOrd="5" destOrd="0" presId="urn:microsoft.com/office/officeart/2005/8/layout/cycle1"/>
    <dgm:cxn modelId="{AC34278A-237B-4A01-A578-87A9A3AD46D8}" type="presParOf" srcId="{54938A14-E6E7-4614-9196-779E157D3258}" destId="{3CFC8778-BCD3-405B-8D8D-5B3B22680299}" srcOrd="6" destOrd="0" presId="urn:microsoft.com/office/officeart/2005/8/layout/cycle1"/>
    <dgm:cxn modelId="{35F4A21E-DA18-4335-AD47-808454E2687C}" type="presParOf" srcId="{54938A14-E6E7-4614-9196-779E157D3258}" destId="{DE6EB80A-C6DF-4C45-88BA-F57C3A71DCBC}" srcOrd="7" destOrd="0" presId="urn:microsoft.com/office/officeart/2005/8/layout/cycle1"/>
    <dgm:cxn modelId="{1862E8EF-186F-4F91-B325-06A49258DF7C}" type="presParOf" srcId="{54938A14-E6E7-4614-9196-779E157D3258}" destId="{F98D974F-7948-4B7F-AEA6-F8DEE96B16A4}" srcOrd="8" destOrd="0" presId="urn:microsoft.com/office/officeart/2005/8/layout/cycle1"/>
    <dgm:cxn modelId="{2427A23F-2003-4894-81A7-6E36BC6AAA81}" type="presParOf" srcId="{54938A14-E6E7-4614-9196-779E157D3258}" destId="{BBB9CFCC-980D-4B5B-B9FB-4AF1FD31A54D}" srcOrd="9" destOrd="0" presId="urn:microsoft.com/office/officeart/2005/8/layout/cycle1"/>
    <dgm:cxn modelId="{F83AA30E-BD6C-41BF-A22E-3C88C58CE0B2}" type="presParOf" srcId="{54938A14-E6E7-4614-9196-779E157D3258}" destId="{4921ECCE-562C-49F9-9AA1-EBEB440E5C6C}" srcOrd="10" destOrd="0" presId="urn:microsoft.com/office/officeart/2005/8/layout/cycle1"/>
    <dgm:cxn modelId="{2D870100-3D7A-49AF-A476-0D9CCB59C42E}" type="presParOf" srcId="{54938A14-E6E7-4614-9196-779E157D3258}" destId="{5A3753F3-E736-4B67-B8FC-39AE0E8A39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70327-328A-4D4D-8508-2F2D9DE0B12B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CD8C9B43-F45A-466C-B104-ED5D8BA2A23F}">
      <dgm:prSet/>
      <dgm:spPr/>
      <dgm:t>
        <a:bodyPr/>
        <a:lstStyle/>
        <a:p>
          <a:r>
            <a:rPr lang="es-ES" b="1"/>
            <a:t>Fase 1:</a:t>
          </a:r>
          <a:r>
            <a:rPr lang="es-ES"/>
            <a:t> Situación no estructurada</a:t>
          </a:r>
          <a:endParaRPr lang="es-PE"/>
        </a:p>
      </dgm:t>
    </dgm:pt>
    <dgm:pt modelId="{D20F64E5-EE32-4C8D-9E2D-B21560FB677D}" type="parTrans" cxnId="{B52A220C-9597-4D92-B551-D069A5537A3D}">
      <dgm:prSet/>
      <dgm:spPr/>
      <dgm:t>
        <a:bodyPr/>
        <a:lstStyle/>
        <a:p>
          <a:endParaRPr lang="es-PE"/>
        </a:p>
      </dgm:t>
    </dgm:pt>
    <dgm:pt modelId="{DC0189B7-371C-4A08-998A-781F8CEC6816}" type="sibTrans" cxnId="{B52A220C-9597-4D92-B551-D069A5537A3D}">
      <dgm:prSet/>
      <dgm:spPr/>
      <dgm:t>
        <a:bodyPr/>
        <a:lstStyle/>
        <a:p>
          <a:endParaRPr lang="es-PE"/>
        </a:p>
      </dgm:t>
    </dgm:pt>
    <dgm:pt modelId="{EE01EC5F-DE88-430B-9C0B-DAC1D62DB259}">
      <dgm:prSet/>
      <dgm:spPr/>
      <dgm:t>
        <a:bodyPr/>
        <a:lstStyle/>
        <a:p>
          <a:r>
            <a:rPr lang="es-ES" b="1"/>
            <a:t>Fase 2:</a:t>
          </a:r>
          <a:r>
            <a:rPr lang="es-ES"/>
            <a:t> Situación estructurada</a:t>
          </a:r>
          <a:endParaRPr lang="es-PE"/>
        </a:p>
      </dgm:t>
    </dgm:pt>
    <dgm:pt modelId="{3A6B16BF-2491-4024-A74C-95ECBD1E8B1A}" type="parTrans" cxnId="{973E2B88-CC3A-4D2D-862B-9DD232C7FAFB}">
      <dgm:prSet/>
      <dgm:spPr/>
      <dgm:t>
        <a:bodyPr/>
        <a:lstStyle/>
        <a:p>
          <a:endParaRPr lang="es-PE"/>
        </a:p>
      </dgm:t>
    </dgm:pt>
    <dgm:pt modelId="{2D3903CF-3871-46E0-8044-3E739E0317FF}" type="sibTrans" cxnId="{973E2B88-CC3A-4D2D-862B-9DD232C7FAFB}">
      <dgm:prSet/>
      <dgm:spPr/>
      <dgm:t>
        <a:bodyPr/>
        <a:lstStyle/>
        <a:p>
          <a:endParaRPr lang="es-PE"/>
        </a:p>
      </dgm:t>
    </dgm:pt>
    <dgm:pt modelId="{E317905E-B3F1-47E2-9173-28588B545E2C}">
      <dgm:prSet/>
      <dgm:spPr/>
      <dgm:t>
        <a:bodyPr/>
        <a:lstStyle/>
        <a:p>
          <a:r>
            <a:rPr lang="es-ES" b="1"/>
            <a:t>Fase 3:</a:t>
          </a:r>
          <a:r>
            <a:rPr lang="es-ES"/>
            <a:t> Definiciones raíz de sistemas relevantes</a:t>
          </a:r>
          <a:endParaRPr lang="es-PE"/>
        </a:p>
      </dgm:t>
    </dgm:pt>
    <dgm:pt modelId="{5C78A89B-7F14-465E-B854-86ECB4AF1C32}" type="parTrans" cxnId="{87934644-9F23-4CE5-AE61-3D889EA58875}">
      <dgm:prSet/>
      <dgm:spPr/>
      <dgm:t>
        <a:bodyPr/>
        <a:lstStyle/>
        <a:p>
          <a:endParaRPr lang="es-PE"/>
        </a:p>
      </dgm:t>
    </dgm:pt>
    <dgm:pt modelId="{A1E4DCEB-8BC1-40F9-A584-59C49922726A}" type="sibTrans" cxnId="{87934644-9F23-4CE5-AE61-3D889EA58875}">
      <dgm:prSet/>
      <dgm:spPr/>
      <dgm:t>
        <a:bodyPr/>
        <a:lstStyle/>
        <a:p>
          <a:endParaRPr lang="es-PE"/>
        </a:p>
      </dgm:t>
    </dgm:pt>
    <dgm:pt modelId="{D3EB4C1A-6C8D-4D89-8D96-E69C05F44B69}">
      <dgm:prSet/>
      <dgm:spPr/>
      <dgm:t>
        <a:bodyPr/>
        <a:lstStyle/>
        <a:p>
          <a:r>
            <a:rPr lang="es-ES" b="1"/>
            <a:t>Fase 4:</a:t>
          </a:r>
          <a:r>
            <a:rPr lang="es-ES"/>
            <a:t> Modelos conceptuales</a:t>
          </a:r>
          <a:endParaRPr lang="es-PE"/>
        </a:p>
      </dgm:t>
    </dgm:pt>
    <dgm:pt modelId="{D8532280-4EB4-42A2-9EFB-101310DD116B}" type="parTrans" cxnId="{541A3BCD-B867-46B6-996A-E6B3DA755E29}">
      <dgm:prSet/>
      <dgm:spPr/>
      <dgm:t>
        <a:bodyPr/>
        <a:lstStyle/>
        <a:p>
          <a:endParaRPr lang="es-PE"/>
        </a:p>
      </dgm:t>
    </dgm:pt>
    <dgm:pt modelId="{484329BF-74D3-4E25-AA92-2C89790277EB}" type="sibTrans" cxnId="{541A3BCD-B867-46B6-996A-E6B3DA755E29}">
      <dgm:prSet/>
      <dgm:spPr/>
      <dgm:t>
        <a:bodyPr/>
        <a:lstStyle/>
        <a:p>
          <a:endParaRPr lang="es-PE"/>
        </a:p>
      </dgm:t>
    </dgm:pt>
    <dgm:pt modelId="{D445C3B7-A0C9-4A28-B773-E222507B875B}">
      <dgm:prSet/>
      <dgm:spPr/>
      <dgm:t>
        <a:bodyPr/>
        <a:lstStyle/>
        <a:p>
          <a:r>
            <a:rPr lang="es-ES" b="1"/>
            <a:t>Fase 5:</a:t>
          </a:r>
          <a:r>
            <a:rPr lang="es-ES"/>
            <a:t> Comparación con la realidad</a:t>
          </a:r>
          <a:endParaRPr lang="es-PE"/>
        </a:p>
      </dgm:t>
    </dgm:pt>
    <dgm:pt modelId="{663D3463-F5D6-43AF-8B1E-455B9091F431}" type="parTrans" cxnId="{27A0F5AC-6EE4-41B3-A079-8DF95FD87328}">
      <dgm:prSet/>
      <dgm:spPr/>
      <dgm:t>
        <a:bodyPr/>
        <a:lstStyle/>
        <a:p>
          <a:endParaRPr lang="es-PE"/>
        </a:p>
      </dgm:t>
    </dgm:pt>
    <dgm:pt modelId="{9EFB1B73-7129-44AD-A0EF-01E086192123}" type="sibTrans" cxnId="{27A0F5AC-6EE4-41B3-A079-8DF95FD87328}">
      <dgm:prSet/>
      <dgm:spPr/>
      <dgm:t>
        <a:bodyPr/>
        <a:lstStyle/>
        <a:p>
          <a:endParaRPr lang="es-PE"/>
        </a:p>
      </dgm:t>
    </dgm:pt>
    <dgm:pt modelId="{2FE7BEFD-1CB5-471E-89F4-F3FE94DA945C}">
      <dgm:prSet/>
      <dgm:spPr/>
    </dgm:pt>
    <dgm:pt modelId="{1243F6D8-B529-4A41-9FEB-F9EB1CC1D141}" type="parTrans" cxnId="{0E3492D8-6A8F-4B49-BD48-026D93952A08}">
      <dgm:prSet/>
      <dgm:spPr/>
      <dgm:t>
        <a:bodyPr/>
        <a:lstStyle/>
        <a:p>
          <a:endParaRPr lang="es-PE"/>
        </a:p>
      </dgm:t>
    </dgm:pt>
    <dgm:pt modelId="{9B36C26B-795A-4AF0-B5CA-DD56DF6B6A8A}" type="sibTrans" cxnId="{0E3492D8-6A8F-4B49-BD48-026D93952A08}">
      <dgm:prSet/>
      <dgm:spPr/>
      <dgm:t>
        <a:bodyPr/>
        <a:lstStyle/>
        <a:p>
          <a:endParaRPr lang="es-PE"/>
        </a:p>
      </dgm:t>
    </dgm:pt>
    <dgm:pt modelId="{7FA416D9-0ADD-4BDC-949C-BF9FB334916F}">
      <dgm:prSet/>
      <dgm:spPr/>
    </dgm:pt>
    <dgm:pt modelId="{12C85E64-53A7-4A60-A566-51045E0F4C9B}" type="parTrans" cxnId="{0E4388AF-D5FF-4C8D-8B1C-29D90FE1ECF0}">
      <dgm:prSet/>
      <dgm:spPr/>
      <dgm:t>
        <a:bodyPr/>
        <a:lstStyle/>
        <a:p>
          <a:endParaRPr lang="es-PE"/>
        </a:p>
      </dgm:t>
    </dgm:pt>
    <dgm:pt modelId="{9FC15750-5845-46DE-86CB-9A937F6E314B}" type="sibTrans" cxnId="{0E4388AF-D5FF-4C8D-8B1C-29D90FE1ECF0}">
      <dgm:prSet/>
      <dgm:spPr/>
      <dgm:t>
        <a:bodyPr/>
        <a:lstStyle/>
        <a:p>
          <a:endParaRPr lang="es-PE"/>
        </a:p>
      </dgm:t>
    </dgm:pt>
    <dgm:pt modelId="{8EBE2E69-4D82-4730-8A7E-42B2C12206DE}" type="pres">
      <dgm:prSet presAssocID="{DF670327-328A-4D4D-8508-2F2D9DE0B12B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05B0394-6581-4908-9759-D66129B54DA8}" type="pres">
      <dgm:prSet presAssocID="{CD8C9B43-F45A-466C-B104-ED5D8BA2A23F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7BB18080-A1AF-455D-ABFC-768E1C5BBE89}" type="pres">
      <dgm:prSet presAssocID="{EE01EC5F-DE88-430B-9C0B-DAC1D62DB259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1D273CE9-8FC9-4E7F-9DDF-72B23F15B888}" type="pres">
      <dgm:prSet presAssocID="{E317905E-B3F1-47E2-9173-28588B545E2C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0C91C8DF-FE15-4893-9FFB-513F7FB8CF7D}" type="pres">
      <dgm:prSet presAssocID="{D3EB4C1A-6C8D-4D89-8D96-E69C05F44B69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DF34719C-0B9B-47E4-AD79-235FFD031502}" type="pres">
      <dgm:prSet presAssocID="{D445C3B7-A0C9-4A28-B773-E222507B875B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</dgm:ptLst>
  <dgm:cxnLst>
    <dgm:cxn modelId="{B52A220C-9597-4D92-B551-D069A5537A3D}" srcId="{DF670327-328A-4D4D-8508-2F2D9DE0B12B}" destId="{CD8C9B43-F45A-466C-B104-ED5D8BA2A23F}" srcOrd="0" destOrd="0" parTransId="{D20F64E5-EE32-4C8D-9E2D-B21560FB677D}" sibTransId="{DC0189B7-371C-4A08-998A-781F8CEC6816}"/>
    <dgm:cxn modelId="{73AA090F-C735-40A3-A7A6-65CFB39DBF5C}" type="presOf" srcId="{D3EB4C1A-6C8D-4D89-8D96-E69C05F44B69}" destId="{0C91C8DF-FE15-4893-9FFB-513F7FB8CF7D}" srcOrd="0" destOrd="0" presId="urn:microsoft.com/office/officeart/2009/3/layout/IncreasingArrowsProcess"/>
    <dgm:cxn modelId="{9F0B8B19-6532-425C-BA34-467F2F456165}" type="presOf" srcId="{E317905E-B3F1-47E2-9173-28588B545E2C}" destId="{1D273CE9-8FC9-4E7F-9DDF-72B23F15B888}" srcOrd="0" destOrd="0" presId="urn:microsoft.com/office/officeart/2009/3/layout/IncreasingArrowsProcess"/>
    <dgm:cxn modelId="{814CEB1D-18BB-4BD4-A549-74F5B18116F8}" type="presOf" srcId="{D445C3B7-A0C9-4A28-B773-E222507B875B}" destId="{DF34719C-0B9B-47E4-AD79-235FFD031502}" srcOrd="0" destOrd="0" presId="urn:microsoft.com/office/officeart/2009/3/layout/IncreasingArrowsProcess"/>
    <dgm:cxn modelId="{EF78473F-8AE2-44FF-A791-7A2F236081B4}" type="presOf" srcId="{DF670327-328A-4D4D-8508-2F2D9DE0B12B}" destId="{8EBE2E69-4D82-4730-8A7E-42B2C12206DE}" srcOrd="0" destOrd="0" presId="urn:microsoft.com/office/officeart/2009/3/layout/IncreasingArrowsProcess"/>
    <dgm:cxn modelId="{87934644-9F23-4CE5-AE61-3D889EA58875}" srcId="{DF670327-328A-4D4D-8508-2F2D9DE0B12B}" destId="{E317905E-B3F1-47E2-9173-28588B545E2C}" srcOrd="2" destOrd="0" parTransId="{5C78A89B-7F14-465E-B854-86ECB4AF1C32}" sibTransId="{A1E4DCEB-8BC1-40F9-A584-59C49922726A}"/>
    <dgm:cxn modelId="{973E2B88-CC3A-4D2D-862B-9DD232C7FAFB}" srcId="{DF670327-328A-4D4D-8508-2F2D9DE0B12B}" destId="{EE01EC5F-DE88-430B-9C0B-DAC1D62DB259}" srcOrd="1" destOrd="0" parTransId="{3A6B16BF-2491-4024-A74C-95ECBD1E8B1A}" sibTransId="{2D3903CF-3871-46E0-8044-3E739E0317FF}"/>
    <dgm:cxn modelId="{739AAB9E-258B-4F6D-8F68-379A5FBF16EC}" type="presOf" srcId="{CD8C9B43-F45A-466C-B104-ED5D8BA2A23F}" destId="{D05B0394-6581-4908-9759-D66129B54DA8}" srcOrd="0" destOrd="0" presId="urn:microsoft.com/office/officeart/2009/3/layout/IncreasingArrowsProcess"/>
    <dgm:cxn modelId="{27A0F5AC-6EE4-41B3-A079-8DF95FD87328}" srcId="{DF670327-328A-4D4D-8508-2F2D9DE0B12B}" destId="{D445C3B7-A0C9-4A28-B773-E222507B875B}" srcOrd="4" destOrd="0" parTransId="{663D3463-F5D6-43AF-8B1E-455B9091F431}" sibTransId="{9EFB1B73-7129-44AD-A0EF-01E086192123}"/>
    <dgm:cxn modelId="{0E4388AF-D5FF-4C8D-8B1C-29D90FE1ECF0}" srcId="{DF670327-328A-4D4D-8508-2F2D9DE0B12B}" destId="{7FA416D9-0ADD-4BDC-949C-BF9FB334916F}" srcOrd="6" destOrd="0" parTransId="{12C85E64-53A7-4A60-A566-51045E0F4C9B}" sibTransId="{9FC15750-5845-46DE-86CB-9A937F6E314B}"/>
    <dgm:cxn modelId="{541A3BCD-B867-46B6-996A-E6B3DA755E29}" srcId="{DF670327-328A-4D4D-8508-2F2D9DE0B12B}" destId="{D3EB4C1A-6C8D-4D89-8D96-E69C05F44B69}" srcOrd="3" destOrd="0" parTransId="{D8532280-4EB4-42A2-9EFB-101310DD116B}" sibTransId="{484329BF-74D3-4E25-AA92-2C89790277EB}"/>
    <dgm:cxn modelId="{0E3492D8-6A8F-4B49-BD48-026D93952A08}" srcId="{DF670327-328A-4D4D-8508-2F2D9DE0B12B}" destId="{2FE7BEFD-1CB5-471E-89F4-F3FE94DA945C}" srcOrd="5" destOrd="0" parTransId="{1243F6D8-B529-4A41-9FEB-F9EB1CC1D141}" sibTransId="{9B36C26B-795A-4AF0-B5CA-DD56DF6B6A8A}"/>
    <dgm:cxn modelId="{763684F0-C5B1-49C7-BF17-B49BE5E35EA0}" type="presOf" srcId="{EE01EC5F-DE88-430B-9C0B-DAC1D62DB259}" destId="{7BB18080-A1AF-455D-ABFC-768E1C5BBE89}" srcOrd="0" destOrd="0" presId="urn:microsoft.com/office/officeart/2009/3/layout/IncreasingArrowsProcess"/>
    <dgm:cxn modelId="{AF4C90A2-394A-4262-8E9B-CD52FD9497C7}" type="presParOf" srcId="{8EBE2E69-4D82-4730-8A7E-42B2C12206DE}" destId="{D05B0394-6581-4908-9759-D66129B54DA8}" srcOrd="0" destOrd="0" presId="urn:microsoft.com/office/officeart/2009/3/layout/IncreasingArrowsProcess"/>
    <dgm:cxn modelId="{1688DEAA-E592-4B75-A1C1-12D4640C2E33}" type="presParOf" srcId="{8EBE2E69-4D82-4730-8A7E-42B2C12206DE}" destId="{7BB18080-A1AF-455D-ABFC-768E1C5BBE89}" srcOrd="1" destOrd="0" presId="urn:microsoft.com/office/officeart/2009/3/layout/IncreasingArrowsProcess"/>
    <dgm:cxn modelId="{F5D6CE1A-2F9D-48D6-9B7C-B361498C1D22}" type="presParOf" srcId="{8EBE2E69-4D82-4730-8A7E-42B2C12206DE}" destId="{1D273CE9-8FC9-4E7F-9DDF-72B23F15B888}" srcOrd="2" destOrd="0" presId="urn:microsoft.com/office/officeart/2009/3/layout/IncreasingArrowsProcess"/>
    <dgm:cxn modelId="{61C8A3AD-17C0-4C8C-B6D4-4E9ACBD895B5}" type="presParOf" srcId="{8EBE2E69-4D82-4730-8A7E-42B2C12206DE}" destId="{0C91C8DF-FE15-4893-9FFB-513F7FB8CF7D}" srcOrd="3" destOrd="0" presId="urn:microsoft.com/office/officeart/2009/3/layout/IncreasingArrowsProcess"/>
    <dgm:cxn modelId="{19D02565-6613-43DA-89D1-C29252937360}" type="presParOf" srcId="{8EBE2E69-4D82-4730-8A7E-42B2C12206DE}" destId="{DF34719C-0B9B-47E4-AD79-235FFD031502}" srcOrd="4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E19DF-290D-4FE3-AE35-FB7B62EFE180}">
      <dsp:nvSpPr>
        <dsp:cNvPr id="0" name=""/>
        <dsp:cNvSpPr/>
      </dsp:nvSpPr>
      <dsp:spPr>
        <a:xfrm>
          <a:off x="3128490" y="97160"/>
          <a:ext cx="1540817" cy="1540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Situación </a:t>
          </a:r>
          <a:endParaRPr lang="es-PE" sz="2200" kern="1200"/>
        </a:p>
      </dsp:txBody>
      <dsp:txXfrm>
        <a:off x="3128490" y="97160"/>
        <a:ext cx="1540817" cy="1540817"/>
      </dsp:txXfrm>
    </dsp:sp>
    <dsp:sp modelId="{B98F5D32-078E-466E-BDD8-A6000DEC9B7E}">
      <dsp:nvSpPr>
        <dsp:cNvPr id="0" name=""/>
        <dsp:cNvSpPr/>
      </dsp:nvSpPr>
      <dsp:spPr>
        <a:xfrm>
          <a:off x="415370" y="239"/>
          <a:ext cx="4350858" cy="4350858"/>
        </a:xfrm>
        <a:prstGeom prst="circularArrow">
          <a:avLst>
            <a:gd name="adj1" fmla="val 6906"/>
            <a:gd name="adj2" fmla="val 465645"/>
            <a:gd name="adj3" fmla="val 548183"/>
            <a:gd name="adj4" fmla="val 20586172"/>
            <a:gd name="adj5" fmla="val 805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22DEB-D700-46E8-95CA-4F7843A9CC32}">
      <dsp:nvSpPr>
        <dsp:cNvPr id="0" name=""/>
        <dsp:cNvSpPr/>
      </dsp:nvSpPr>
      <dsp:spPr>
        <a:xfrm>
          <a:off x="3128490" y="2713359"/>
          <a:ext cx="1540817" cy="1540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Análisis</a:t>
          </a:r>
          <a:endParaRPr lang="es-PE" sz="2200" kern="1200"/>
        </a:p>
      </dsp:txBody>
      <dsp:txXfrm>
        <a:off x="3128490" y="2713359"/>
        <a:ext cx="1540817" cy="1540817"/>
      </dsp:txXfrm>
    </dsp:sp>
    <dsp:sp modelId="{EE462BC2-B656-40E2-AE44-0DCA74FCB192}">
      <dsp:nvSpPr>
        <dsp:cNvPr id="0" name=""/>
        <dsp:cNvSpPr/>
      </dsp:nvSpPr>
      <dsp:spPr>
        <a:xfrm>
          <a:off x="415370" y="239"/>
          <a:ext cx="4350858" cy="4350858"/>
        </a:xfrm>
        <a:prstGeom prst="circularArrow">
          <a:avLst>
            <a:gd name="adj1" fmla="val 6906"/>
            <a:gd name="adj2" fmla="val 465645"/>
            <a:gd name="adj3" fmla="val 5948183"/>
            <a:gd name="adj4" fmla="val 4386172"/>
            <a:gd name="adj5" fmla="val 80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EB80A-C6DF-4C45-88BA-F57C3A71DCBC}">
      <dsp:nvSpPr>
        <dsp:cNvPr id="0" name=""/>
        <dsp:cNvSpPr/>
      </dsp:nvSpPr>
      <dsp:spPr>
        <a:xfrm>
          <a:off x="512291" y="2713359"/>
          <a:ext cx="1540817" cy="1540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Acción</a:t>
          </a:r>
          <a:endParaRPr lang="es-PE" sz="2200" kern="1200"/>
        </a:p>
      </dsp:txBody>
      <dsp:txXfrm>
        <a:off x="512291" y="2713359"/>
        <a:ext cx="1540817" cy="1540817"/>
      </dsp:txXfrm>
    </dsp:sp>
    <dsp:sp modelId="{F98D974F-7948-4B7F-AEA6-F8DEE96B16A4}">
      <dsp:nvSpPr>
        <dsp:cNvPr id="0" name=""/>
        <dsp:cNvSpPr/>
      </dsp:nvSpPr>
      <dsp:spPr>
        <a:xfrm>
          <a:off x="415370" y="239"/>
          <a:ext cx="4350858" cy="4350858"/>
        </a:xfrm>
        <a:prstGeom prst="circularArrow">
          <a:avLst>
            <a:gd name="adj1" fmla="val 6906"/>
            <a:gd name="adj2" fmla="val 465645"/>
            <a:gd name="adj3" fmla="val 11348183"/>
            <a:gd name="adj4" fmla="val 9786172"/>
            <a:gd name="adj5" fmla="val 805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1ECCE-562C-49F9-9AA1-EBEB440E5C6C}">
      <dsp:nvSpPr>
        <dsp:cNvPr id="0" name=""/>
        <dsp:cNvSpPr/>
      </dsp:nvSpPr>
      <dsp:spPr>
        <a:xfrm>
          <a:off x="512291" y="97160"/>
          <a:ext cx="1540817" cy="1540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Aprendizaje</a:t>
          </a:r>
          <a:endParaRPr lang="es-PE" sz="2200" kern="1200"/>
        </a:p>
      </dsp:txBody>
      <dsp:txXfrm>
        <a:off x="512291" y="97160"/>
        <a:ext cx="1540817" cy="1540817"/>
      </dsp:txXfrm>
    </dsp:sp>
    <dsp:sp modelId="{5A3753F3-E736-4B67-B8FC-39AE0E8A3961}">
      <dsp:nvSpPr>
        <dsp:cNvPr id="0" name=""/>
        <dsp:cNvSpPr/>
      </dsp:nvSpPr>
      <dsp:spPr>
        <a:xfrm>
          <a:off x="415370" y="239"/>
          <a:ext cx="4350858" cy="4350858"/>
        </a:xfrm>
        <a:prstGeom prst="circularArrow">
          <a:avLst>
            <a:gd name="adj1" fmla="val 6906"/>
            <a:gd name="adj2" fmla="val 465645"/>
            <a:gd name="adj3" fmla="val 16748183"/>
            <a:gd name="adj4" fmla="val 15186172"/>
            <a:gd name="adj5" fmla="val 805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B0394-6581-4908-9759-D66129B54DA8}">
      <dsp:nvSpPr>
        <dsp:cNvPr id="0" name=""/>
        <dsp:cNvSpPr/>
      </dsp:nvSpPr>
      <dsp:spPr>
        <a:xfrm>
          <a:off x="0" y="391125"/>
          <a:ext cx="10515600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27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1:</a:t>
          </a:r>
          <a:r>
            <a:rPr lang="es-ES" sz="1600" kern="1200"/>
            <a:t> Situación no estructurada</a:t>
          </a:r>
          <a:endParaRPr lang="es-PE" sz="1600" kern="1200"/>
        </a:p>
      </dsp:txBody>
      <dsp:txXfrm>
        <a:off x="0" y="773463"/>
        <a:ext cx="10133262" cy="764677"/>
      </dsp:txXfrm>
    </dsp:sp>
    <dsp:sp modelId="{7BB18080-A1AF-455D-ABFC-768E1C5BBE89}">
      <dsp:nvSpPr>
        <dsp:cNvPr id="0" name=""/>
        <dsp:cNvSpPr/>
      </dsp:nvSpPr>
      <dsp:spPr>
        <a:xfrm>
          <a:off x="1943282" y="901148"/>
          <a:ext cx="8572317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27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2:</a:t>
          </a:r>
          <a:r>
            <a:rPr lang="es-ES" sz="1600" kern="1200"/>
            <a:t> Situación estructurada</a:t>
          </a:r>
          <a:endParaRPr lang="es-PE" sz="1600" kern="1200"/>
        </a:p>
      </dsp:txBody>
      <dsp:txXfrm>
        <a:off x="1943282" y="1283486"/>
        <a:ext cx="8189979" cy="764677"/>
      </dsp:txXfrm>
    </dsp:sp>
    <dsp:sp modelId="{1D273CE9-8FC9-4E7F-9DDF-72B23F15B888}">
      <dsp:nvSpPr>
        <dsp:cNvPr id="0" name=""/>
        <dsp:cNvSpPr/>
      </dsp:nvSpPr>
      <dsp:spPr>
        <a:xfrm>
          <a:off x="3886565" y="1411170"/>
          <a:ext cx="6629034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27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3:</a:t>
          </a:r>
          <a:r>
            <a:rPr lang="es-ES" sz="1600" kern="1200"/>
            <a:t> Definiciones raíz de sistemas relevantes</a:t>
          </a:r>
          <a:endParaRPr lang="es-PE" sz="1600" kern="1200"/>
        </a:p>
      </dsp:txBody>
      <dsp:txXfrm>
        <a:off x="3886565" y="1793508"/>
        <a:ext cx="6246696" cy="764677"/>
      </dsp:txXfrm>
    </dsp:sp>
    <dsp:sp modelId="{0C91C8DF-FE15-4893-9FFB-513F7FB8CF7D}">
      <dsp:nvSpPr>
        <dsp:cNvPr id="0" name=""/>
        <dsp:cNvSpPr/>
      </dsp:nvSpPr>
      <dsp:spPr>
        <a:xfrm>
          <a:off x="5830900" y="1920836"/>
          <a:ext cx="4684699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27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4:</a:t>
          </a:r>
          <a:r>
            <a:rPr lang="es-ES" sz="1600" kern="1200"/>
            <a:t> Modelos conceptuales</a:t>
          </a:r>
          <a:endParaRPr lang="es-PE" sz="1600" kern="1200"/>
        </a:p>
      </dsp:txBody>
      <dsp:txXfrm>
        <a:off x="5830900" y="2303174"/>
        <a:ext cx="4302361" cy="764677"/>
      </dsp:txXfrm>
    </dsp:sp>
    <dsp:sp modelId="{DF34719C-0B9B-47E4-AD79-235FFD031502}">
      <dsp:nvSpPr>
        <dsp:cNvPr id="0" name=""/>
        <dsp:cNvSpPr/>
      </dsp:nvSpPr>
      <dsp:spPr>
        <a:xfrm>
          <a:off x="7774183" y="2430858"/>
          <a:ext cx="2741416" cy="1529353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427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Fase 5:</a:t>
          </a:r>
          <a:r>
            <a:rPr lang="es-ES" sz="1600" kern="1200"/>
            <a:t> Comparación con la realidad</a:t>
          </a:r>
          <a:endParaRPr lang="es-PE" sz="1600" kern="1200"/>
        </a:p>
      </dsp:txBody>
      <dsp:txXfrm>
        <a:off x="7774183" y="2813196"/>
        <a:ext cx="2359078" cy="764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29/09/2025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vistas.uis.edu.co/index.php/revistauisingenierias/article/download/39-47/6250?inline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ulse/quieres-mejorar-el-desempe%C3%B1o-de-tu-empresa-la-matriz-te-asela-burgo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liveringresults.leeds.ac.uk/a-practical-guide-to-documenting-and-designing-processes/process-documentation/getting-starte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ignthinking.es/wp-content/uploads/2023/05/caso-de-uso-mapa-de-actores-design-thinking-en-espanol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rlavane1946.wixsite.com/website/post/la-energ%C3%ADa-y-sus-transformacion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ES" dirty="0"/>
              <a:t>Enfoque sistémico y sus metodologías</a:t>
            </a:r>
          </a:p>
          <a:p>
            <a:r>
              <a:rPr lang="es-PE" b="1" dirty="0"/>
              <a:t>Sesión 9:  </a:t>
            </a:r>
            <a:r>
              <a:rPr lang="es-ES" dirty="0"/>
              <a:t>Metodología para abordar problemas suaves (SSM)</a:t>
            </a:r>
            <a:endParaRPr lang="es-PE" dirty="0"/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2B8D-39FE-C419-F136-089EE9611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AEA1F-CD7A-5168-6FFB-CDC8FB2C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Diapositiva 6: Etapa 3-4 - Definiciones Raíz y Modelos Conceptuales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9DC2C2-E147-3D90-2682-94E65A20D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810890-D93D-152B-54F6-C41E26794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Etapa 3:</a:t>
            </a:r>
            <a:r>
              <a:rPr lang="es-ES" dirty="0"/>
              <a:t> Definiciones raíz CATWOE:</a:t>
            </a:r>
          </a:p>
          <a:p>
            <a:r>
              <a:rPr lang="es-ES" b="1" dirty="0"/>
              <a:t>C</a:t>
            </a:r>
            <a:r>
              <a:rPr lang="es-ES" dirty="0"/>
              <a:t>lientes - Quienes se benefician/afectan</a:t>
            </a:r>
          </a:p>
          <a:p>
            <a:r>
              <a:rPr lang="es-ES" b="1" dirty="0"/>
              <a:t>A</a:t>
            </a:r>
            <a:r>
              <a:rPr lang="es-ES" dirty="0"/>
              <a:t>ctores - Quienes ejecutan las actividades</a:t>
            </a:r>
          </a:p>
          <a:p>
            <a:r>
              <a:rPr lang="es-ES" b="1" dirty="0"/>
              <a:t>T</a:t>
            </a:r>
            <a:r>
              <a:rPr lang="es-ES" dirty="0"/>
              <a:t>ransformación - Proceso central</a:t>
            </a:r>
          </a:p>
          <a:p>
            <a:r>
              <a:rPr lang="es-ES" b="1" dirty="0" err="1"/>
              <a:t>W</a:t>
            </a:r>
            <a:r>
              <a:rPr lang="es-ES" dirty="0" err="1"/>
              <a:t>eltanschauung</a:t>
            </a:r>
            <a:r>
              <a:rPr lang="es-ES" dirty="0"/>
              <a:t> - Perspectiva o visión del mundo</a:t>
            </a:r>
          </a:p>
          <a:p>
            <a:r>
              <a:rPr lang="es-ES" b="1" dirty="0" err="1"/>
              <a:t>O</a:t>
            </a:r>
            <a:r>
              <a:rPr lang="es-ES" dirty="0" err="1"/>
              <a:t>wner</a:t>
            </a:r>
            <a:r>
              <a:rPr lang="es-ES" dirty="0"/>
              <a:t> - Dueño del sistema</a:t>
            </a:r>
          </a:p>
          <a:p>
            <a:r>
              <a:rPr lang="es-ES" b="1" dirty="0" err="1"/>
              <a:t>E</a:t>
            </a:r>
            <a:r>
              <a:rPr lang="es-ES" dirty="0" err="1"/>
              <a:t>nvironment</a:t>
            </a:r>
            <a:r>
              <a:rPr lang="es-ES" dirty="0"/>
              <a:t> - Restricciones del entorno</a:t>
            </a:r>
          </a:p>
          <a:p>
            <a:pPr marL="0" indent="0">
              <a:buNone/>
            </a:pPr>
            <a:r>
              <a:rPr lang="es-ES" b="1" dirty="0"/>
              <a:t>Etapa 4:</a:t>
            </a:r>
            <a:r>
              <a:rPr lang="es-ES" dirty="0"/>
              <a:t> Construir modelos conceptuales basados en definiciones raíz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080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837E7-721F-55C4-EAEF-5BDC9ADCC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472A-3735-2125-9C9C-3523F5C0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Diapositiva 6: Etapa 3-4 - Definiciones Raíz y Modelos Conceptuales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6073BD-AE12-100D-8945-04EDE270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Picture 2" descr="64773">
            <a:extLst>
              <a:ext uri="{FF2B5EF4-FFF2-40B4-BE49-F238E27FC236}">
                <a16:creationId xmlns:a16="http://schemas.microsoft.com/office/drawing/2014/main" id="{7C6804C4-8B83-B9D8-37C0-A1774BC8F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74961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B1FCDA-A369-7E01-BD87-9068174CD8FB}"/>
              </a:ext>
            </a:extLst>
          </p:cNvPr>
          <p:cNvSpPr txBox="1"/>
          <p:nvPr/>
        </p:nvSpPr>
        <p:spPr>
          <a:xfrm>
            <a:off x="8646550" y="3293946"/>
            <a:ext cx="2723535" cy="121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https://revistas.uis.edu.co/index.php/revistauisingenierias/article/download/39-47/6250?inline=1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561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D6B1E-BFE6-BE2C-5BB2-9F7FF9ED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B94E7-7BA5-F555-9781-AC5A489D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Etapa 5-6 - Comparación y Cambios Factibles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BD5E46-3B97-283B-A8FF-9F2F7CAB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84611BC-2723-AE33-1828-DE0404F9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Etapa 5:</a:t>
            </a:r>
            <a:r>
              <a:rPr lang="es-ES" dirty="0"/>
              <a:t> Comparar modelos conceptuales con la realidad</a:t>
            </a:r>
          </a:p>
          <a:p>
            <a:r>
              <a:rPr lang="es-ES" dirty="0"/>
              <a:t>Técnicas: Discusión estructurada, cuestionamiento sistemático</a:t>
            </a:r>
          </a:p>
          <a:p>
            <a:r>
              <a:rPr lang="es-ES" i="1" dirty="0"/>
              <a:t>Pregunta clave:</a:t>
            </a:r>
            <a:r>
              <a:rPr lang="es-ES" dirty="0"/>
              <a:t> "¿En qué difiere nuestro modelo de la realidad actual?"</a:t>
            </a:r>
          </a:p>
          <a:p>
            <a:pPr marL="0" indent="0">
              <a:buNone/>
            </a:pPr>
            <a:r>
              <a:rPr lang="es-ES" b="1" dirty="0"/>
              <a:t>Etapa 6:</a:t>
            </a:r>
            <a:r>
              <a:rPr lang="es-ES" dirty="0"/>
              <a:t> Identificar cambios:</a:t>
            </a:r>
          </a:p>
          <a:p>
            <a:r>
              <a:rPr lang="es-ES" b="1" dirty="0"/>
              <a:t>Factibles</a:t>
            </a:r>
            <a:r>
              <a:rPr lang="es-ES" dirty="0"/>
              <a:t> (técnica, económica, culturalmente posibles)</a:t>
            </a:r>
          </a:p>
          <a:p>
            <a:r>
              <a:rPr lang="es-ES" b="1" dirty="0"/>
              <a:t>Deseables</a:t>
            </a:r>
            <a:r>
              <a:rPr lang="es-ES" dirty="0"/>
              <a:t> (según diferentes perspectivas) (impacto)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280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A6AC-891B-8865-387D-40049A4B8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963F4-52AC-4D06-0B78-46AA7638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Matriz de factibilidad vs. deseabilidad ( impacto)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B85347-2CC8-4F60-4093-2CDE8EC9D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5122" name="Picture 2" descr="Quieres mejorar el desempeño de tu empresa? La Matriz “Factibilidad-Impacto”  te puede ayudar evaluar las iniciativas.">
            <a:extLst>
              <a:ext uri="{FF2B5EF4-FFF2-40B4-BE49-F238E27FC236}">
                <a16:creationId xmlns:a16="http://schemas.microsoft.com/office/drawing/2014/main" id="{A84FAD5D-3378-1B6B-BAB2-9F52783419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5350899-B6A2-C819-009F-2FE37430D05F}"/>
              </a:ext>
            </a:extLst>
          </p:cNvPr>
          <p:cNvSpPr txBox="1"/>
          <p:nvPr/>
        </p:nvSpPr>
        <p:spPr>
          <a:xfrm>
            <a:off x="2228144" y="6311900"/>
            <a:ext cx="7735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100" dirty="0">
                <a:hlinkClick r:id="rId4"/>
              </a:rPr>
              <a:t>https://www.linkedin.com/pulse/quieres-mejorar-el-desempe%C3%B1o-de-tu-empresa-la-matriz-te-asela-burgos/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45818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C2CB2-D8CE-AEDE-6A64-0A87356C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66D9F-7E17-6416-ADD8-CF6F4E01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Etapa 7 - Acciones para Mejorar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E1BC00-53C6-5B6A-FEC9-A54A505A9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CF241-2AD8-E7F7-C85F-3B505B69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Implementar cambios acordados:</a:t>
            </a:r>
            <a:endParaRPr lang="es-ES" dirty="0"/>
          </a:p>
          <a:p>
            <a:r>
              <a:rPr lang="es-ES" dirty="0"/>
              <a:t>Plan de acción con responsables y tiempos</a:t>
            </a:r>
          </a:p>
          <a:p>
            <a:r>
              <a:rPr lang="es-ES" dirty="0"/>
              <a:t>Mecanismos de monitoreo y evaluación</a:t>
            </a:r>
          </a:p>
          <a:p>
            <a:r>
              <a:rPr lang="es-ES" dirty="0"/>
              <a:t>Aprendizaje organizacional continuo</a:t>
            </a:r>
          </a:p>
          <a:p>
            <a:pPr marL="0" indent="0">
              <a:buNone/>
            </a:pPr>
            <a:r>
              <a:rPr lang="es-ES" b="1" dirty="0"/>
              <a:t>Cierre del ciclo:</a:t>
            </a:r>
            <a:r>
              <a:rPr lang="es-ES" dirty="0"/>
              <a:t> La situación resultante puede ser punto de partida para nuevo ciclo SSM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451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27AF-5B1F-1379-48FF-EA6FE87A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D9357-C4EF-AD6D-3243-5AF78EE0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Caso Práctico - SSM en TI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E2A85B-49A3-EEE1-4F64-3253424BF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5C9AA-9C84-690D-4674-A8447356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Situación:</a:t>
            </a:r>
            <a:r>
              <a:rPr lang="es-ES" dirty="0"/>
              <a:t> "Implementación fallida de nuevo software en empresa"</a:t>
            </a:r>
          </a:p>
          <a:p>
            <a:r>
              <a:rPr lang="es-ES" b="1" dirty="0"/>
              <a:t>Aplicación SSM:</a:t>
            </a:r>
            <a:endParaRPr lang="es-ES" dirty="0"/>
          </a:p>
          <a:p>
            <a:r>
              <a:rPr lang="es-ES" b="1" dirty="0" err="1"/>
              <a:t>Rich</a:t>
            </a:r>
            <a:r>
              <a:rPr lang="es-ES" b="1" dirty="0"/>
              <a:t> Picture:</a:t>
            </a:r>
            <a:r>
              <a:rPr lang="es-ES" dirty="0"/>
              <a:t> Dibujar relaciones entre departamentos, resistencias, flujos de información</a:t>
            </a:r>
          </a:p>
          <a:p>
            <a:r>
              <a:rPr lang="es-ES" b="1" dirty="0"/>
              <a:t>CATWOE:</a:t>
            </a:r>
            <a:endParaRPr lang="es-ES" dirty="0"/>
          </a:p>
          <a:p>
            <a:pPr lvl="1"/>
            <a:r>
              <a:rPr lang="es-ES" dirty="0"/>
              <a:t>Clientes: Usuarios finales</a:t>
            </a:r>
          </a:p>
          <a:p>
            <a:pPr lvl="1"/>
            <a:r>
              <a:rPr lang="es-ES" dirty="0"/>
              <a:t>Actores: Equipo TI, consultores</a:t>
            </a:r>
          </a:p>
          <a:p>
            <a:pPr lvl="1"/>
            <a:r>
              <a:rPr lang="es-ES" dirty="0"/>
              <a:t>Transformación: De proceso manual a automatizado</a:t>
            </a:r>
          </a:p>
          <a:p>
            <a:pPr lvl="1"/>
            <a:r>
              <a:rPr lang="es-ES" dirty="0" err="1"/>
              <a:t>Weltanschauung</a:t>
            </a:r>
            <a:r>
              <a:rPr lang="es-ES" dirty="0"/>
              <a:t>: "La tecnología mejora eficiencia" vs. "Si funciona, no lo cambies"</a:t>
            </a:r>
          </a:p>
          <a:p>
            <a:r>
              <a:rPr lang="es-ES" b="1" dirty="0"/>
              <a:t>Cambios factibles:</a:t>
            </a:r>
            <a:r>
              <a:rPr lang="es-ES" dirty="0"/>
              <a:t> Programa de capacitación gradual, equipo de soporte dedicado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772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Actividad Grupal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Instrucciones:</a:t>
            </a:r>
            <a:br>
              <a:rPr lang="es-ES" dirty="0"/>
            </a:br>
            <a:r>
              <a:rPr lang="es-ES" i="1" dirty="0"/>
              <a:t>"En grupos de 4, apliquen las primeras 4 etapas de SSM a:</a:t>
            </a:r>
            <a:br>
              <a:rPr lang="es-ES" dirty="0"/>
            </a:br>
            <a:r>
              <a:rPr lang="es-ES" i="1" dirty="0"/>
              <a:t>Caso: Alta rotación de personal en área de desarrollo</a:t>
            </a:r>
          </a:p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Dibujen </a:t>
            </a:r>
            <a:r>
              <a:rPr lang="es-ES" i="1" dirty="0" err="1"/>
              <a:t>Rich</a:t>
            </a:r>
            <a:r>
              <a:rPr lang="es-ES" i="1" dirty="0"/>
              <a:t> Picture (15 min)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Definan CATWOE (10 min)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i="1" dirty="0"/>
              <a:t>Presenten síntesis (5 min por grupo)</a:t>
            </a:r>
            <a:r>
              <a:rPr lang="es-ES" dirty="0"/>
              <a:t>“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Material:</a:t>
            </a:r>
            <a:r>
              <a:rPr lang="es-ES" dirty="0"/>
              <a:t> Papelógrafos, marcadores, </a:t>
            </a:r>
            <a:r>
              <a:rPr lang="es-ES" dirty="0" err="1"/>
              <a:t>post-its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 - SSM vs Metodologías Duras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290D873-73BF-621B-3DCF-254B674D8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419027"/>
              </p:ext>
            </p:extLst>
          </p:nvPr>
        </p:nvGraphicFramePr>
        <p:xfrm>
          <a:off x="838200" y="1825624"/>
          <a:ext cx="10515600" cy="40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72967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27520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0526975"/>
                    </a:ext>
                  </a:extLst>
                </a:gridCol>
              </a:tblGrid>
              <a:tr h="808847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  <a:latin typeface="quote-cjk-patch"/>
                        </a:rPr>
                        <a:t>Aspecto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SSM (Suaves)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Metodologías Duras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952803459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Problemas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Multiperspectiva, humanos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Técnicos, definidos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81215203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Objetivo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Mejorar situación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Solucionar problema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1534155147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Enfoque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Cualitativo, interpretativo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Cuantitativo, analítico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46853884"/>
                  </a:ext>
                </a:extLst>
              </a:tr>
              <a:tr h="80884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  <a:latin typeface="quote-cjk-patch"/>
                        </a:rPr>
                        <a:t>Resultado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  <a:latin typeface="quote-cjk-patch"/>
                        </a:rPr>
                        <a:t>Aprendizaje, cambios acordados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  <a:latin typeface="quote-cjk-patch"/>
                        </a:rPr>
                        <a:t>Solución técnica óptima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597313539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23537-09CA-8FAD-2013-2BE4E329A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F0706-55FE-1F44-E8D6-9D03774F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Ventajas y Limitaciones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FB303-E56F-5839-C1B4-FBACC4F8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591494-5600-8A8D-C703-DB069E67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Aborda complejidad humana y organizacional</a:t>
            </a:r>
          </a:p>
          <a:p>
            <a:r>
              <a:rPr lang="es-ES" dirty="0"/>
              <a:t>Flexible y adaptable</a:t>
            </a:r>
          </a:p>
          <a:p>
            <a:r>
              <a:rPr lang="es-ES" dirty="0"/>
              <a:t>Fomenta consenso y comprensión compartida</a:t>
            </a:r>
          </a:p>
          <a:p>
            <a:pPr marL="0" indent="0">
              <a:buNone/>
            </a:pPr>
            <a:r>
              <a:rPr lang="es-ES" b="1" dirty="0"/>
              <a:t>Limitaciones:</a:t>
            </a:r>
            <a:endParaRPr lang="es-ES" dirty="0"/>
          </a:p>
          <a:p>
            <a:r>
              <a:rPr lang="es-ES" dirty="0"/>
              <a:t>Requiere tiempo y participación activa</a:t>
            </a:r>
          </a:p>
          <a:p>
            <a:r>
              <a:rPr lang="es-ES" dirty="0"/>
              <a:t>Resultados no siempre cuantificables</a:t>
            </a:r>
          </a:p>
          <a:p>
            <a:r>
              <a:rPr lang="es-ES" dirty="0"/>
              <a:t>Depende de habilidades facilitadoras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133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DD9A-AAC2-FB5D-0324-A7ADA4CEA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FAD6-4D00-4974-945E-C53616FF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 y Reflexión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21BA9A-82E2-C230-8603-7065DA05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99362D-3405-A854-1884-5F298D4D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Preguntas para discusión:</a:t>
            </a:r>
            <a:endParaRPr lang="es-ES" dirty="0"/>
          </a:p>
          <a:p>
            <a:r>
              <a:rPr lang="es-ES" dirty="0"/>
              <a:t>¿En qué situaciones de su carrera profesional ven más aplicable la SSM?</a:t>
            </a:r>
          </a:p>
          <a:p>
            <a:r>
              <a:rPr lang="es-ES" dirty="0"/>
              <a:t>¿Cómo podrían integrar SSM con metodologías ágiles?</a:t>
            </a:r>
          </a:p>
          <a:p>
            <a:r>
              <a:rPr lang="es-ES" b="1" dirty="0"/>
              <a:t>Key </a:t>
            </a:r>
            <a:r>
              <a:rPr lang="es-ES" b="1" dirty="0" err="1"/>
              <a:t>takeaway</a:t>
            </a:r>
            <a:r>
              <a:rPr lang="es-ES" b="1" dirty="0"/>
              <a:t>:</a:t>
            </a:r>
            <a:br>
              <a:rPr lang="es-ES" dirty="0"/>
            </a:br>
            <a:r>
              <a:rPr lang="es-ES" i="1" dirty="0"/>
              <a:t>"No hay una realidad única, sino múltiples perspectivas válidas"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4853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 finalizar la sesión el estudiante: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Comprenderá las </a:t>
            </a:r>
            <a:r>
              <a:rPr lang="es-ES" b="1" dirty="0"/>
              <a:t>7 etapas</a:t>
            </a:r>
            <a:r>
              <a:rPr lang="es-ES" dirty="0"/>
              <a:t> de la metodología SSM</a:t>
            </a:r>
          </a:p>
          <a:p>
            <a:r>
              <a:rPr lang="es-ES" dirty="0"/>
              <a:t>Aplicará la SSM a un </a:t>
            </a:r>
            <a:r>
              <a:rPr lang="es-ES" b="1" dirty="0"/>
              <a:t>caso práctico</a:t>
            </a:r>
            <a:r>
              <a:rPr lang="es-ES" dirty="0"/>
              <a:t> organizacional</a:t>
            </a:r>
          </a:p>
          <a:p>
            <a:r>
              <a:rPr lang="es-ES" dirty="0"/>
              <a:t>Diferenciará la SSM de metodologías para problemas duros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FF7A643-274F-8E15-507F-B02DC74927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33" y="2244686"/>
            <a:ext cx="3570223" cy="35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¿Cuándo usarla?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Cuando hay </a:t>
            </a:r>
            <a:r>
              <a:rPr lang="es-ES" i="1" dirty="0"/>
              <a:t>múltiples perspectivas</a:t>
            </a:r>
            <a:r>
              <a:rPr lang="es-ES" dirty="0"/>
              <a:t> en conflicto</a:t>
            </a:r>
          </a:p>
          <a:p>
            <a:r>
              <a:rPr lang="es-ES" dirty="0"/>
              <a:t>En problemas con </a:t>
            </a:r>
            <a:r>
              <a:rPr lang="es-ES" i="1" dirty="0"/>
              <a:t>alto </a:t>
            </a:r>
            <a:r>
              <a:rPr lang="es-ES" i="1"/>
              <a:t>componente humano</a:t>
            </a:r>
            <a:endParaRPr lang="es-ES" dirty="0"/>
          </a:p>
          <a:p>
            <a:r>
              <a:rPr lang="es-ES" dirty="0"/>
              <a:t>Al implementar </a:t>
            </a:r>
            <a:r>
              <a:rPr lang="es-ES" i="1" dirty="0"/>
              <a:t>cambios organizacionales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Beneficios directos para ingenieros:</a:t>
            </a:r>
            <a:endParaRPr lang="es-ES" dirty="0"/>
          </a:p>
          <a:p>
            <a:r>
              <a:rPr lang="es-ES" b="1" dirty="0"/>
              <a:t>Mejor comunicación</a:t>
            </a:r>
            <a:r>
              <a:rPr lang="es-ES" dirty="0"/>
              <a:t> entre equipos técnicos y usuarios</a:t>
            </a:r>
          </a:p>
          <a:p>
            <a:r>
              <a:rPr lang="es-ES" b="1" dirty="0"/>
              <a:t>Mayor adopción</a:t>
            </a:r>
            <a:r>
              <a:rPr lang="es-ES" dirty="0"/>
              <a:t> de tus soluciones tecnológicas</a:t>
            </a:r>
          </a:p>
          <a:p>
            <a:r>
              <a:rPr lang="es-ES" b="1" dirty="0"/>
              <a:t>Identificación precisa</a:t>
            </a:r>
            <a:r>
              <a:rPr lang="es-ES" dirty="0"/>
              <a:t> de necesidades reales</a:t>
            </a:r>
          </a:p>
          <a:p>
            <a:pPr marL="0" indent="0">
              <a:buNone/>
            </a:pPr>
            <a:r>
              <a:rPr lang="es-ES" b="1" dirty="0"/>
              <a:t>Resultado:</a:t>
            </a:r>
            <a:br>
              <a:rPr lang="es-ES" dirty="0"/>
            </a:br>
            <a:r>
              <a:rPr lang="es-ES" i="1" dirty="0"/>
              <a:t>Proyectos más exitosos y menor resistencia al cambio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Recuerda:</a:t>
            </a:r>
            <a:br>
              <a:rPr lang="es-ES" dirty="0"/>
            </a:br>
            <a:r>
              <a:rPr lang="es-ES" i="1" dirty="0"/>
              <a:t>"Resolver el problema técnico es solo la mitad del camino"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la </a:t>
            </a:r>
            <a:r>
              <a:rPr lang="es-ES" dirty="0" err="1">
                <a:solidFill>
                  <a:srgbClr val="C00000"/>
                </a:solidFill>
              </a:rPr>
              <a:t>Soft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Systems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Methodology</a:t>
            </a:r>
            <a:r>
              <a:rPr lang="es-ES" dirty="0">
                <a:solidFill>
                  <a:srgbClr val="C00000"/>
                </a:solidFill>
              </a:rPr>
              <a:t>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8AB068-C854-BD42-6BCC-E68A8CBF1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  <a:br>
              <a:rPr lang="es-ES" dirty="0"/>
            </a:br>
            <a:r>
              <a:rPr lang="es-ES" i="1" dirty="0"/>
              <a:t>"Metodología desarrollada por Peter Checkland para abordar problemas 'suaves' donde hay perspectivas divergentes y aspectos humanos complejos"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Enfocada en </a:t>
            </a:r>
            <a:r>
              <a:rPr lang="es-ES" b="1" dirty="0"/>
              <a:t>situaciones problemáticas</a:t>
            </a:r>
            <a:r>
              <a:rPr lang="es-ES" dirty="0"/>
              <a:t> más que en problemas definidos</a:t>
            </a:r>
          </a:p>
          <a:p>
            <a:r>
              <a:rPr lang="es-ES" dirty="0"/>
              <a:t>Considera </a:t>
            </a:r>
            <a:r>
              <a:rPr lang="es-ES" b="1" dirty="0"/>
              <a:t>múltiples perspectivas</a:t>
            </a:r>
            <a:r>
              <a:rPr lang="es-ES" dirty="0"/>
              <a:t> y visiones del mundo</a:t>
            </a:r>
          </a:p>
          <a:p>
            <a:r>
              <a:rPr lang="es-ES" dirty="0"/>
              <a:t>Es </a:t>
            </a:r>
            <a:r>
              <a:rPr lang="es-ES" b="1" dirty="0"/>
              <a:t>iterativa</a:t>
            </a:r>
            <a:r>
              <a:rPr lang="es-ES" dirty="0"/>
              <a:t> y de aprendizaje continuo</a:t>
            </a:r>
          </a:p>
          <a:p>
            <a:pPr marL="0" indent="0">
              <a:buNone/>
            </a:pPr>
            <a:r>
              <a:rPr lang="es-ES" b="1" dirty="0"/>
              <a:t>Visual:</a:t>
            </a:r>
            <a:br>
              <a:rPr lang="es-ES" dirty="0"/>
            </a:br>
            <a:r>
              <a:rPr lang="es-ES" dirty="0"/>
              <a:t>Ciclo de aprendizaje:</a:t>
            </a:r>
          </a:p>
          <a:p>
            <a:endParaRPr lang="es-PE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B1CC7C10-789B-C33E-0EFF-51677E9811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631494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0B216-1B29-D4E5-C969-46EBC1D3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063CF-385B-2B79-4CBD-9DE0D75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Las 7 Etapas de la SSM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11E4AE89-4BC6-6E9D-B7A2-B7E63B23D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151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6C319EBF-F639-A473-822F-BB68EFDFE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237D-D49A-3F67-D8A0-4FEC292F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190E-CB14-C7CD-ED6D-1D77E107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Etapa 1-2 - De lo No Estructurado a lo Estructurado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9D069E-E2B0-24FD-995D-63EC2D4C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AD4FF6-1F8C-F605-5765-D44BE1B8A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Etapa 1:</a:t>
            </a:r>
            <a:r>
              <a:rPr lang="es-ES" dirty="0"/>
              <a:t> Capturar la situación compleja</a:t>
            </a:r>
          </a:p>
          <a:p>
            <a:r>
              <a:rPr lang="es-ES" i="1" dirty="0"/>
              <a:t>Ejemplo:</a:t>
            </a:r>
            <a:r>
              <a:rPr lang="es-ES" dirty="0"/>
              <a:t> "Baja productividad en equipo de desarrollo"</a:t>
            </a:r>
          </a:p>
          <a:p>
            <a:r>
              <a:rPr lang="es-ES" dirty="0"/>
              <a:t>Técnicas: Observación, entrevistas, talleres con </a:t>
            </a:r>
            <a:r>
              <a:rPr lang="es-ES" dirty="0" err="1"/>
              <a:t>stakeholders</a:t>
            </a:r>
            <a:endParaRPr lang="es-ES" dirty="0"/>
          </a:p>
          <a:p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FC295FF-9039-970F-1855-3E6C9F2D6E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Etapa 2:</a:t>
            </a:r>
            <a:r>
              <a:rPr lang="es-ES" dirty="0"/>
              <a:t> Expresar la situación mediante:</a:t>
            </a:r>
          </a:p>
          <a:p>
            <a:r>
              <a:rPr lang="es-ES" b="1" dirty="0" err="1"/>
              <a:t>Rich</a:t>
            </a:r>
            <a:r>
              <a:rPr lang="es-ES" b="1" dirty="0"/>
              <a:t> </a:t>
            </a:r>
            <a:r>
              <a:rPr lang="es-ES" b="1" dirty="0" err="1"/>
              <a:t>Pictures</a:t>
            </a:r>
            <a:r>
              <a:rPr lang="es-ES" dirty="0"/>
              <a:t> (dibujos enriquecidos)</a:t>
            </a:r>
          </a:p>
          <a:p>
            <a:r>
              <a:rPr lang="es-ES" b="1" dirty="0"/>
              <a:t>Análisis de actores</a:t>
            </a:r>
            <a:r>
              <a:rPr lang="es-ES" dirty="0"/>
              <a:t> (quién es afectado/interesado)</a:t>
            </a:r>
          </a:p>
          <a:p>
            <a:r>
              <a:rPr lang="es-ES" b="1" dirty="0"/>
              <a:t>Análisis de transformaciones</a:t>
            </a:r>
            <a:r>
              <a:rPr lang="es-ES" dirty="0"/>
              <a:t> (qué cambia/qué se transforma)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416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4F92-A3EA-1F3F-AEB8-F0B8697C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78B0-0E9F-186D-C034-FAD623D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Rich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Pictures</a:t>
            </a:r>
            <a:r>
              <a:rPr lang="es-ES" dirty="0">
                <a:solidFill>
                  <a:srgbClr val="C00000"/>
                </a:solidFill>
              </a:rPr>
              <a:t> (dibujos enriquecidos)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F467A3-DB7A-67D0-E644-18F48E22B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AD29E0-2D8C-7016-20B9-1CCCED8E3E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90688"/>
            <a:ext cx="7030679" cy="43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6DEA92-3614-7506-804A-47E6066D2D53}"/>
              </a:ext>
            </a:extLst>
          </p:cNvPr>
          <p:cNvSpPr txBox="1"/>
          <p:nvPr/>
        </p:nvSpPr>
        <p:spPr>
          <a:xfrm>
            <a:off x="2762250" y="6032467"/>
            <a:ext cx="7384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https://deliveringresults.leeds.ac.uk/a-practical-guide-to-documenting-and-designing-processes/process-documentation/getting-started/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959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0111-15EB-BE69-F54F-A8979F4C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C218-1089-31C3-9632-E5A5133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de actores (quién es afectado/interesado)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D9EC2-11FA-4EE4-87B7-57CD6CAB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792F0C-8DED-D34B-A69F-A335596B6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740" y="1690688"/>
            <a:ext cx="6962519" cy="49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B504B8-CEBB-0E62-3819-DEB5B0CD80BA}"/>
              </a:ext>
            </a:extLst>
          </p:cNvPr>
          <p:cNvSpPr txBox="1"/>
          <p:nvPr/>
        </p:nvSpPr>
        <p:spPr>
          <a:xfrm>
            <a:off x="1544892" y="6555658"/>
            <a:ext cx="9102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dirty="0">
                <a:hlinkClick r:id="rId4"/>
              </a:rPr>
              <a:t>https://designthinking.es/wp-content/uploads/2023/05/caso-de-uso-mapa-de-actores-design-thinking-en-espanol.png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1524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4B1D8-8D73-83AA-2E59-37D6C5C2F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51EC5-7135-D232-FA65-042CBFF1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de transformaciones (qué cambia/qué se transforma)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64A07C-384C-17EC-E581-0DF38398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79F7ACF-EFAC-4E17-D2DF-F508C093CA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31" y="1690688"/>
            <a:ext cx="8142334" cy="450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2D0E31E-67B1-626C-C52C-6643CE94878F}"/>
              </a:ext>
            </a:extLst>
          </p:cNvPr>
          <p:cNvSpPr txBox="1"/>
          <p:nvPr/>
        </p:nvSpPr>
        <p:spPr>
          <a:xfrm>
            <a:off x="1917290" y="6194323"/>
            <a:ext cx="8062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hlinkClick r:id="rId4"/>
              </a:rPr>
              <a:t>https://karlavane1946.wixsite.com/website/post/la-energ%C3%ADa-y-sus-transformaciones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3495379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880</Words>
  <Application>Microsoft Office PowerPoint</Application>
  <PresentationFormat>Panorámica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quote-cjk-patch</vt:lpstr>
      <vt:lpstr>Tema de Office</vt:lpstr>
      <vt:lpstr>Teoría General de Sistemas</vt:lpstr>
      <vt:lpstr>INICIO Objetivo de la Sesión</vt:lpstr>
      <vt:lpstr>UTILIDAD ¿Cuándo usarla?</vt:lpstr>
      <vt:lpstr>TRANSFORMACIÓN ¿Qué es la Soft Systems Methodology?</vt:lpstr>
      <vt:lpstr>Las 7 Etapas de la SSM</vt:lpstr>
      <vt:lpstr>Etapa 1-2 - De lo No Estructurado a lo Estructurado</vt:lpstr>
      <vt:lpstr>Rich Pictures (dibujos enriquecidos)</vt:lpstr>
      <vt:lpstr>Análisis de actores (quién es afectado/interesado)</vt:lpstr>
      <vt:lpstr>Análisis de transformaciones (qué cambia/qué se transforma)</vt:lpstr>
      <vt:lpstr>Diapositiva 6: Etapa 3-4 - Definiciones Raíz y Modelos Conceptuales</vt:lpstr>
      <vt:lpstr>Diapositiva 6: Etapa 3-4 - Definiciones Raíz y Modelos Conceptuales</vt:lpstr>
      <vt:lpstr>Etapa 5-6 - Comparación y Cambios Factibles</vt:lpstr>
      <vt:lpstr>Matriz de factibilidad vs. deseabilidad ( impacto)</vt:lpstr>
      <vt:lpstr>Etapa 7 - Acciones para Mejorar</vt:lpstr>
      <vt:lpstr>PRACTICA Caso Práctico - SSM en TI</vt:lpstr>
      <vt:lpstr>Actividad Grupal</vt:lpstr>
      <vt:lpstr>CIERRE Conclusiones - SSM vs Metodologías Duras</vt:lpstr>
      <vt:lpstr>Ventajas y Limitaciones</vt:lpstr>
      <vt:lpstr>Cierre y Reflexión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18</cp:revision>
  <dcterms:created xsi:type="dcterms:W3CDTF">2025-08-08T04:24:19Z</dcterms:created>
  <dcterms:modified xsi:type="dcterms:W3CDTF">2025-09-29T19:38:49Z</dcterms:modified>
</cp:coreProperties>
</file>