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402" r:id="rId3"/>
    <p:sldId id="259" r:id="rId4"/>
    <p:sldId id="396" r:id="rId5"/>
    <p:sldId id="421" r:id="rId6"/>
    <p:sldId id="422" r:id="rId7"/>
    <p:sldId id="423" r:id="rId8"/>
    <p:sldId id="424" r:id="rId9"/>
    <p:sldId id="411" r:id="rId10"/>
    <p:sldId id="408" r:id="rId11"/>
    <p:sldId id="412" r:id="rId12"/>
    <p:sldId id="425" r:id="rId13"/>
    <p:sldId id="414" r:id="rId14"/>
    <p:sldId id="375" r:id="rId15"/>
    <p:sldId id="391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75D71-1C8C-4ECA-9D2F-25DECC61AC44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85DDE-F361-4D9A-97AC-182AC5D5895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455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028B87-EC1B-AC18-197E-D01028DA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2ACAD4F-EB48-DBDC-8B11-26E506130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69F7C-367D-16BB-603F-6D86B241A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6BCC0C-7BBD-E1E4-71C6-3F6CE3E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2EC34B-ACB5-3B97-0E52-79E382A8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63973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BD2E-504C-DEDF-BAD8-3E928033B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B5048A-B315-231D-C31F-183853FD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68D293-E5B7-7F1E-4D5A-3B9738E41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33173A-AA39-E55D-4918-D58E9FD3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5FF8B8-647B-5878-3721-A3397590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303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1A8697-4F1E-121F-303E-EB2E179DF1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6B8C73A-D726-6A3A-7C73-43E353482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A02C6-19B6-5652-F7FD-A59C5A63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ECA7B37-AEB0-2DD4-FF0B-BCBF568B4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E98FA0-E065-DB84-1393-F73B09AE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82640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03D0F-BE3A-6AB1-4186-6F1BFB85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B66EF7-F5BC-27AA-6DA7-92A7EC997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AB90D-9442-6B29-0BAA-CE45044F7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D19F7E-84FC-FF17-CBB3-95F72A881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132174-9C49-CE7E-E484-2F97804B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0582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5E1C3-7533-830B-418E-72C3F7AA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D28317-B863-5549-CB5C-DEC966B94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3177C9-9233-9075-1CE4-B834D7516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C8DCE-C290-CEC8-4EC4-BADDE3275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1F41F8-FDDB-BB9E-C902-454E46FE8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7302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5BEA0B-4D71-094F-AEE3-261C07CD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C04534-7387-AC71-7EED-176FF1FFB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2F7990C-C567-CA6B-D716-5F68A7A973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9ADF7A4-DE59-5292-D62D-230ED9AA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35B917-0B56-1342-C2AA-7DB5DD03F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998AE0-FDEA-87B6-FAD0-F08ED73E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349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62834-F015-7A56-59AD-3C39D250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F4CB-0206-D425-DBD7-425E6219C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D6513A-036E-8DEE-38A8-F50FD1860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02C9ACA-5886-807D-F156-862020FC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37B1F5-97B4-33F7-8EE7-9D0AA9992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4DA7745-87DF-FE88-05AF-72D118B2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DC6C84B-31B9-FB23-7303-7CD9E9704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DF05328-0334-63FA-5450-9267DAA66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872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2FAFA-1793-BA17-3CC7-F02F9F13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56A0509-B4C7-0F92-642B-57D2F043B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9ADDCE-86BC-9EF4-3EE1-C5A91428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77BD884-2943-2A7B-6B32-60F596A54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65963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F48842-64BA-6E1B-3805-B3C8CBD2A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568B3FF-DCFB-9840-1B37-B86E9FDE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2E5F6D-A7E6-87FF-5390-215E46DFF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99250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A70AD-946C-D367-C5EC-9EF2DFF73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EBD0E-B9F0-85B4-FCD6-400AB992C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CEA8B5-29F6-D70E-0C83-8B7D3C790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9EC3B1-EC5F-D81A-0103-DDE724B5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05D8F-8DA0-17E7-4566-79DCD4686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D1CB57-4174-D0F5-08A2-C36E9BD1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3548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927EB-D0BB-D16C-3C47-BA3F551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BA17709-5316-A913-98A1-D31B1E96F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30B867-D255-B318-E3FC-35369F59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A94EE7-7CEB-6B4B-BFED-83A2EF58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A23E7-A3F7-7D94-80AF-8D5C054E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19B1BE-E309-8174-73F3-F9BCFD8B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65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7B9AEDF-5B4F-FC2F-806D-2C836B4E5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9479D8-68C5-E47E-E21D-13531828E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795263-E3B7-8B74-E997-04D90728C6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DF9C8-65E9-4257-97D1-9794EF622D0D}" type="datetimeFigureOut">
              <a:rPr lang="es-PE" smtClean="0"/>
              <a:t>1/10/2025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E552D3-2FF2-9122-A93A-9A6D7660B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D1A731-1A8B-BAF3-74FE-ABDF8F088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3FC23B-21BA-4638-AEC9-43AC4D069FE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64352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lides.com/rcotrina94/la-sistemica-los-sistemas-blandos-y-los-sistemas-de-informacion#/0/1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EAD313-5075-669B-A177-7FB543EA3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Teoría General de Sistemas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228CEF-A46A-A3FE-A1D6-9C06D5186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2: </a:t>
            </a:r>
            <a:r>
              <a:rPr lang="es-ES" dirty="0"/>
              <a:t>Enfoque sistémico y sus metodologías</a:t>
            </a:r>
          </a:p>
          <a:p>
            <a:r>
              <a:rPr lang="es-PE" b="1" dirty="0"/>
              <a:t>Sesión 10:  </a:t>
            </a:r>
            <a:r>
              <a:rPr lang="es-ES" dirty="0"/>
              <a:t>Metodología para abordar problemas suaves (Metodología de Wilson) uso de la cruz de malta</a:t>
            </a:r>
          </a:p>
          <a:p>
            <a:r>
              <a:rPr lang="es-PE" b="1" dirty="0"/>
              <a:t>Docente: </a:t>
            </a:r>
            <a:r>
              <a:rPr lang="es-PE" dirty="0"/>
              <a:t>Carlos R. P. Tovar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EE574D7-887F-023F-A878-21499EADC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248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237D-D49A-3F67-D8A0-4FEC292FD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23190E-CB14-C7CD-ED6D-1D77E107D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Actividad Grupal - Cruz de Malta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AD4FF6-1F8C-F605-5765-D44BE1B8A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Instrucciones:</a:t>
            </a:r>
            <a:br>
              <a:rPr lang="es-ES" dirty="0"/>
            </a:br>
            <a:r>
              <a:rPr lang="es-ES" i="1" dirty="0"/>
              <a:t>"En grupos de 3, analicen el caso usando la Cruz de Malta:</a:t>
            </a:r>
            <a:endParaRPr lang="es-ES" dirty="0"/>
          </a:p>
          <a:p>
            <a:r>
              <a:rPr lang="es-ES" i="1" dirty="0"/>
              <a:t>Problema: Alta rotación de desarrolladores junior</a:t>
            </a:r>
            <a:endParaRPr lang="es-ES" dirty="0"/>
          </a:p>
          <a:p>
            <a:r>
              <a:rPr lang="es-ES" i="1" dirty="0"/>
              <a:t>Situación Problemática (10 min)</a:t>
            </a:r>
            <a:endParaRPr lang="es-ES" dirty="0"/>
          </a:p>
          <a:p>
            <a:r>
              <a:rPr lang="es-ES" i="1" dirty="0"/>
              <a:t>Sistemas Relevantes (10 min)</a:t>
            </a:r>
            <a:endParaRPr lang="es-ES" dirty="0"/>
          </a:p>
          <a:p>
            <a:r>
              <a:rPr lang="es-ES" i="1" dirty="0"/>
              <a:t>Modelo Conceptual (10 min)</a:t>
            </a:r>
            <a:endParaRPr lang="es-ES" dirty="0"/>
          </a:p>
          <a:p>
            <a:r>
              <a:rPr lang="es-ES" i="1" dirty="0"/>
              <a:t>Acciones de Mejora (10 min)</a:t>
            </a:r>
            <a:r>
              <a:rPr lang="es-ES" dirty="0"/>
              <a:t>"</a:t>
            </a:r>
          </a:p>
          <a:p>
            <a:r>
              <a:rPr lang="es-ES" b="1" dirty="0"/>
              <a:t>Entrega:</a:t>
            </a:r>
            <a:r>
              <a:rPr lang="es-ES" dirty="0"/>
              <a:t> Presentación breve de 3 minutos por grupo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79D069E-E2B0-24FD-995D-63EC2D4CE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167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94F92-A3EA-1F3F-AEB8-F0B8697C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9878B0-0E9F-186D-C034-FAD623D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Ventajas de la Metodología Wilson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8F467A3-DB7A-67D0-E644-18F48E22B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CE205F-D1A4-1223-05BC-81FBA587D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Fortalezas:</a:t>
            </a:r>
            <a:endParaRPr lang="es-ES" dirty="0"/>
          </a:p>
          <a:p>
            <a:r>
              <a:rPr lang="es-ES" dirty="0"/>
              <a:t>Más práctica y directa que SSM tradicional</a:t>
            </a:r>
          </a:p>
          <a:p>
            <a:r>
              <a:rPr lang="es-ES" dirty="0"/>
              <a:t>Enfoque visual intuitivo (Cruz de Malta)</a:t>
            </a:r>
          </a:p>
          <a:p>
            <a:r>
              <a:rPr lang="es-ES" dirty="0"/>
              <a:t>Fácil de comunicar a no especialistas</a:t>
            </a:r>
          </a:p>
          <a:p>
            <a:r>
              <a:rPr lang="es-ES" dirty="0"/>
              <a:t>Integra análisis y acción</a:t>
            </a:r>
          </a:p>
          <a:p>
            <a:pPr marL="0" indent="0">
              <a:buNone/>
            </a:pPr>
            <a:r>
              <a:rPr lang="es-ES" b="1" dirty="0"/>
              <a:t>Limitaciones:</a:t>
            </a:r>
            <a:endParaRPr lang="es-ES" dirty="0"/>
          </a:p>
          <a:p>
            <a:r>
              <a:rPr lang="es-ES" dirty="0"/>
              <a:t>Puede </a:t>
            </a:r>
            <a:r>
              <a:rPr lang="es-ES" dirty="0" err="1"/>
              <a:t>sobresimplificar</a:t>
            </a:r>
            <a:r>
              <a:rPr lang="es-ES" dirty="0"/>
              <a:t> problemas muy complejos</a:t>
            </a:r>
          </a:p>
          <a:p>
            <a:r>
              <a:rPr lang="es-ES" dirty="0"/>
              <a:t>Requiere facilitador con experiencia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29598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EAEB-7477-8EAD-3FB4-35A8C4AA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1B7D6-27D9-A4FD-685B-A6C51748D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Tarea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43AB41-CBBD-87A6-F863-0E304FC84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236F24-B583-838B-3015-DD17B0AFC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Ejercicio individual:</a:t>
            </a:r>
            <a:endParaRPr lang="es-ES" dirty="0"/>
          </a:p>
          <a:p>
            <a:r>
              <a:rPr lang="es-ES" i="1" dirty="0"/>
              <a:t>Aplicar la Cruz de Malta a un problema de su entorno académico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Diseño recomendado:</a:t>
            </a:r>
            <a:endParaRPr lang="es-ES" dirty="0"/>
          </a:p>
          <a:p>
            <a:r>
              <a:rPr lang="es-ES" b="1" dirty="0"/>
              <a:t>Paleta:</a:t>
            </a:r>
            <a:r>
              <a:rPr lang="es-ES" dirty="0"/>
              <a:t> Morado profesional (#7C3AED) para elementos Wilson, gris para texto</a:t>
            </a:r>
          </a:p>
          <a:p>
            <a:r>
              <a:rPr lang="es-ES" b="1" dirty="0"/>
              <a:t>Iconos:</a:t>
            </a:r>
            <a:r>
              <a:rPr lang="es-ES" dirty="0"/>
              <a:t> Usar íconos de cuadrantes ◼️◼️◼️◼️ y conectores 🔄</a:t>
            </a:r>
          </a:p>
          <a:p>
            <a:r>
              <a:rPr lang="es-ES" b="1" dirty="0"/>
              <a:t>Layout:</a:t>
            </a:r>
            <a:r>
              <a:rPr lang="es-ES" dirty="0"/>
              <a:t> Mantener diagrama de Cruz de Malta visible en todas las diapositivas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90537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111-15EB-BE69-F54F-A8979F4CA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F9C218-1089-31C3-9632-E5A513399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Comparación: Wilson vs SSM Tradicional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5D9EC2-11FA-4EE4-87B7-57CD6CAB3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E636EDBA-96EF-956B-6C65-EDE6238CE5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631465"/>
              </p:ext>
            </p:extLst>
          </p:nvPr>
        </p:nvGraphicFramePr>
        <p:xfrm>
          <a:off x="838200" y="2921794"/>
          <a:ext cx="10515600" cy="217043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3045502">
                  <a:extLst>
                    <a:ext uri="{9D8B030D-6E8A-4147-A177-3AD203B41FA5}">
                      <a16:colId xmlns:a16="http://schemas.microsoft.com/office/drawing/2014/main" val="701663736"/>
                    </a:ext>
                  </a:extLst>
                </a:gridCol>
                <a:gridCol w="3735049">
                  <a:extLst>
                    <a:ext uri="{9D8B030D-6E8A-4147-A177-3AD203B41FA5}">
                      <a16:colId xmlns:a16="http://schemas.microsoft.com/office/drawing/2014/main" val="2068120622"/>
                    </a:ext>
                  </a:extLst>
                </a:gridCol>
                <a:gridCol w="3735049">
                  <a:extLst>
                    <a:ext uri="{9D8B030D-6E8A-4147-A177-3AD203B41FA5}">
                      <a16:colId xmlns:a16="http://schemas.microsoft.com/office/drawing/2014/main" val="31327511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</a:rPr>
                        <a:t>Aspecto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Metodología Wilson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SSM Tradicional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23843586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</a:rPr>
                        <a:t>Estructura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4 cuadrantes (Cruz Malta)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7 etapas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557104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 dirty="0">
                          <a:effectLst/>
                        </a:rPr>
                        <a:t>Enfoque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Más práctico y ágil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Más académico y riguroso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8975082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Tiempo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Implementación más rápida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>
                          <a:effectLst/>
                        </a:rPr>
                        <a:t>Proceso más extenso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4972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1">
                          <a:effectLst/>
                        </a:rPr>
                        <a:t>Flexibilidad</a:t>
                      </a:r>
                      <a:endParaRPr lang="es-PE" b="0">
                        <a:effectLst/>
                        <a:latin typeface="quote-cjk-patch"/>
                      </a:endParaRP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Alta adaptabilidad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s-PE" b="0" dirty="0">
                          <a:effectLst/>
                        </a:rPr>
                        <a:t>Estructura más fija</a:t>
                      </a:r>
                      <a:endParaRPr lang="es-PE" b="0" dirty="0">
                        <a:effectLst/>
                        <a:latin typeface="quote-cjk-patch"/>
                      </a:endParaRP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154988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2495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4241A-DA3E-7941-9D7D-D6F6E32E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60F540-7336-B3E8-195B-C732C7B2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Conclusiones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FED552-6CC2-DA89-19F8-469B6C8D3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1662B77-4DB3-7287-D988-B22DB8432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Aplicaciones en tu carrera:</a:t>
            </a:r>
            <a:endParaRPr lang="es-ES" dirty="0"/>
          </a:p>
          <a:p>
            <a:r>
              <a:rPr lang="es-ES" dirty="0"/>
              <a:t>🚀 Mejorar procesos de desarrollo de software</a:t>
            </a:r>
          </a:p>
          <a:p>
            <a:r>
              <a:rPr lang="es-ES" dirty="0"/>
              <a:t>💬 Gestionar conflictos entre equipos</a:t>
            </a:r>
          </a:p>
          <a:p>
            <a:r>
              <a:rPr lang="es-ES" dirty="0"/>
              <a:t>📊 Diseñar sistemas más alineados con necesidades reales</a:t>
            </a:r>
          </a:p>
          <a:p>
            <a:r>
              <a:rPr lang="es-ES" b="1" dirty="0"/>
              <a:t>Frase final:</a:t>
            </a:r>
            <a:br>
              <a:rPr lang="es-ES" dirty="0"/>
            </a:br>
            <a:r>
              <a:rPr lang="es-ES" i="1" dirty="0"/>
              <a:t>"La Cruz de Malta: tu mapa para navegar problemas complejos"</a:t>
            </a:r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7040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8FA57A-2DDB-2267-3B3D-0E090A94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5" name="Marcador de contenido 4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C617A84A-2FC2-3E46-5E76-458E3EF7E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5975" y="2343150"/>
            <a:ext cx="8020050" cy="2171700"/>
          </a:xfrm>
        </p:spPr>
      </p:pic>
    </p:spTree>
    <p:extLst>
      <p:ext uri="{BB962C8B-B14F-4D97-AF65-F5344CB8AC3E}">
        <p14:creationId xmlns:p14="http://schemas.microsoft.com/office/powerpoint/2010/main" val="383292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6EBAF-2BA3-3D3C-D98F-D963FE95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5C544-BB7E-7E49-C3B3-86818C071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054A2F1-95FD-4757-5D38-EE69CD4F2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/>
              <a:t>Al finalizar la sesión el estudiante: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Comprenderá los fundamentos de la </a:t>
            </a:r>
            <a:r>
              <a:rPr lang="es-ES" b="1" dirty="0"/>
              <a:t>Metodología de Wilson</a:t>
            </a:r>
            <a:endParaRPr lang="es-ES" dirty="0"/>
          </a:p>
          <a:p>
            <a:r>
              <a:rPr lang="es-ES" dirty="0"/>
              <a:t>Aplicará la </a:t>
            </a:r>
            <a:r>
              <a:rPr lang="es-ES" b="1" dirty="0"/>
              <a:t>Cruz de Malta</a:t>
            </a:r>
            <a:r>
              <a:rPr lang="es-ES" dirty="0"/>
              <a:t> para analizar problemas complejos</a:t>
            </a:r>
          </a:p>
          <a:p>
            <a:r>
              <a:rPr lang="es-ES" dirty="0"/>
              <a:t>Diferenciará esta metodología de otros enfoques sistémicos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900603E-497B-5CC5-9E47-ADDCE3AB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7" name="Marcador de contenido 6" descr="Icono&#10;&#10;El contenido generado por IA puede ser incorrecto.">
            <a:extLst>
              <a:ext uri="{FF2B5EF4-FFF2-40B4-BE49-F238E27FC236}">
                <a16:creationId xmlns:a16="http://schemas.microsoft.com/office/drawing/2014/main" id="{3580522E-C6F0-C48D-7AE5-2ACD57AA75D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825625"/>
            <a:ext cx="3465079" cy="345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390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62C2E-48CC-F38E-6376-5CC0C2F9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260349-05F8-112C-E838-C42804C9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Brian Wilson y su Aporte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7B0ADB-3DA9-396F-1443-765C68B9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Contexto histórico:</a:t>
            </a:r>
            <a:endParaRPr lang="es-ES" dirty="0"/>
          </a:p>
          <a:p>
            <a:r>
              <a:rPr lang="es-ES" dirty="0"/>
              <a:t>Evolución de la SSM (</a:t>
            </a:r>
            <a:r>
              <a:rPr lang="es-ES" dirty="0" err="1"/>
              <a:t>Soft</a:t>
            </a:r>
            <a:r>
              <a:rPr lang="es-ES" dirty="0"/>
              <a:t> </a:t>
            </a:r>
            <a:r>
              <a:rPr lang="es-ES" dirty="0" err="1"/>
              <a:t>Systems</a:t>
            </a:r>
            <a:r>
              <a:rPr lang="es-ES" dirty="0"/>
              <a:t> </a:t>
            </a:r>
            <a:r>
              <a:rPr lang="es-ES" dirty="0" err="1"/>
              <a:t>Methodology</a:t>
            </a:r>
            <a:r>
              <a:rPr lang="es-ES" dirty="0"/>
              <a:t>)</a:t>
            </a:r>
          </a:p>
          <a:p>
            <a:r>
              <a:rPr lang="es-ES" dirty="0"/>
              <a:t>Brian Wilson (discípulo de Checkland) - años 1990</a:t>
            </a:r>
          </a:p>
          <a:p>
            <a:r>
              <a:rPr lang="es-ES" dirty="0"/>
              <a:t>Adaptación para hacer la metodología más accesible y práctica</a:t>
            </a:r>
          </a:p>
          <a:p>
            <a:pPr marL="0" indent="0">
              <a:buNone/>
            </a:pPr>
            <a:r>
              <a:rPr lang="es-ES" b="1" dirty="0"/>
              <a:t>Propósito central:</a:t>
            </a:r>
            <a:br>
              <a:rPr lang="es-ES" dirty="0"/>
            </a:br>
            <a:r>
              <a:rPr lang="es-ES" i="1" dirty="0"/>
              <a:t>"Proveer un marco estructurado pero flexible para abordar situaciones problemáticas complejas</a:t>
            </a:r>
            <a:endParaRPr lang="es-ES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66504FC-FF47-151B-845A-0F95CC071D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3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119F8-4E5F-C84A-F7D2-2A83F2637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14E58-8E15-6AB1-C33F-399318E46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La Cruz de Malta - Estructura Visual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B58AB068-C854-BD42-6BCC-E68A8CBF1A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Los 4 cuadrantes fundamentales:</a:t>
            </a:r>
            <a:endParaRPr lang="es-ES" dirty="0"/>
          </a:p>
          <a:p>
            <a:r>
              <a:rPr lang="es-ES" b="1" dirty="0"/>
              <a:t>Situación Problemática</a:t>
            </a:r>
            <a:r>
              <a:rPr lang="es-ES" dirty="0"/>
              <a:t> (Análisis del contexto actual)</a:t>
            </a:r>
          </a:p>
          <a:p>
            <a:r>
              <a:rPr lang="es-ES" b="1" dirty="0"/>
              <a:t>Sistemas Relevantes</a:t>
            </a:r>
            <a:r>
              <a:rPr lang="es-ES" dirty="0"/>
              <a:t> (Identificación de sistemas involucrados)</a:t>
            </a:r>
          </a:p>
          <a:p>
            <a:r>
              <a:rPr lang="es-ES" b="1" dirty="0"/>
              <a:t>Modelos Conceptuales</a:t>
            </a:r>
            <a:r>
              <a:rPr lang="es-ES" dirty="0"/>
              <a:t> (Diseño de soluciones ideales)</a:t>
            </a:r>
          </a:p>
          <a:p>
            <a:r>
              <a:rPr lang="es-ES" b="1" dirty="0"/>
              <a:t>Acciones de Mejora</a:t>
            </a:r>
            <a:r>
              <a:rPr lang="es-ES" dirty="0"/>
              <a:t> (Implementación factible)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1A3EF3-A1B1-ECEF-9D35-A2830E09A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pic>
        <p:nvPicPr>
          <p:cNvPr id="1026" name="Picture 2" descr="La sistémica, los sistemas blandos y los sistemas de información">
            <a:extLst>
              <a:ext uri="{FF2B5EF4-FFF2-40B4-BE49-F238E27FC236}">
                <a16:creationId xmlns:a16="http://schemas.microsoft.com/office/drawing/2014/main" id="{EF2B3E82-F68F-5F83-A207-FA6464EA365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35965"/>
            <a:ext cx="5181600" cy="413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CE4FBB-07DC-3E9A-2EC5-24F405A0FC3B}"/>
              </a:ext>
            </a:extLst>
          </p:cNvPr>
          <p:cNvSpPr txBox="1"/>
          <p:nvPr/>
        </p:nvSpPr>
        <p:spPr>
          <a:xfrm>
            <a:off x="6039465" y="6019512"/>
            <a:ext cx="5181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1600" dirty="0">
                <a:hlinkClick r:id="rId4"/>
              </a:rPr>
              <a:t>https://slides.com/rcotrina94/la-sistemica-los-sistemas-blandos-y-los-sistemas-de-informacion#/0/1</a:t>
            </a:r>
            <a:endParaRPr lang="es-PE" sz="1600" dirty="0"/>
          </a:p>
        </p:txBody>
      </p:sp>
    </p:spTree>
    <p:extLst>
      <p:ext uri="{BB962C8B-B14F-4D97-AF65-F5344CB8AC3E}">
        <p14:creationId xmlns:p14="http://schemas.microsoft.com/office/powerpoint/2010/main" val="12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78F33-69FB-6E4F-619A-0834822C2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58F4D-3787-CCA1-3307-3F1E9C61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Cuadrante 1 - Situación Problemática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79E6737-7B17-9FA9-CC4A-524A5BFB6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Análisis de la situación actual:</a:t>
            </a:r>
            <a:endParaRPr lang="es-ES" dirty="0"/>
          </a:p>
          <a:p>
            <a:r>
              <a:rPr lang="es-ES" dirty="0"/>
              <a:t>Mapeo de actores y sus perspectivas</a:t>
            </a:r>
          </a:p>
          <a:p>
            <a:r>
              <a:rPr lang="es-ES" dirty="0"/>
              <a:t>Identificación de conflictos y tensiones</a:t>
            </a:r>
          </a:p>
          <a:p>
            <a:r>
              <a:rPr lang="es-ES" dirty="0"/>
              <a:t>Recopilación de información contextual</a:t>
            </a:r>
          </a:p>
          <a:p>
            <a:pPr marL="0" indent="0">
              <a:buNone/>
            </a:pPr>
            <a:r>
              <a:rPr lang="es-ES" b="1" dirty="0"/>
              <a:t>Técnicas aplicables:</a:t>
            </a:r>
            <a:endParaRPr lang="es-ES" dirty="0"/>
          </a:p>
          <a:p>
            <a:r>
              <a:rPr lang="es-ES" dirty="0"/>
              <a:t>Entrevistas con </a:t>
            </a:r>
            <a:r>
              <a:rPr lang="es-ES" dirty="0" err="1"/>
              <a:t>stakeholders</a:t>
            </a:r>
            <a:endParaRPr lang="es-ES" dirty="0"/>
          </a:p>
          <a:p>
            <a:r>
              <a:rPr lang="es-ES" dirty="0"/>
              <a:t>Observación participante</a:t>
            </a:r>
          </a:p>
          <a:p>
            <a:r>
              <a:rPr lang="es-ES" dirty="0" err="1"/>
              <a:t>Rich</a:t>
            </a:r>
            <a:r>
              <a:rPr lang="es-ES" dirty="0"/>
              <a:t> </a:t>
            </a:r>
            <a:r>
              <a:rPr lang="es-ES" dirty="0" err="1"/>
              <a:t>Pictures</a:t>
            </a:r>
            <a:r>
              <a:rPr lang="es-ES" dirty="0"/>
              <a:t> (diagramas enriquecidos)</a:t>
            </a:r>
          </a:p>
          <a:p>
            <a:pPr marL="0" indent="0">
              <a:buNone/>
            </a:pPr>
            <a:r>
              <a:rPr lang="es-ES" b="1" dirty="0"/>
              <a:t>Pregunta clave:</a:t>
            </a:r>
            <a:r>
              <a:rPr lang="es-ES" dirty="0"/>
              <a:t> </a:t>
            </a:r>
            <a:r>
              <a:rPr lang="es-ES" i="1" dirty="0"/>
              <a:t>"¿Qué está ocurriendo realmente?"</a:t>
            </a:r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4BE3521-F588-DF75-B238-206C27088C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2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87EF0FA-9093-DAE0-FF66-D1843AB7E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A26DA-D2DA-F1CA-3A66-C941F30A5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Cuadrante 2 - Sistemas Relevantes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6BF1744-519E-6575-4187-0A83A6E44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Identificación de sistemas:</a:t>
            </a:r>
            <a:endParaRPr lang="es-ES" dirty="0"/>
          </a:p>
          <a:p>
            <a:r>
              <a:rPr lang="es-ES" dirty="0"/>
              <a:t>¿Qué sistemas están involucrados en la problemática?</a:t>
            </a:r>
          </a:p>
          <a:p>
            <a:r>
              <a:rPr lang="es-ES" dirty="0"/>
              <a:t>¿Cómo se relacionan entre sí?</a:t>
            </a:r>
          </a:p>
          <a:p>
            <a:r>
              <a:rPr lang="es-ES" dirty="0"/>
              <a:t>¿Cuáles son sus propósitos y </a:t>
            </a:r>
            <a:r>
              <a:rPr lang="es-ES" dirty="0" err="1"/>
              <a:t>boundaries</a:t>
            </a:r>
            <a:r>
              <a:rPr lang="es-ES" dirty="0"/>
              <a:t>?</a:t>
            </a:r>
          </a:p>
          <a:p>
            <a:pPr marL="0" indent="0">
              <a:buNone/>
            </a:pPr>
            <a:r>
              <a:rPr lang="es-ES" b="1" dirty="0"/>
              <a:t>Ejemplo TI:</a:t>
            </a:r>
            <a:br>
              <a:rPr lang="es-ES" dirty="0"/>
            </a:br>
            <a:r>
              <a:rPr lang="es-ES" i="1" dirty="0"/>
              <a:t>"Sistema de desarrollo, sistema de soporte, sistema de gestión de proyectos"</a:t>
            </a:r>
            <a:endParaRPr lang="es-ES" dirty="0"/>
          </a:p>
          <a:p>
            <a:pPr marL="0" indent="0">
              <a:buNone/>
            </a:pPr>
            <a:r>
              <a:rPr lang="es-ES" b="1" dirty="0"/>
              <a:t>Herramienta:</a:t>
            </a:r>
            <a:r>
              <a:rPr lang="es-ES" dirty="0"/>
              <a:t> Matriz de relaciones entre sistemas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74AAF9-2554-805C-2034-2E09D2782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988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0ACCF62-88A0-EFC0-9125-C1D341C14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5A77A-B258-5A32-EF04-14518F6D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>
                <a:solidFill>
                  <a:srgbClr val="C00000"/>
                </a:solidFill>
              </a:rPr>
              <a:t>Cuadrante 3 - Modelos Conceptuales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0FBF531-3FB3-D403-5151-01905B2F1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Diseño de soluciones ideales:</a:t>
            </a:r>
            <a:endParaRPr lang="es-ES" dirty="0"/>
          </a:p>
          <a:p>
            <a:r>
              <a:rPr lang="es-ES" dirty="0"/>
              <a:t>Crear modelos de "cómo debería ser" el sistema</a:t>
            </a:r>
          </a:p>
          <a:p>
            <a:r>
              <a:rPr lang="es-ES" dirty="0"/>
              <a:t>Considerar múltiples perspectivas</a:t>
            </a:r>
          </a:p>
          <a:p>
            <a:r>
              <a:rPr lang="es-ES" dirty="0"/>
              <a:t>Definir actividades y flujos ideales</a:t>
            </a:r>
          </a:p>
          <a:p>
            <a:pPr marL="0" indent="0">
              <a:buNone/>
            </a:pPr>
            <a:r>
              <a:rPr lang="es-ES" b="1" dirty="0"/>
              <a:t>Técnica:</a:t>
            </a:r>
            <a:endParaRPr lang="es-ES" dirty="0"/>
          </a:p>
          <a:p>
            <a:r>
              <a:rPr lang="es-ES" dirty="0"/>
              <a:t>Diagramas de actividades</a:t>
            </a:r>
          </a:p>
          <a:p>
            <a:r>
              <a:rPr lang="es-ES" dirty="0"/>
              <a:t>Especificación de transformaciones</a:t>
            </a:r>
          </a:p>
          <a:p>
            <a:r>
              <a:rPr lang="es-ES" dirty="0"/>
              <a:t>Validación con </a:t>
            </a:r>
            <a:r>
              <a:rPr lang="es-ES" dirty="0" err="1"/>
              <a:t>stakeholders</a:t>
            </a:r>
            <a:endParaRPr lang="es-ES" dirty="0"/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F9EB53-12B4-D870-0013-837C3A77A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0504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F422076-90AA-179C-5B3A-F564E4702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BC06E-8CE2-C8D7-75E5-29354FEC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Cuadrante 4 - Acciones de Mejora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1B932ED-259B-593F-003E-E7BED425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Implementación práctica:</a:t>
            </a:r>
            <a:endParaRPr lang="es-ES" dirty="0"/>
          </a:p>
          <a:p>
            <a:r>
              <a:rPr lang="es-ES" dirty="0"/>
              <a:t>Identificar cambios factibles y deseables</a:t>
            </a:r>
          </a:p>
          <a:p>
            <a:r>
              <a:rPr lang="es-ES" dirty="0"/>
              <a:t>Establecer plan de acción concreto</a:t>
            </a:r>
          </a:p>
          <a:p>
            <a:r>
              <a:rPr lang="es-ES" dirty="0"/>
              <a:t>Definir métricas de éxito</a:t>
            </a:r>
          </a:p>
          <a:p>
            <a:pPr marL="0" indent="0">
              <a:buNone/>
            </a:pPr>
            <a:r>
              <a:rPr lang="es-ES" b="1" dirty="0"/>
              <a:t>Criterios de factibilidad:</a:t>
            </a:r>
            <a:endParaRPr lang="es-ES" dirty="0"/>
          </a:p>
          <a:p>
            <a:r>
              <a:rPr lang="es-ES" dirty="0"/>
              <a:t>Técnicamente posible</a:t>
            </a:r>
          </a:p>
          <a:p>
            <a:r>
              <a:rPr lang="es-ES" dirty="0"/>
              <a:t>Económicamente viable</a:t>
            </a:r>
          </a:p>
          <a:p>
            <a:r>
              <a:rPr lang="es-ES" dirty="0"/>
              <a:t>Culturalmente aceptable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64EFDBE-CD49-F117-B5BB-262AB3463F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140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0B216-1B29-D4E5-C969-46EBC1D39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063CF-385B-2B79-4CBD-9DE0D75F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>
                <a:solidFill>
                  <a:srgbClr val="C00000"/>
                </a:solidFill>
              </a:rPr>
              <a:t>Caso Práctico - Implementación Fallida de CRM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C319EBF-F639-A473-822F-BB68EFDFE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355633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44493A7-B817-14BB-AF07-2C42704B0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Aplicación de la Cruz de Malta:</a:t>
            </a:r>
            <a:endParaRPr lang="es-ES" dirty="0"/>
          </a:p>
          <a:p>
            <a:r>
              <a:rPr lang="es-ES" b="1" dirty="0"/>
              <a:t>Situación:</a:t>
            </a:r>
            <a:r>
              <a:rPr lang="es-ES" dirty="0"/>
              <a:t> Resistencia a nuevo sistema CRM</a:t>
            </a:r>
          </a:p>
          <a:p>
            <a:r>
              <a:rPr lang="es-ES" b="1" dirty="0"/>
              <a:t>Sistemas:</a:t>
            </a:r>
            <a:r>
              <a:rPr lang="es-ES" dirty="0"/>
              <a:t> Ventas, TI, Atención al cliente</a:t>
            </a:r>
          </a:p>
          <a:p>
            <a:r>
              <a:rPr lang="es-ES" b="1" dirty="0"/>
              <a:t>Modelos:</a:t>
            </a:r>
            <a:r>
              <a:rPr lang="es-ES" dirty="0"/>
              <a:t> Proceso ideal de adopción</a:t>
            </a:r>
          </a:p>
          <a:p>
            <a:r>
              <a:rPr lang="es-ES" b="1" dirty="0"/>
              <a:t>Acciones:</a:t>
            </a:r>
            <a:r>
              <a:rPr lang="es-ES" dirty="0"/>
              <a:t> Programa de capacitación gradual + soporte dedicado</a:t>
            </a:r>
          </a:p>
          <a:p>
            <a:r>
              <a:rPr lang="es-ES" b="1" dirty="0"/>
              <a:t>Resultado:</a:t>
            </a:r>
            <a:r>
              <a:rPr lang="es-ES" dirty="0"/>
              <a:t> Incremento del 60% en adopción tras 3 meses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252629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677</Words>
  <Application>Microsoft Office PowerPoint</Application>
  <PresentationFormat>Panorámica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quote-cjk-patch</vt:lpstr>
      <vt:lpstr>Tema de Office</vt:lpstr>
      <vt:lpstr>Teoría General de Sistemas</vt:lpstr>
      <vt:lpstr>INICIO Objetivo de la Sesión</vt:lpstr>
      <vt:lpstr>UTILIDAD Brian Wilson y su Aporte</vt:lpstr>
      <vt:lpstr>TRANSFORMACIÓN La Cruz de Malta - Estructura Visual</vt:lpstr>
      <vt:lpstr>Cuadrante 1 - Situación Problemática</vt:lpstr>
      <vt:lpstr>Cuadrante 2 - Sistemas Relevantes</vt:lpstr>
      <vt:lpstr>Cuadrante 3 - Modelos Conceptuales</vt:lpstr>
      <vt:lpstr>Cuadrante 4 - Acciones de Mejora</vt:lpstr>
      <vt:lpstr>Caso Práctico - Implementación Fallida de CRM</vt:lpstr>
      <vt:lpstr>Actividad Grupal - Cruz de Malta</vt:lpstr>
      <vt:lpstr>Ventajas de la Metodología Wilson</vt:lpstr>
      <vt:lpstr> PRACTICA Tarea </vt:lpstr>
      <vt:lpstr>CIERRE Comparación: Wilson vs SSM Tradicional</vt:lpstr>
      <vt:lpstr>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19</cp:revision>
  <dcterms:created xsi:type="dcterms:W3CDTF">2025-08-08T04:24:19Z</dcterms:created>
  <dcterms:modified xsi:type="dcterms:W3CDTF">2025-10-01T20:21:17Z</dcterms:modified>
</cp:coreProperties>
</file>