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02" r:id="rId3"/>
    <p:sldId id="396" r:id="rId4"/>
    <p:sldId id="427" r:id="rId5"/>
    <p:sldId id="426" r:id="rId6"/>
    <p:sldId id="428" r:id="rId7"/>
    <p:sldId id="429" r:id="rId8"/>
    <p:sldId id="430" r:id="rId9"/>
    <p:sldId id="425" r:id="rId10"/>
    <p:sldId id="414" r:id="rId11"/>
    <p:sldId id="375" r:id="rId12"/>
    <p:sldId id="391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43FBE2-EB51-487B-B841-69C3FB675241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A6BD4533-283F-4722-8BCD-22C43E92975F}">
      <dgm:prSet/>
      <dgm:spPr/>
      <dgm:t>
        <a:bodyPr/>
        <a:lstStyle/>
        <a:p>
          <a:r>
            <a:rPr lang="es-ES" b="1"/>
            <a:t>Definición del Problema</a:t>
          </a:r>
          <a:endParaRPr lang="es-PE"/>
        </a:p>
      </dgm:t>
    </dgm:pt>
    <dgm:pt modelId="{F69D66D0-46AB-483D-8FF5-69F2936912AE}" type="parTrans" cxnId="{DBB2DF2A-CFEC-4B6F-94ED-2ADD134D7EA6}">
      <dgm:prSet/>
      <dgm:spPr/>
      <dgm:t>
        <a:bodyPr/>
        <a:lstStyle/>
        <a:p>
          <a:endParaRPr lang="es-PE"/>
        </a:p>
      </dgm:t>
    </dgm:pt>
    <dgm:pt modelId="{6C710718-9826-40BE-9251-E22731286E1E}" type="sibTrans" cxnId="{DBB2DF2A-CFEC-4B6F-94ED-2ADD134D7EA6}">
      <dgm:prSet/>
      <dgm:spPr/>
      <dgm:t>
        <a:bodyPr/>
        <a:lstStyle/>
        <a:p>
          <a:endParaRPr lang="es-PE"/>
        </a:p>
      </dgm:t>
    </dgm:pt>
    <dgm:pt modelId="{397C3CA2-369B-4A73-99AA-99C1CB581626}">
      <dgm:prSet/>
      <dgm:spPr/>
      <dgm:t>
        <a:bodyPr/>
        <a:lstStyle/>
        <a:p>
          <a:r>
            <a:rPr lang="es-PE" b="1" dirty="0"/>
            <a:t>Diseño de Soluciones</a:t>
          </a:r>
          <a:endParaRPr lang="es-PE" dirty="0"/>
        </a:p>
      </dgm:t>
    </dgm:pt>
    <dgm:pt modelId="{994B1BC7-21D8-4C09-9B97-37562D1ABC8C}" type="parTrans" cxnId="{4E5B683B-0427-4AB9-99A7-88D7B6B4D8BA}">
      <dgm:prSet/>
      <dgm:spPr/>
      <dgm:t>
        <a:bodyPr/>
        <a:lstStyle/>
        <a:p>
          <a:endParaRPr lang="es-PE"/>
        </a:p>
      </dgm:t>
    </dgm:pt>
    <dgm:pt modelId="{D811E4CA-A0BA-416F-AFB4-D917A0373A94}" type="sibTrans" cxnId="{4E5B683B-0427-4AB9-99A7-88D7B6B4D8BA}">
      <dgm:prSet/>
      <dgm:spPr/>
      <dgm:t>
        <a:bodyPr/>
        <a:lstStyle/>
        <a:p>
          <a:endParaRPr lang="es-PE"/>
        </a:p>
      </dgm:t>
    </dgm:pt>
    <dgm:pt modelId="{290D2ECF-9A94-4693-B36C-35D73E18F2D1}">
      <dgm:prSet/>
      <dgm:spPr/>
      <dgm:t>
        <a:bodyPr/>
        <a:lstStyle/>
        <a:p>
          <a:r>
            <a:rPr lang="es-PE" b="1"/>
            <a:t>Modelado y Simulación</a:t>
          </a:r>
          <a:endParaRPr lang="es-PE"/>
        </a:p>
      </dgm:t>
    </dgm:pt>
    <dgm:pt modelId="{5CBCDA90-5C97-4B30-8DBC-C9AF1BEC87BB}" type="parTrans" cxnId="{AB18D3D8-2C3E-4E4A-B5F3-F6C67C2ABB05}">
      <dgm:prSet/>
      <dgm:spPr/>
      <dgm:t>
        <a:bodyPr/>
        <a:lstStyle/>
        <a:p>
          <a:endParaRPr lang="es-PE"/>
        </a:p>
      </dgm:t>
    </dgm:pt>
    <dgm:pt modelId="{3F89E349-A56A-415A-B7C6-85B5975AEC01}" type="sibTrans" cxnId="{AB18D3D8-2C3E-4E4A-B5F3-F6C67C2ABB05}">
      <dgm:prSet/>
      <dgm:spPr/>
      <dgm:t>
        <a:bodyPr/>
        <a:lstStyle/>
        <a:p>
          <a:endParaRPr lang="es-PE"/>
        </a:p>
      </dgm:t>
    </dgm:pt>
    <dgm:pt modelId="{19FAF500-C71B-473C-9095-9915E5417AE2}">
      <dgm:prSet/>
      <dgm:spPr/>
      <dgm:t>
        <a:bodyPr/>
        <a:lstStyle/>
        <a:p>
          <a:r>
            <a:rPr lang="es-PE" b="1"/>
            <a:t>Optimización</a:t>
          </a:r>
          <a:endParaRPr lang="es-PE"/>
        </a:p>
      </dgm:t>
    </dgm:pt>
    <dgm:pt modelId="{30954F6F-2FDC-4B0B-9EA4-042CC30C57A7}" type="parTrans" cxnId="{C1F4EDD4-AA00-4971-8A9D-10008459398F}">
      <dgm:prSet/>
      <dgm:spPr/>
      <dgm:t>
        <a:bodyPr/>
        <a:lstStyle/>
        <a:p>
          <a:endParaRPr lang="es-PE"/>
        </a:p>
      </dgm:t>
    </dgm:pt>
    <dgm:pt modelId="{241E8F57-2A5B-4D03-BE89-CE57E5F8BE9E}" type="sibTrans" cxnId="{C1F4EDD4-AA00-4971-8A9D-10008459398F}">
      <dgm:prSet/>
      <dgm:spPr/>
      <dgm:t>
        <a:bodyPr/>
        <a:lstStyle/>
        <a:p>
          <a:endParaRPr lang="es-PE"/>
        </a:p>
      </dgm:t>
    </dgm:pt>
    <dgm:pt modelId="{AE361D7F-6835-4887-8898-9E0AB1550662}">
      <dgm:prSet/>
      <dgm:spPr/>
      <dgm:t>
        <a:bodyPr/>
        <a:lstStyle/>
        <a:p>
          <a:r>
            <a:rPr lang="es-PE" b="1"/>
            <a:t>Implementación</a:t>
          </a:r>
          <a:endParaRPr lang="es-PE"/>
        </a:p>
      </dgm:t>
    </dgm:pt>
    <dgm:pt modelId="{249C96C5-074B-4C6D-84B9-ECE33486BE96}" type="parTrans" cxnId="{B082AFFD-494D-4776-A0E5-D36DEC8DE6D6}">
      <dgm:prSet/>
      <dgm:spPr/>
      <dgm:t>
        <a:bodyPr/>
        <a:lstStyle/>
        <a:p>
          <a:endParaRPr lang="es-PE"/>
        </a:p>
      </dgm:t>
    </dgm:pt>
    <dgm:pt modelId="{AFC47C92-B270-4321-B07C-2DFCCF1A4BAF}" type="sibTrans" cxnId="{B082AFFD-494D-4776-A0E5-D36DEC8DE6D6}">
      <dgm:prSet/>
      <dgm:spPr/>
      <dgm:t>
        <a:bodyPr/>
        <a:lstStyle/>
        <a:p>
          <a:endParaRPr lang="es-PE"/>
        </a:p>
      </dgm:t>
    </dgm:pt>
    <dgm:pt modelId="{1553AE47-6DC7-40C8-AF89-E5F50AAF9C04}" type="pres">
      <dgm:prSet presAssocID="{7343FBE2-EB51-487B-B841-69C3FB675241}" presName="CompostProcess" presStyleCnt="0">
        <dgm:presLayoutVars>
          <dgm:dir/>
          <dgm:resizeHandles val="exact"/>
        </dgm:presLayoutVars>
      </dgm:prSet>
      <dgm:spPr/>
    </dgm:pt>
    <dgm:pt modelId="{34D99BAC-1CB1-44C3-9CD5-6A782565411D}" type="pres">
      <dgm:prSet presAssocID="{7343FBE2-EB51-487B-B841-69C3FB675241}" presName="arrow" presStyleLbl="bgShp" presStyleIdx="0" presStyleCnt="1"/>
      <dgm:spPr/>
    </dgm:pt>
    <dgm:pt modelId="{00C894B8-2F97-4680-8333-15B350289315}" type="pres">
      <dgm:prSet presAssocID="{7343FBE2-EB51-487B-B841-69C3FB675241}" presName="linearProcess" presStyleCnt="0"/>
      <dgm:spPr/>
    </dgm:pt>
    <dgm:pt modelId="{60D5F837-615E-4EAE-A2E1-3BFE3532B464}" type="pres">
      <dgm:prSet presAssocID="{A6BD4533-283F-4722-8BCD-22C43E92975F}" presName="textNode" presStyleLbl="node1" presStyleIdx="0" presStyleCnt="5">
        <dgm:presLayoutVars>
          <dgm:bulletEnabled val="1"/>
        </dgm:presLayoutVars>
      </dgm:prSet>
      <dgm:spPr/>
    </dgm:pt>
    <dgm:pt modelId="{ECB49BA0-44A9-4F28-BB7C-E219287DFAA3}" type="pres">
      <dgm:prSet presAssocID="{6C710718-9826-40BE-9251-E22731286E1E}" presName="sibTrans" presStyleCnt="0"/>
      <dgm:spPr/>
    </dgm:pt>
    <dgm:pt modelId="{F9C48D27-2187-4DFC-BC0E-C7D45BDF857E}" type="pres">
      <dgm:prSet presAssocID="{397C3CA2-369B-4A73-99AA-99C1CB581626}" presName="textNode" presStyleLbl="node1" presStyleIdx="1" presStyleCnt="5">
        <dgm:presLayoutVars>
          <dgm:bulletEnabled val="1"/>
        </dgm:presLayoutVars>
      </dgm:prSet>
      <dgm:spPr/>
    </dgm:pt>
    <dgm:pt modelId="{EED83715-1C9D-43B1-A47B-6C0CD3313005}" type="pres">
      <dgm:prSet presAssocID="{D811E4CA-A0BA-416F-AFB4-D917A0373A94}" presName="sibTrans" presStyleCnt="0"/>
      <dgm:spPr/>
    </dgm:pt>
    <dgm:pt modelId="{F9CF7215-8706-4A11-9BED-6C365DB92197}" type="pres">
      <dgm:prSet presAssocID="{290D2ECF-9A94-4693-B36C-35D73E18F2D1}" presName="textNode" presStyleLbl="node1" presStyleIdx="2" presStyleCnt="5">
        <dgm:presLayoutVars>
          <dgm:bulletEnabled val="1"/>
        </dgm:presLayoutVars>
      </dgm:prSet>
      <dgm:spPr/>
    </dgm:pt>
    <dgm:pt modelId="{CA0DC037-7C70-4552-955D-9DDEDD278075}" type="pres">
      <dgm:prSet presAssocID="{3F89E349-A56A-415A-B7C6-85B5975AEC01}" presName="sibTrans" presStyleCnt="0"/>
      <dgm:spPr/>
    </dgm:pt>
    <dgm:pt modelId="{0D7DC992-439C-4169-84EF-41579A8B8FEB}" type="pres">
      <dgm:prSet presAssocID="{19FAF500-C71B-473C-9095-9915E5417AE2}" presName="textNode" presStyleLbl="node1" presStyleIdx="3" presStyleCnt="5">
        <dgm:presLayoutVars>
          <dgm:bulletEnabled val="1"/>
        </dgm:presLayoutVars>
      </dgm:prSet>
      <dgm:spPr/>
    </dgm:pt>
    <dgm:pt modelId="{7DC09FC0-E5F4-4F1D-8BCF-6495B5217C3B}" type="pres">
      <dgm:prSet presAssocID="{241E8F57-2A5B-4D03-BE89-CE57E5F8BE9E}" presName="sibTrans" presStyleCnt="0"/>
      <dgm:spPr/>
    </dgm:pt>
    <dgm:pt modelId="{DAF824DB-CDAE-4527-BE63-586E92755E80}" type="pres">
      <dgm:prSet presAssocID="{AE361D7F-6835-4887-8898-9E0AB155066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8964710-0129-499A-BFD0-37469B287235}" type="presOf" srcId="{7343FBE2-EB51-487B-B841-69C3FB675241}" destId="{1553AE47-6DC7-40C8-AF89-E5F50AAF9C04}" srcOrd="0" destOrd="0" presId="urn:microsoft.com/office/officeart/2005/8/layout/hProcess9"/>
    <dgm:cxn modelId="{30EDE21C-8F2B-4BB9-B56A-6A32A6652396}" type="presOf" srcId="{AE361D7F-6835-4887-8898-9E0AB1550662}" destId="{DAF824DB-CDAE-4527-BE63-586E92755E80}" srcOrd="0" destOrd="0" presId="urn:microsoft.com/office/officeart/2005/8/layout/hProcess9"/>
    <dgm:cxn modelId="{DBB2DF2A-CFEC-4B6F-94ED-2ADD134D7EA6}" srcId="{7343FBE2-EB51-487B-B841-69C3FB675241}" destId="{A6BD4533-283F-4722-8BCD-22C43E92975F}" srcOrd="0" destOrd="0" parTransId="{F69D66D0-46AB-483D-8FF5-69F2936912AE}" sibTransId="{6C710718-9826-40BE-9251-E22731286E1E}"/>
    <dgm:cxn modelId="{4E5B683B-0427-4AB9-99A7-88D7B6B4D8BA}" srcId="{7343FBE2-EB51-487B-B841-69C3FB675241}" destId="{397C3CA2-369B-4A73-99AA-99C1CB581626}" srcOrd="1" destOrd="0" parTransId="{994B1BC7-21D8-4C09-9B97-37562D1ABC8C}" sibTransId="{D811E4CA-A0BA-416F-AFB4-D917A0373A94}"/>
    <dgm:cxn modelId="{70552A4C-7BE6-4DBF-97FA-B83FF233EB9A}" type="presOf" srcId="{19FAF500-C71B-473C-9095-9915E5417AE2}" destId="{0D7DC992-439C-4169-84EF-41579A8B8FEB}" srcOrd="0" destOrd="0" presId="urn:microsoft.com/office/officeart/2005/8/layout/hProcess9"/>
    <dgm:cxn modelId="{F75B50BA-BDC5-4389-A5FB-7684898950EC}" type="presOf" srcId="{397C3CA2-369B-4A73-99AA-99C1CB581626}" destId="{F9C48D27-2187-4DFC-BC0E-C7D45BDF857E}" srcOrd="0" destOrd="0" presId="urn:microsoft.com/office/officeart/2005/8/layout/hProcess9"/>
    <dgm:cxn modelId="{38FF53C1-07DD-42A8-80E7-1179CD5F882A}" type="presOf" srcId="{290D2ECF-9A94-4693-B36C-35D73E18F2D1}" destId="{F9CF7215-8706-4A11-9BED-6C365DB92197}" srcOrd="0" destOrd="0" presId="urn:microsoft.com/office/officeart/2005/8/layout/hProcess9"/>
    <dgm:cxn modelId="{C1F4EDD4-AA00-4971-8A9D-10008459398F}" srcId="{7343FBE2-EB51-487B-B841-69C3FB675241}" destId="{19FAF500-C71B-473C-9095-9915E5417AE2}" srcOrd="3" destOrd="0" parTransId="{30954F6F-2FDC-4B0B-9EA4-042CC30C57A7}" sibTransId="{241E8F57-2A5B-4D03-BE89-CE57E5F8BE9E}"/>
    <dgm:cxn modelId="{AB18D3D8-2C3E-4E4A-B5F3-F6C67C2ABB05}" srcId="{7343FBE2-EB51-487B-B841-69C3FB675241}" destId="{290D2ECF-9A94-4693-B36C-35D73E18F2D1}" srcOrd="2" destOrd="0" parTransId="{5CBCDA90-5C97-4B30-8DBC-C9AF1BEC87BB}" sibTransId="{3F89E349-A56A-415A-B7C6-85B5975AEC01}"/>
    <dgm:cxn modelId="{939B92E9-936A-481B-8EA7-D87B17626278}" type="presOf" srcId="{A6BD4533-283F-4722-8BCD-22C43E92975F}" destId="{60D5F837-615E-4EAE-A2E1-3BFE3532B464}" srcOrd="0" destOrd="0" presId="urn:microsoft.com/office/officeart/2005/8/layout/hProcess9"/>
    <dgm:cxn modelId="{B082AFFD-494D-4776-A0E5-D36DEC8DE6D6}" srcId="{7343FBE2-EB51-487B-B841-69C3FB675241}" destId="{AE361D7F-6835-4887-8898-9E0AB1550662}" srcOrd="4" destOrd="0" parTransId="{249C96C5-074B-4C6D-84B9-ECE33486BE96}" sibTransId="{AFC47C92-B270-4321-B07C-2DFCCF1A4BAF}"/>
    <dgm:cxn modelId="{66789692-7AE4-4AE0-AA27-66CBC85B9A33}" type="presParOf" srcId="{1553AE47-6DC7-40C8-AF89-E5F50AAF9C04}" destId="{34D99BAC-1CB1-44C3-9CD5-6A782565411D}" srcOrd="0" destOrd="0" presId="urn:microsoft.com/office/officeart/2005/8/layout/hProcess9"/>
    <dgm:cxn modelId="{7CC28E88-9EBF-4108-9E2B-651093E7A3E7}" type="presParOf" srcId="{1553AE47-6DC7-40C8-AF89-E5F50AAF9C04}" destId="{00C894B8-2F97-4680-8333-15B350289315}" srcOrd="1" destOrd="0" presId="urn:microsoft.com/office/officeart/2005/8/layout/hProcess9"/>
    <dgm:cxn modelId="{6F1EFC2E-CF7A-4380-AB9D-7833E602705E}" type="presParOf" srcId="{00C894B8-2F97-4680-8333-15B350289315}" destId="{60D5F837-615E-4EAE-A2E1-3BFE3532B464}" srcOrd="0" destOrd="0" presId="urn:microsoft.com/office/officeart/2005/8/layout/hProcess9"/>
    <dgm:cxn modelId="{81C7D04B-9BFC-4883-8B2A-707BB28AF148}" type="presParOf" srcId="{00C894B8-2F97-4680-8333-15B350289315}" destId="{ECB49BA0-44A9-4F28-BB7C-E219287DFAA3}" srcOrd="1" destOrd="0" presId="urn:microsoft.com/office/officeart/2005/8/layout/hProcess9"/>
    <dgm:cxn modelId="{51275BC9-D651-45E3-ADA0-E2BB4E1EBD71}" type="presParOf" srcId="{00C894B8-2F97-4680-8333-15B350289315}" destId="{F9C48D27-2187-4DFC-BC0E-C7D45BDF857E}" srcOrd="2" destOrd="0" presId="urn:microsoft.com/office/officeart/2005/8/layout/hProcess9"/>
    <dgm:cxn modelId="{80A4CC67-85C9-45E8-890A-48FFC797CFC7}" type="presParOf" srcId="{00C894B8-2F97-4680-8333-15B350289315}" destId="{EED83715-1C9D-43B1-A47B-6C0CD3313005}" srcOrd="3" destOrd="0" presId="urn:microsoft.com/office/officeart/2005/8/layout/hProcess9"/>
    <dgm:cxn modelId="{DCAFA31F-114A-4C8C-A226-E08DF6464B72}" type="presParOf" srcId="{00C894B8-2F97-4680-8333-15B350289315}" destId="{F9CF7215-8706-4A11-9BED-6C365DB92197}" srcOrd="4" destOrd="0" presId="urn:microsoft.com/office/officeart/2005/8/layout/hProcess9"/>
    <dgm:cxn modelId="{FC2A2A78-88D1-48CA-A23E-1EEFCD1F5C92}" type="presParOf" srcId="{00C894B8-2F97-4680-8333-15B350289315}" destId="{CA0DC037-7C70-4552-955D-9DDEDD278075}" srcOrd="5" destOrd="0" presId="urn:microsoft.com/office/officeart/2005/8/layout/hProcess9"/>
    <dgm:cxn modelId="{D5E78B47-EB9D-4464-B214-B42163A6E3F2}" type="presParOf" srcId="{00C894B8-2F97-4680-8333-15B350289315}" destId="{0D7DC992-439C-4169-84EF-41579A8B8FEB}" srcOrd="6" destOrd="0" presId="urn:microsoft.com/office/officeart/2005/8/layout/hProcess9"/>
    <dgm:cxn modelId="{AF182B8E-0121-4633-8787-FC3FC09DFA2B}" type="presParOf" srcId="{00C894B8-2F97-4680-8333-15B350289315}" destId="{7DC09FC0-E5F4-4F1D-8BCF-6495B5217C3B}" srcOrd="7" destOrd="0" presId="urn:microsoft.com/office/officeart/2005/8/layout/hProcess9"/>
    <dgm:cxn modelId="{2F1F160C-E361-4120-BF1D-F536718D01C4}" type="presParOf" srcId="{00C894B8-2F97-4680-8333-15B350289315}" destId="{DAF824DB-CDAE-4527-BE63-586E92755E8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99BAC-1CB1-44C3-9CD5-6A782565411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5F837-615E-4EAE-A2E1-3BFE3532B464}">
      <dsp:nvSpPr>
        <dsp:cNvPr id="0" name=""/>
        <dsp:cNvSpPr/>
      </dsp:nvSpPr>
      <dsp:spPr>
        <a:xfrm>
          <a:off x="4653" y="1305401"/>
          <a:ext cx="2014997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Definición del Problema</a:t>
          </a:r>
          <a:endParaRPr lang="es-PE" sz="1700" kern="1200"/>
        </a:p>
      </dsp:txBody>
      <dsp:txXfrm>
        <a:off x="89619" y="1390367"/>
        <a:ext cx="1845065" cy="1570603"/>
      </dsp:txXfrm>
    </dsp:sp>
    <dsp:sp modelId="{F9C48D27-2187-4DFC-BC0E-C7D45BDF857E}">
      <dsp:nvSpPr>
        <dsp:cNvPr id="0" name=""/>
        <dsp:cNvSpPr/>
      </dsp:nvSpPr>
      <dsp:spPr>
        <a:xfrm>
          <a:off x="2127477" y="1305401"/>
          <a:ext cx="2014997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 dirty="0"/>
            <a:t>Diseño de Soluciones</a:t>
          </a:r>
          <a:endParaRPr lang="es-PE" sz="1700" kern="1200" dirty="0"/>
        </a:p>
      </dsp:txBody>
      <dsp:txXfrm>
        <a:off x="2212443" y="1390367"/>
        <a:ext cx="1845065" cy="1570603"/>
      </dsp:txXfrm>
    </dsp:sp>
    <dsp:sp modelId="{F9CF7215-8706-4A11-9BED-6C365DB92197}">
      <dsp:nvSpPr>
        <dsp:cNvPr id="0" name=""/>
        <dsp:cNvSpPr/>
      </dsp:nvSpPr>
      <dsp:spPr>
        <a:xfrm>
          <a:off x="4250301" y="1305401"/>
          <a:ext cx="2014997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/>
            <a:t>Modelado y Simulación</a:t>
          </a:r>
          <a:endParaRPr lang="es-PE" sz="1700" kern="1200"/>
        </a:p>
      </dsp:txBody>
      <dsp:txXfrm>
        <a:off x="4335267" y="1390367"/>
        <a:ext cx="1845065" cy="1570603"/>
      </dsp:txXfrm>
    </dsp:sp>
    <dsp:sp modelId="{0D7DC992-439C-4169-84EF-41579A8B8FEB}">
      <dsp:nvSpPr>
        <dsp:cNvPr id="0" name=""/>
        <dsp:cNvSpPr/>
      </dsp:nvSpPr>
      <dsp:spPr>
        <a:xfrm>
          <a:off x="6373124" y="1305401"/>
          <a:ext cx="2014997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/>
            <a:t>Optimización</a:t>
          </a:r>
          <a:endParaRPr lang="es-PE" sz="1700" kern="1200"/>
        </a:p>
      </dsp:txBody>
      <dsp:txXfrm>
        <a:off x="6458090" y="1390367"/>
        <a:ext cx="1845065" cy="1570603"/>
      </dsp:txXfrm>
    </dsp:sp>
    <dsp:sp modelId="{DAF824DB-CDAE-4527-BE63-586E92755E80}">
      <dsp:nvSpPr>
        <dsp:cNvPr id="0" name=""/>
        <dsp:cNvSpPr/>
      </dsp:nvSpPr>
      <dsp:spPr>
        <a:xfrm>
          <a:off x="8495948" y="1305401"/>
          <a:ext cx="2014997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b="1" kern="1200"/>
            <a:t>Implementación</a:t>
          </a:r>
          <a:endParaRPr lang="es-PE" sz="1700" kern="1200"/>
        </a:p>
      </dsp:txBody>
      <dsp:txXfrm>
        <a:off x="8580914" y="1390367"/>
        <a:ext cx="1845065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10:  </a:t>
            </a:r>
            <a:r>
              <a:rPr lang="es-ES" dirty="0"/>
              <a:t>Metodología para abordar problemas duros (Metodología de Halls y Jenkins)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111-15EB-BE69-F54F-A8979F4C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C218-1089-31C3-9632-E5A5133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Integración con Otras Metodologías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D9EC2-11FA-4EE4-87B7-57CD6CAB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B737B5-8E38-C1EA-E25A-828E9E966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Combinación efectiva:</a:t>
            </a:r>
            <a:endParaRPr lang="es-ES" dirty="0"/>
          </a:p>
          <a:p>
            <a:r>
              <a:rPr lang="es-ES" dirty="0"/>
              <a:t>Hall + </a:t>
            </a:r>
            <a:r>
              <a:rPr lang="es-ES" b="1" dirty="0"/>
              <a:t>PMBOK</a:t>
            </a:r>
            <a:r>
              <a:rPr lang="es-ES" dirty="0"/>
              <a:t> para gestión de proyectos</a:t>
            </a:r>
          </a:p>
          <a:p>
            <a:r>
              <a:rPr lang="es-ES" dirty="0"/>
              <a:t>Hall + </a:t>
            </a:r>
            <a:r>
              <a:rPr lang="es-ES" b="1" dirty="0"/>
              <a:t>ITIL</a:t>
            </a:r>
            <a:r>
              <a:rPr lang="es-ES" dirty="0"/>
              <a:t> para servicios de TI</a:t>
            </a:r>
          </a:p>
          <a:p>
            <a:r>
              <a:rPr lang="es-ES" dirty="0"/>
              <a:t>Hall + </a:t>
            </a:r>
            <a:r>
              <a:rPr lang="es-ES" b="1" dirty="0"/>
              <a:t>Análisis de Riesgos</a:t>
            </a:r>
            <a:r>
              <a:rPr lang="es-ES" dirty="0"/>
              <a:t> para mitigación</a:t>
            </a:r>
          </a:p>
          <a:p>
            <a:pPr marL="0" indent="0">
              <a:buNone/>
            </a:pPr>
            <a:r>
              <a:rPr lang="es-ES" b="1" dirty="0"/>
              <a:t>Ejemplo:</a:t>
            </a:r>
            <a:br>
              <a:rPr lang="es-ES" dirty="0"/>
            </a:br>
            <a:r>
              <a:rPr lang="es-ES" dirty="0"/>
              <a:t>*"Proyecto de ciberseguridad: Hall para diseño técnico + ISO 27001 para controles"*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24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Tarea y Cierre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62B77-4DB3-7287-D988-B22DB843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Ejercicio individual:</a:t>
            </a:r>
            <a:endParaRPr lang="es-ES" dirty="0"/>
          </a:p>
          <a:p>
            <a:r>
              <a:rPr lang="es-ES" i="1" dirty="0"/>
              <a:t>Documentar un problema duro de su experiencia aplicando las 5 etapas de Hall</a:t>
            </a:r>
            <a:endParaRPr lang="es-ES" dirty="0"/>
          </a:p>
          <a:p>
            <a:r>
              <a:rPr lang="es-ES" b="1" dirty="0"/>
              <a:t>Recursos adicionales:</a:t>
            </a:r>
            <a:endParaRPr lang="es-ES" dirty="0"/>
          </a:p>
          <a:p>
            <a:r>
              <a:rPr lang="es-ES" dirty="0"/>
              <a:t>Libro: "A </a:t>
            </a:r>
            <a:r>
              <a:rPr lang="es-ES" dirty="0" err="1"/>
              <a:t>Methodology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Engineering</a:t>
            </a:r>
            <a:r>
              <a:rPr lang="es-ES" dirty="0"/>
              <a:t>" (A. D. Hall)</a:t>
            </a:r>
          </a:p>
          <a:p>
            <a:r>
              <a:rPr lang="es-ES" dirty="0"/>
              <a:t>Caso de estudio: "NASA </a:t>
            </a:r>
            <a:r>
              <a:rPr lang="es-ES" dirty="0" err="1"/>
              <a:t>Apollo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- Aplicación de Hall"</a:t>
            </a:r>
          </a:p>
          <a:p>
            <a:r>
              <a:rPr lang="es-ES" b="1" dirty="0"/>
              <a:t>Frase final:</a:t>
            </a:r>
            <a:br>
              <a:rPr lang="es-ES" dirty="0"/>
            </a:br>
            <a:r>
              <a:rPr lang="es-ES" i="1" dirty="0"/>
              <a:t>"Para problemas complejos pero bien definidos, Hall provee el camino más seguro al éxito"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finalizar la sesión el estudiante: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Identificará las características de los </a:t>
            </a:r>
            <a:r>
              <a:rPr lang="es-ES" b="1" dirty="0"/>
              <a:t>problemas duros</a:t>
            </a:r>
            <a:endParaRPr lang="es-ES" dirty="0"/>
          </a:p>
          <a:p>
            <a:r>
              <a:rPr lang="es-ES" dirty="0"/>
              <a:t>Aplicará las </a:t>
            </a:r>
            <a:r>
              <a:rPr lang="es-ES" b="1" dirty="0"/>
              <a:t>5 etapas de la metodología de Hall</a:t>
            </a:r>
            <a:endParaRPr lang="es-ES" dirty="0"/>
          </a:p>
          <a:p>
            <a:r>
              <a:rPr lang="es-ES" dirty="0"/>
              <a:t>Integrará los </a:t>
            </a:r>
            <a:r>
              <a:rPr lang="es-ES" b="1" dirty="0"/>
              <a:t>aportes de Jenkins</a:t>
            </a:r>
            <a:r>
              <a:rPr lang="es-ES" dirty="0"/>
              <a:t> al análisis sistémico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825625"/>
            <a:ext cx="3465079" cy="34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Problemas Duros - Definición y Contexto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8AB068-C854-BD42-6BCC-E68A8CBF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Características principales:</a:t>
            </a:r>
            <a:endParaRPr lang="es-ES" dirty="0"/>
          </a:p>
          <a:p>
            <a:pPr lvl="1"/>
            <a:r>
              <a:rPr lang="es-ES" dirty="0"/>
              <a:t>Requerimientos </a:t>
            </a:r>
            <a:r>
              <a:rPr lang="es-ES" b="1" dirty="0"/>
              <a:t>definidos y cuantificables</a:t>
            </a:r>
            <a:endParaRPr lang="es-ES" dirty="0"/>
          </a:p>
          <a:p>
            <a:pPr lvl="1"/>
            <a:r>
              <a:rPr lang="es-ES" dirty="0"/>
              <a:t>Soluciones </a:t>
            </a:r>
            <a:r>
              <a:rPr lang="es-ES" b="1" dirty="0"/>
              <a:t>técnicas y objetivas</a:t>
            </a:r>
            <a:endParaRPr lang="es-ES" dirty="0"/>
          </a:p>
          <a:p>
            <a:pPr lvl="1"/>
            <a:r>
              <a:rPr lang="es-ES" dirty="0"/>
              <a:t>Contexto </a:t>
            </a:r>
            <a:r>
              <a:rPr lang="es-ES" b="1" dirty="0"/>
              <a:t>estable y predecible</a:t>
            </a:r>
            <a:endParaRPr lang="es-ES" dirty="0"/>
          </a:p>
          <a:p>
            <a:r>
              <a:rPr lang="es-ES" b="1" dirty="0"/>
              <a:t>Ejemplos en ingeniería:</a:t>
            </a:r>
            <a:endParaRPr lang="es-ES" dirty="0"/>
          </a:p>
          <a:p>
            <a:pPr lvl="1"/>
            <a:r>
              <a:rPr lang="es-ES" dirty="0"/>
              <a:t>Diseño de infraestructura de red</a:t>
            </a:r>
          </a:p>
          <a:p>
            <a:pPr lvl="1"/>
            <a:r>
              <a:rPr lang="es-ES" dirty="0"/>
              <a:t>Desarrollo de protocolos de seguridad</a:t>
            </a:r>
          </a:p>
          <a:p>
            <a:pPr lvl="1"/>
            <a:r>
              <a:rPr lang="es-ES" dirty="0"/>
              <a:t>Implementación de sistemas de bases de datos</a:t>
            </a:r>
          </a:p>
          <a:p>
            <a:r>
              <a:rPr lang="es-ES" b="1" dirty="0"/>
              <a:t>Diferencia clave vs. problemas suaves:</a:t>
            </a:r>
            <a:br>
              <a:rPr lang="es-ES" dirty="0"/>
            </a:br>
            <a:r>
              <a:rPr lang="es-ES" i="1" dirty="0"/>
              <a:t>"Los problemas duros tienen una solución correcta; los suaves tienen múltiples perspectivas válidas"</a:t>
            </a:r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C4B0D-FABF-42AD-2B3C-A639DF94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6483-49AD-B921-4B33-2FD7E182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Metodología de Hall - Las 5 Etapas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6542CF-D04A-4F57-1BBC-75B7824BE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0352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B7F3078-B911-B985-858A-4A1E384C21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0880E-367B-6A3A-A1E0-DCFDF542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6C1C7-BE95-82B6-5C62-A85720F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Metodología de Hall - Las 5 Etapas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07B3D3-7597-F9CE-537F-F2C6453920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Estructura sistemática:</a:t>
            </a:r>
            <a:endParaRPr lang="es-ES" dirty="0"/>
          </a:p>
          <a:p>
            <a:r>
              <a:rPr lang="es-ES" b="1" dirty="0"/>
              <a:t>Definición del Problema</a:t>
            </a:r>
            <a:endParaRPr lang="es-ES" dirty="0"/>
          </a:p>
          <a:p>
            <a:pPr lvl="1"/>
            <a:r>
              <a:rPr lang="es-ES" dirty="0"/>
              <a:t>Límites claros del sistema</a:t>
            </a:r>
          </a:p>
          <a:p>
            <a:pPr lvl="1"/>
            <a:r>
              <a:rPr lang="es-ES" dirty="0"/>
              <a:t>Objetivos medibles</a:t>
            </a:r>
          </a:p>
          <a:p>
            <a:pPr lvl="1"/>
            <a:r>
              <a:rPr lang="es-ES" dirty="0"/>
              <a:t>Restricciones identificadas</a:t>
            </a:r>
          </a:p>
          <a:p>
            <a:r>
              <a:rPr lang="es-ES" b="1" dirty="0"/>
              <a:t>Diseño de Soluciones</a:t>
            </a:r>
            <a:endParaRPr lang="es-ES" dirty="0"/>
          </a:p>
          <a:p>
            <a:pPr lvl="1"/>
            <a:r>
              <a:rPr lang="es-ES" dirty="0"/>
              <a:t>Generación de alternativas</a:t>
            </a:r>
          </a:p>
          <a:p>
            <a:pPr lvl="1"/>
            <a:r>
              <a:rPr lang="es-ES" dirty="0"/>
              <a:t>Especificaciones técnicas</a:t>
            </a:r>
          </a:p>
          <a:p>
            <a:pPr lvl="1"/>
            <a:r>
              <a:rPr lang="es-ES" dirty="0"/>
              <a:t>Criterios de evaluación</a:t>
            </a:r>
          </a:p>
          <a:p>
            <a:r>
              <a:rPr lang="es-ES" b="1" dirty="0"/>
              <a:t>Modelado y Simulación</a:t>
            </a:r>
            <a:endParaRPr lang="es-ES" dirty="0"/>
          </a:p>
          <a:p>
            <a:pPr lvl="1"/>
            <a:r>
              <a:rPr lang="es-ES" dirty="0"/>
              <a:t>Representación matemática</a:t>
            </a:r>
          </a:p>
          <a:p>
            <a:pPr lvl="1"/>
            <a:r>
              <a:rPr lang="es-ES" dirty="0"/>
              <a:t>Validación teórica</a:t>
            </a:r>
          </a:p>
          <a:p>
            <a:pPr lvl="1"/>
            <a:r>
              <a:rPr lang="es-ES" dirty="0"/>
              <a:t>Pruebas de 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BB8BA-E952-A4C2-9C74-5337811FFB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/>
              <a:t>Optimización</a:t>
            </a:r>
            <a:endParaRPr lang="es-ES" dirty="0"/>
          </a:p>
          <a:p>
            <a:pPr lvl="1"/>
            <a:r>
              <a:rPr lang="es-ES" dirty="0"/>
              <a:t>Análisis costo-beneficio</a:t>
            </a:r>
          </a:p>
          <a:p>
            <a:pPr lvl="1"/>
            <a:r>
              <a:rPr lang="es-ES" dirty="0"/>
              <a:t>Selección de mejor alternativa</a:t>
            </a:r>
          </a:p>
          <a:p>
            <a:pPr lvl="1"/>
            <a:r>
              <a:rPr lang="es-ES" dirty="0"/>
              <a:t>Mejoras iterativas</a:t>
            </a:r>
          </a:p>
          <a:p>
            <a:r>
              <a:rPr lang="es-ES" b="1" dirty="0"/>
              <a:t>Implementación</a:t>
            </a:r>
            <a:endParaRPr lang="es-ES" dirty="0"/>
          </a:p>
          <a:p>
            <a:pPr lvl="1"/>
            <a:r>
              <a:rPr lang="es-ES" dirty="0"/>
              <a:t>Plan de despliegue</a:t>
            </a:r>
          </a:p>
          <a:p>
            <a:pPr lvl="1"/>
            <a:r>
              <a:rPr lang="es-ES" dirty="0"/>
              <a:t>Control de calidad</a:t>
            </a:r>
          </a:p>
          <a:p>
            <a:pPr lvl="1"/>
            <a:r>
              <a:rPr lang="es-ES" dirty="0"/>
              <a:t>Documentación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A49D47-97BF-E52A-6B51-9714A0D0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CAD6-A888-0ED7-ACF2-8051FEC9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5BE56-D219-91BE-72E2-FFC30126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Aportes de Jenkins a la Metodología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AF537-0C25-5AD0-CF12-A898323A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Complementos clave:</a:t>
            </a:r>
            <a:endParaRPr lang="es-ES" dirty="0"/>
          </a:p>
          <a:p>
            <a:r>
              <a:rPr lang="es-ES" b="1" dirty="0"/>
              <a:t>Análisis de Sensibilidad</a:t>
            </a:r>
            <a:br>
              <a:rPr lang="es-ES" dirty="0"/>
            </a:br>
            <a:r>
              <a:rPr lang="es-ES" i="1" dirty="0"/>
              <a:t>"¿Qué pasa si cambian los parámetros críticos?"</a:t>
            </a:r>
            <a:br>
              <a:rPr lang="es-ES" dirty="0"/>
            </a:br>
            <a:r>
              <a:rPr lang="es-ES" dirty="0"/>
              <a:t>Ejemplo: Variación en carga de servidores</a:t>
            </a:r>
          </a:p>
          <a:p>
            <a:r>
              <a:rPr lang="es-ES" b="1" dirty="0"/>
              <a:t>Simulación Avanzada</a:t>
            </a:r>
            <a:br>
              <a:rPr lang="es-ES" dirty="0"/>
            </a:br>
            <a:r>
              <a:rPr lang="es-ES" dirty="0"/>
              <a:t>Modelado dinámico de escenarios</a:t>
            </a:r>
            <a:br>
              <a:rPr lang="es-ES" dirty="0"/>
            </a:br>
            <a:r>
              <a:rPr lang="es-ES" dirty="0"/>
              <a:t>Herramientas: software de simulación específico</a:t>
            </a:r>
          </a:p>
          <a:p>
            <a:r>
              <a:rPr lang="es-ES" b="1" dirty="0"/>
              <a:t>Enfoque Iterativo Mejorado</a:t>
            </a:r>
            <a:br>
              <a:rPr lang="es-ES" dirty="0"/>
            </a:br>
            <a:r>
              <a:rPr lang="es-ES" dirty="0"/>
              <a:t>Ciclos de retroalimentación incorporados</a:t>
            </a:r>
            <a:br>
              <a:rPr lang="es-ES" dirty="0"/>
            </a:br>
            <a:r>
              <a:rPr lang="es-ES" dirty="0"/>
              <a:t>Mejora continua basada en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EFC14D-70A4-BCC0-3617-5E8F8DE55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F63F7-5D20-D8AE-9366-7946F482D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8F67-4995-B1D1-F46E-D0F1A987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Caso Práctico - Diseño de Centro de 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571519-6736-87A4-7F1D-2884ABA5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Aplicación de Hall y Jenkins:</a:t>
            </a:r>
            <a:endParaRPr lang="es-ES" dirty="0"/>
          </a:p>
          <a:p>
            <a:r>
              <a:rPr lang="es-ES" b="1" dirty="0"/>
              <a:t>Definición:</a:t>
            </a:r>
            <a:r>
              <a:rPr lang="es-ES" dirty="0"/>
              <a:t> Capacidad para 1000 servidores, 99.9% disponibilidad</a:t>
            </a:r>
          </a:p>
          <a:p>
            <a:r>
              <a:rPr lang="es-ES" b="1" dirty="0"/>
              <a:t>Diseño:</a:t>
            </a:r>
            <a:r>
              <a:rPr lang="es-ES" dirty="0"/>
              <a:t> 3 alternativas de arquitectura (tradicional, modular, </a:t>
            </a:r>
            <a:r>
              <a:rPr lang="es-ES" dirty="0" err="1"/>
              <a:t>cloud</a:t>
            </a:r>
            <a:r>
              <a:rPr lang="es-ES" dirty="0"/>
              <a:t> híbrido)</a:t>
            </a:r>
          </a:p>
          <a:p>
            <a:r>
              <a:rPr lang="es-ES" b="1" dirty="0"/>
              <a:t>Modelado:</a:t>
            </a:r>
            <a:r>
              <a:rPr lang="es-ES" dirty="0"/>
              <a:t> Simulación de cargas pico y consumo energético</a:t>
            </a:r>
          </a:p>
          <a:p>
            <a:r>
              <a:rPr lang="es-ES" b="1" dirty="0"/>
              <a:t>Optimización:</a:t>
            </a:r>
            <a:r>
              <a:rPr lang="es-ES" dirty="0"/>
              <a:t> Análisis TCO (Total </a:t>
            </a:r>
            <a:r>
              <a:rPr lang="es-ES" dirty="0" err="1"/>
              <a:t>Cost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Ownership</a:t>
            </a:r>
            <a:r>
              <a:rPr lang="es-ES" dirty="0"/>
              <a:t>) por 5 años</a:t>
            </a:r>
          </a:p>
          <a:p>
            <a:r>
              <a:rPr lang="es-ES" b="1" dirty="0"/>
              <a:t>Implementación:</a:t>
            </a:r>
            <a:r>
              <a:rPr lang="es-ES" dirty="0"/>
              <a:t> Fases de migración controlada</a:t>
            </a:r>
          </a:p>
          <a:p>
            <a:r>
              <a:rPr lang="es-ES" b="1" dirty="0"/>
              <a:t>Resultado:</a:t>
            </a:r>
            <a:r>
              <a:rPr lang="es-ES" dirty="0"/>
              <a:t> Reducción del 25% en costos operativos vs. diseño inicial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F3764A-00F7-02BB-7475-139DE4782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5339-6297-E22A-790E-487E6B41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B294-C132-5FE6-694E-FC0E571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Ventajas y Limitaciones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C354A7-0D20-D0D6-B2E6-66404D60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Enfoque </a:t>
            </a:r>
            <a:r>
              <a:rPr lang="es-ES" b="1" dirty="0"/>
              <a:t>estructurado y sistemático</a:t>
            </a:r>
            <a:endParaRPr lang="es-ES" dirty="0"/>
          </a:p>
          <a:p>
            <a:r>
              <a:rPr lang="es-ES" b="1" dirty="0"/>
              <a:t>Documentación completa</a:t>
            </a:r>
            <a:r>
              <a:rPr lang="es-ES" dirty="0"/>
              <a:t> del proceso</a:t>
            </a:r>
          </a:p>
          <a:p>
            <a:r>
              <a:rPr lang="es-ES" b="1" dirty="0"/>
              <a:t>Minimiza riesgos</a:t>
            </a:r>
            <a:r>
              <a:rPr lang="es-ES" dirty="0"/>
              <a:t> técnicos</a:t>
            </a:r>
          </a:p>
          <a:p>
            <a:r>
              <a:rPr lang="es-ES" b="1" dirty="0"/>
              <a:t>Resultados predecibles</a:t>
            </a:r>
            <a:r>
              <a:rPr lang="es-ES" dirty="0"/>
              <a:t> y medibles</a:t>
            </a:r>
          </a:p>
          <a:p>
            <a:pPr marL="0" indent="0">
              <a:buNone/>
            </a:pPr>
            <a:r>
              <a:rPr lang="es-ES" b="1" dirty="0"/>
              <a:t>Limitaciones:</a:t>
            </a:r>
            <a:endParaRPr lang="es-ES" dirty="0"/>
          </a:p>
          <a:p>
            <a:r>
              <a:rPr lang="es-ES" dirty="0"/>
              <a:t>Poca flexibilidad ante </a:t>
            </a:r>
            <a:r>
              <a:rPr lang="es-ES" b="1" dirty="0"/>
              <a:t>cambios imprevistos</a:t>
            </a:r>
            <a:endParaRPr lang="es-ES" dirty="0"/>
          </a:p>
          <a:p>
            <a:r>
              <a:rPr lang="es-ES" dirty="0"/>
              <a:t>Requiere </a:t>
            </a:r>
            <a:r>
              <a:rPr lang="es-ES" b="1" dirty="0"/>
              <a:t>recursos y tiempo</a:t>
            </a:r>
            <a:r>
              <a:rPr lang="es-ES" dirty="0"/>
              <a:t> significativos</a:t>
            </a:r>
          </a:p>
          <a:p>
            <a:r>
              <a:rPr lang="es-ES" dirty="0"/>
              <a:t>Menos efectivo en entornos </a:t>
            </a:r>
            <a:r>
              <a:rPr lang="es-ES" b="1" dirty="0"/>
              <a:t>altamente dinámicos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D8683A-A4A5-4325-C980-2F01DD68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AEB-7477-8EAD-3FB4-35A8C4AA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B7D6-27D9-A4FD-685B-A6C5174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Actividad Práctica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43AB41-CBBD-87A6-F863-0E304FC8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236F24-B583-838B-3015-DD17B0AF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Instrucciones:</a:t>
            </a:r>
          </a:p>
          <a:p>
            <a:pPr marL="0" indent="0">
              <a:buNone/>
            </a:pPr>
            <a:r>
              <a:rPr lang="es-ES" i="1" dirty="0"/>
              <a:t>"En equipos de 3, apliquen las primeras 3 etapas de Hall a:</a:t>
            </a:r>
            <a:endParaRPr lang="es-ES" dirty="0"/>
          </a:p>
          <a:p>
            <a:pPr marL="0" indent="0">
              <a:buNone/>
            </a:pPr>
            <a:r>
              <a:rPr lang="es-ES" i="1" dirty="0"/>
              <a:t>Problema: Diseño de sistema de </a:t>
            </a:r>
            <a:r>
              <a:rPr lang="es-ES" i="1" dirty="0" err="1"/>
              <a:t>backup</a:t>
            </a:r>
            <a:r>
              <a:rPr lang="es-ES" i="1" dirty="0"/>
              <a:t> para empresa con 500 empleados</a:t>
            </a:r>
            <a:endParaRPr lang="es-ES" dirty="0"/>
          </a:p>
          <a:p>
            <a:r>
              <a:rPr lang="es-ES" b="1" dirty="0"/>
              <a:t>Definición</a:t>
            </a:r>
            <a:r>
              <a:rPr lang="es-ES" dirty="0"/>
              <a:t> (5 min): Límites y objetivos</a:t>
            </a:r>
          </a:p>
          <a:p>
            <a:r>
              <a:rPr lang="es-ES" b="1" dirty="0"/>
              <a:t>Diseño</a:t>
            </a:r>
            <a:r>
              <a:rPr lang="es-ES" dirty="0"/>
              <a:t> (10 min): 2 alternativas técnicas</a:t>
            </a:r>
          </a:p>
          <a:p>
            <a:r>
              <a:rPr lang="es-ES" b="1" dirty="0"/>
              <a:t>Modelado</a:t>
            </a:r>
            <a:r>
              <a:rPr lang="es-ES" dirty="0"/>
              <a:t> (10 min): Parámetros clave a simular"</a:t>
            </a:r>
          </a:p>
          <a:p>
            <a:r>
              <a:rPr lang="es-ES" b="1" dirty="0"/>
              <a:t>Entrega:</a:t>
            </a:r>
            <a:r>
              <a:rPr lang="es-ES" dirty="0"/>
              <a:t> Esquema en pizarra virtual (Miro/</a:t>
            </a:r>
            <a:r>
              <a:rPr lang="es-ES" dirty="0" err="1"/>
              <a:t>Jamboard</a:t>
            </a:r>
            <a:r>
              <a:rPr lang="es-ES" dirty="0"/>
              <a:t>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053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584</Words>
  <Application>Microsoft Office PowerPoint</Application>
  <PresentationFormat>Panorámica</PresentationFormat>
  <Paragraphs>92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Teoría General de Sistemas</vt:lpstr>
      <vt:lpstr>INICIO Objetivo de la Sesión</vt:lpstr>
      <vt:lpstr>TRANSFORMACIÓN Problemas Duros - Definición y Contexto</vt:lpstr>
      <vt:lpstr>Metodología de Hall - Las 5 Etapas</vt:lpstr>
      <vt:lpstr>Metodología de Hall - Las 5 Etapas</vt:lpstr>
      <vt:lpstr>Aportes de Jenkins a la Metodología</vt:lpstr>
      <vt:lpstr>Caso Práctico - Diseño de Centro de Datos</vt:lpstr>
      <vt:lpstr>Ventajas y Limitaciones</vt:lpstr>
      <vt:lpstr> PRACTICA Actividad Práctica</vt:lpstr>
      <vt:lpstr>CIERRE Integración con Otras Metodologías</vt:lpstr>
      <vt:lpstr>Tarea y 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20</cp:revision>
  <dcterms:created xsi:type="dcterms:W3CDTF">2025-08-08T04:24:19Z</dcterms:created>
  <dcterms:modified xsi:type="dcterms:W3CDTF">2025-10-02T05:13:17Z</dcterms:modified>
</cp:coreProperties>
</file>