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2" r:id="rId3"/>
    <p:sldId id="396" r:id="rId4"/>
    <p:sldId id="427" r:id="rId5"/>
    <p:sldId id="426" r:id="rId6"/>
    <p:sldId id="431" r:id="rId7"/>
    <p:sldId id="428" r:id="rId8"/>
    <p:sldId id="429" r:id="rId9"/>
    <p:sldId id="430" r:id="rId10"/>
    <p:sldId id="425" r:id="rId11"/>
    <p:sldId id="414" r:id="rId12"/>
    <p:sldId id="375" r:id="rId13"/>
    <p:sldId id="391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3D1AD-35A0-47B9-B3C8-992C6D44B9C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F6FD2715-95E2-4993-9DEB-35CEB0568764}">
      <dgm:prSet/>
      <dgm:spPr/>
      <dgm:t>
        <a:bodyPr/>
        <a:lstStyle/>
        <a:p>
          <a:r>
            <a:rPr lang="es-ES"/>
            <a:t>Requerimientos</a:t>
          </a:r>
          <a:endParaRPr lang="es-PE"/>
        </a:p>
      </dgm:t>
    </dgm:pt>
    <dgm:pt modelId="{A6B12E79-7408-47C7-94F1-54E628499FFE}" type="parTrans" cxnId="{D657A23D-DFDA-4A1C-ACFF-B0F04AC2216A}">
      <dgm:prSet/>
      <dgm:spPr/>
      <dgm:t>
        <a:bodyPr/>
        <a:lstStyle/>
        <a:p>
          <a:endParaRPr lang="es-PE"/>
        </a:p>
      </dgm:t>
    </dgm:pt>
    <dgm:pt modelId="{4D86DE7F-3AE1-457F-984B-BF5BC93FCFC4}" type="sibTrans" cxnId="{D657A23D-DFDA-4A1C-ACFF-B0F04AC2216A}">
      <dgm:prSet/>
      <dgm:spPr/>
      <dgm:t>
        <a:bodyPr/>
        <a:lstStyle/>
        <a:p>
          <a:endParaRPr lang="es-PE"/>
        </a:p>
      </dgm:t>
    </dgm:pt>
    <dgm:pt modelId="{28CE33E4-5927-4C80-A18E-FEA590D219BA}">
      <dgm:prSet/>
      <dgm:spPr/>
      <dgm:t>
        <a:bodyPr/>
        <a:lstStyle/>
        <a:p>
          <a:r>
            <a:rPr lang="es-ES"/>
            <a:t>Diseño</a:t>
          </a:r>
          <a:endParaRPr lang="es-PE"/>
        </a:p>
      </dgm:t>
    </dgm:pt>
    <dgm:pt modelId="{8708DE52-EB68-4A30-8280-80EC2E13620D}" type="parTrans" cxnId="{82F5EDBF-5368-40C3-BC97-38A351DA6028}">
      <dgm:prSet/>
      <dgm:spPr/>
      <dgm:t>
        <a:bodyPr/>
        <a:lstStyle/>
        <a:p>
          <a:endParaRPr lang="es-PE"/>
        </a:p>
      </dgm:t>
    </dgm:pt>
    <dgm:pt modelId="{CB8CB394-9AF1-4440-BBBE-FDE8088E1C87}" type="sibTrans" cxnId="{82F5EDBF-5368-40C3-BC97-38A351DA6028}">
      <dgm:prSet/>
      <dgm:spPr/>
      <dgm:t>
        <a:bodyPr/>
        <a:lstStyle/>
        <a:p>
          <a:endParaRPr lang="es-PE"/>
        </a:p>
      </dgm:t>
    </dgm:pt>
    <dgm:pt modelId="{396103E5-5A2A-48E0-AF5A-669BF2D733E0}">
      <dgm:prSet/>
      <dgm:spPr/>
      <dgm:t>
        <a:bodyPr/>
        <a:lstStyle/>
        <a:p>
          <a:r>
            <a:rPr lang="es-ES"/>
            <a:t>Implementación </a:t>
          </a:r>
          <a:endParaRPr lang="es-PE"/>
        </a:p>
      </dgm:t>
    </dgm:pt>
    <dgm:pt modelId="{DA6A4F75-A9A0-42F7-B88E-645612AAD5F0}" type="parTrans" cxnId="{E5B0E375-1E48-4CF9-9D80-9B5DDD7B0BBD}">
      <dgm:prSet/>
      <dgm:spPr/>
      <dgm:t>
        <a:bodyPr/>
        <a:lstStyle/>
        <a:p>
          <a:endParaRPr lang="es-PE"/>
        </a:p>
      </dgm:t>
    </dgm:pt>
    <dgm:pt modelId="{4802B3E4-28FF-40DB-967E-F5B28270D7D5}" type="sibTrans" cxnId="{E5B0E375-1E48-4CF9-9D80-9B5DDD7B0BBD}">
      <dgm:prSet/>
      <dgm:spPr/>
      <dgm:t>
        <a:bodyPr/>
        <a:lstStyle/>
        <a:p>
          <a:endParaRPr lang="es-PE"/>
        </a:p>
      </dgm:t>
    </dgm:pt>
    <dgm:pt modelId="{7038A350-2EC2-455A-BC73-A2B5901490C2}">
      <dgm:prSet/>
      <dgm:spPr/>
      <dgm:t>
        <a:bodyPr/>
        <a:lstStyle/>
        <a:p>
          <a:r>
            <a:rPr lang="es-ES"/>
            <a:t>Verificación</a:t>
          </a:r>
          <a:endParaRPr lang="es-PE"/>
        </a:p>
      </dgm:t>
    </dgm:pt>
    <dgm:pt modelId="{B0C7DDD9-1471-4501-BD96-8312CF5BA51D}" type="parTrans" cxnId="{F694A63D-31B1-4196-B843-1A8C9340513B}">
      <dgm:prSet/>
      <dgm:spPr/>
      <dgm:t>
        <a:bodyPr/>
        <a:lstStyle/>
        <a:p>
          <a:endParaRPr lang="es-PE"/>
        </a:p>
      </dgm:t>
    </dgm:pt>
    <dgm:pt modelId="{8313A7F9-1540-4BA2-BA53-320AD22AF1B6}" type="sibTrans" cxnId="{F694A63D-31B1-4196-B843-1A8C9340513B}">
      <dgm:prSet/>
      <dgm:spPr/>
      <dgm:t>
        <a:bodyPr/>
        <a:lstStyle/>
        <a:p>
          <a:endParaRPr lang="es-PE"/>
        </a:p>
      </dgm:t>
    </dgm:pt>
    <dgm:pt modelId="{A81C84AC-54B8-4641-AA37-1E3A0B489A27}">
      <dgm:prSet/>
      <dgm:spPr/>
      <dgm:t>
        <a:bodyPr/>
        <a:lstStyle/>
        <a:p>
          <a:r>
            <a:rPr lang="es-ES"/>
            <a:t>Mantenimiento</a:t>
          </a:r>
          <a:endParaRPr lang="es-PE"/>
        </a:p>
      </dgm:t>
    </dgm:pt>
    <dgm:pt modelId="{D36D51F9-7A8E-4875-A82F-007E50D4F0FE}" type="parTrans" cxnId="{5EB7CC3F-448E-41D9-B448-C5EC567769D2}">
      <dgm:prSet/>
      <dgm:spPr/>
      <dgm:t>
        <a:bodyPr/>
        <a:lstStyle/>
        <a:p>
          <a:endParaRPr lang="es-PE"/>
        </a:p>
      </dgm:t>
    </dgm:pt>
    <dgm:pt modelId="{75EEC08A-1077-42E2-9C4A-A7C8444BC0E1}" type="sibTrans" cxnId="{5EB7CC3F-448E-41D9-B448-C5EC567769D2}">
      <dgm:prSet/>
      <dgm:spPr/>
      <dgm:t>
        <a:bodyPr/>
        <a:lstStyle/>
        <a:p>
          <a:endParaRPr lang="es-PE"/>
        </a:p>
      </dgm:t>
    </dgm:pt>
    <dgm:pt modelId="{10EC58F6-F9C8-4989-84FC-76AD6790D646}" type="pres">
      <dgm:prSet presAssocID="{FD83D1AD-35A0-47B9-B3C8-992C6D44B9C2}" presName="outerComposite" presStyleCnt="0">
        <dgm:presLayoutVars>
          <dgm:chMax val="5"/>
          <dgm:dir/>
          <dgm:resizeHandles val="exact"/>
        </dgm:presLayoutVars>
      </dgm:prSet>
      <dgm:spPr/>
    </dgm:pt>
    <dgm:pt modelId="{29F9FCEA-FD9C-40D1-AA9D-9DB4C38ED54C}" type="pres">
      <dgm:prSet presAssocID="{FD83D1AD-35A0-47B9-B3C8-992C6D44B9C2}" presName="dummyMaxCanvas" presStyleCnt="0">
        <dgm:presLayoutVars/>
      </dgm:prSet>
      <dgm:spPr/>
    </dgm:pt>
    <dgm:pt modelId="{75BD969A-3829-4BA2-B7AB-211E7E77691C}" type="pres">
      <dgm:prSet presAssocID="{FD83D1AD-35A0-47B9-B3C8-992C6D44B9C2}" presName="FiveNodes_1" presStyleLbl="node1" presStyleIdx="0" presStyleCnt="5">
        <dgm:presLayoutVars>
          <dgm:bulletEnabled val="1"/>
        </dgm:presLayoutVars>
      </dgm:prSet>
      <dgm:spPr/>
    </dgm:pt>
    <dgm:pt modelId="{46C3D8C0-0CAC-4325-A383-56CB6869A871}" type="pres">
      <dgm:prSet presAssocID="{FD83D1AD-35A0-47B9-B3C8-992C6D44B9C2}" presName="FiveNodes_2" presStyleLbl="node1" presStyleIdx="1" presStyleCnt="5">
        <dgm:presLayoutVars>
          <dgm:bulletEnabled val="1"/>
        </dgm:presLayoutVars>
      </dgm:prSet>
      <dgm:spPr/>
    </dgm:pt>
    <dgm:pt modelId="{FCA66374-A118-42C9-934F-89FEB3821564}" type="pres">
      <dgm:prSet presAssocID="{FD83D1AD-35A0-47B9-B3C8-992C6D44B9C2}" presName="FiveNodes_3" presStyleLbl="node1" presStyleIdx="2" presStyleCnt="5">
        <dgm:presLayoutVars>
          <dgm:bulletEnabled val="1"/>
        </dgm:presLayoutVars>
      </dgm:prSet>
      <dgm:spPr/>
    </dgm:pt>
    <dgm:pt modelId="{693A9960-FD17-4247-B68D-1F41A53A6228}" type="pres">
      <dgm:prSet presAssocID="{FD83D1AD-35A0-47B9-B3C8-992C6D44B9C2}" presName="FiveNodes_4" presStyleLbl="node1" presStyleIdx="3" presStyleCnt="5">
        <dgm:presLayoutVars>
          <dgm:bulletEnabled val="1"/>
        </dgm:presLayoutVars>
      </dgm:prSet>
      <dgm:spPr/>
    </dgm:pt>
    <dgm:pt modelId="{37592DE0-6CCB-40EE-8059-D7CBCF7739F3}" type="pres">
      <dgm:prSet presAssocID="{FD83D1AD-35A0-47B9-B3C8-992C6D44B9C2}" presName="FiveNodes_5" presStyleLbl="node1" presStyleIdx="4" presStyleCnt="5">
        <dgm:presLayoutVars>
          <dgm:bulletEnabled val="1"/>
        </dgm:presLayoutVars>
      </dgm:prSet>
      <dgm:spPr/>
    </dgm:pt>
    <dgm:pt modelId="{1D572621-6A73-4AB5-80A9-7925318F0B8A}" type="pres">
      <dgm:prSet presAssocID="{FD83D1AD-35A0-47B9-B3C8-992C6D44B9C2}" presName="FiveConn_1-2" presStyleLbl="fgAccFollowNode1" presStyleIdx="0" presStyleCnt="4">
        <dgm:presLayoutVars>
          <dgm:bulletEnabled val="1"/>
        </dgm:presLayoutVars>
      </dgm:prSet>
      <dgm:spPr/>
    </dgm:pt>
    <dgm:pt modelId="{C44EC450-0228-4BB1-9FF8-FEDD5535662C}" type="pres">
      <dgm:prSet presAssocID="{FD83D1AD-35A0-47B9-B3C8-992C6D44B9C2}" presName="FiveConn_2-3" presStyleLbl="fgAccFollowNode1" presStyleIdx="1" presStyleCnt="4">
        <dgm:presLayoutVars>
          <dgm:bulletEnabled val="1"/>
        </dgm:presLayoutVars>
      </dgm:prSet>
      <dgm:spPr/>
    </dgm:pt>
    <dgm:pt modelId="{34E0911B-7E94-4295-99E8-F807B99DF883}" type="pres">
      <dgm:prSet presAssocID="{FD83D1AD-35A0-47B9-B3C8-992C6D44B9C2}" presName="FiveConn_3-4" presStyleLbl="fgAccFollowNode1" presStyleIdx="2" presStyleCnt="4">
        <dgm:presLayoutVars>
          <dgm:bulletEnabled val="1"/>
        </dgm:presLayoutVars>
      </dgm:prSet>
      <dgm:spPr/>
    </dgm:pt>
    <dgm:pt modelId="{8821DF02-2465-4F9A-8060-B64731559F55}" type="pres">
      <dgm:prSet presAssocID="{FD83D1AD-35A0-47B9-B3C8-992C6D44B9C2}" presName="FiveConn_4-5" presStyleLbl="fgAccFollowNode1" presStyleIdx="3" presStyleCnt="4">
        <dgm:presLayoutVars>
          <dgm:bulletEnabled val="1"/>
        </dgm:presLayoutVars>
      </dgm:prSet>
      <dgm:spPr/>
    </dgm:pt>
    <dgm:pt modelId="{07623F52-4045-4FB1-A363-2062F11C103C}" type="pres">
      <dgm:prSet presAssocID="{FD83D1AD-35A0-47B9-B3C8-992C6D44B9C2}" presName="FiveNodes_1_text" presStyleLbl="node1" presStyleIdx="4" presStyleCnt="5">
        <dgm:presLayoutVars>
          <dgm:bulletEnabled val="1"/>
        </dgm:presLayoutVars>
      </dgm:prSet>
      <dgm:spPr/>
    </dgm:pt>
    <dgm:pt modelId="{1C2B3B72-8443-49A5-842C-3E427183626F}" type="pres">
      <dgm:prSet presAssocID="{FD83D1AD-35A0-47B9-B3C8-992C6D44B9C2}" presName="FiveNodes_2_text" presStyleLbl="node1" presStyleIdx="4" presStyleCnt="5">
        <dgm:presLayoutVars>
          <dgm:bulletEnabled val="1"/>
        </dgm:presLayoutVars>
      </dgm:prSet>
      <dgm:spPr/>
    </dgm:pt>
    <dgm:pt modelId="{B5F1A604-6859-4B06-9839-D0FD18516B1B}" type="pres">
      <dgm:prSet presAssocID="{FD83D1AD-35A0-47B9-B3C8-992C6D44B9C2}" presName="FiveNodes_3_text" presStyleLbl="node1" presStyleIdx="4" presStyleCnt="5">
        <dgm:presLayoutVars>
          <dgm:bulletEnabled val="1"/>
        </dgm:presLayoutVars>
      </dgm:prSet>
      <dgm:spPr/>
    </dgm:pt>
    <dgm:pt modelId="{5C57B7C8-496B-44A6-8025-961D0C322507}" type="pres">
      <dgm:prSet presAssocID="{FD83D1AD-35A0-47B9-B3C8-992C6D44B9C2}" presName="FiveNodes_4_text" presStyleLbl="node1" presStyleIdx="4" presStyleCnt="5">
        <dgm:presLayoutVars>
          <dgm:bulletEnabled val="1"/>
        </dgm:presLayoutVars>
      </dgm:prSet>
      <dgm:spPr/>
    </dgm:pt>
    <dgm:pt modelId="{03B1164C-5677-41AF-B2FE-325D8012A555}" type="pres">
      <dgm:prSet presAssocID="{FD83D1AD-35A0-47B9-B3C8-992C6D44B9C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9C82A0D-9BE6-4EA0-9312-BF421582F372}" type="presOf" srcId="{396103E5-5A2A-48E0-AF5A-669BF2D733E0}" destId="{B5F1A604-6859-4B06-9839-D0FD18516B1B}" srcOrd="1" destOrd="0" presId="urn:microsoft.com/office/officeart/2005/8/layout/vProcess5"/>
    <dgm:cxn modelId="{6DE05612-C3E7-4B64-AB61-7C2EB9D3AE84}" type="presOf" srcId="{28CE33E4-5927-4C80-A18E-FEA590D219BA}" destId="{1C2B3B72-8443-49A5-842C-3E427183626F}" srcOrd="1" destOrd="0" presId="urn:microsoft.com/office/officeart/2005/8/layout/vProcess5"/>
    <dgm:cxn modelId="{E4D3AA24-CBFA-45CB-A648-14F4ADFB0248}" type="presOf" srcId="{4D86DE7F-3AE1-457F-984B-BF5BC93FCFC4}" destId="{1D572621-6A73-4AB5-80A9-7925318F0B8A}" srcOrd="0" destOrd="0" presId="urn:microsoft.com/office/officeart/2005/8/layout/vProcess5"/>
    <dgm:cxn modelId="{C679FA29-E8D8-49AA-9946-D31D5EE19F56}" type="presOf" srcId="{FD83D1AD-35A0-47B9-B3C8-992C6D44B9C2}" destId="{10EC58F6-F9C8-4989-84FC-76AD6790D646}" srcOrd="0" destOrd="0" presId="urn:microsoft.com/office/officeart/2005/8/layout/vProcess5"/>
    <dgm:cxn modelId="{A900B92C-5D53-4F8F-9D24-8A8228FF066F}" type="presOf" srcId="{CB8CB394-9AF1-4440-BBBE-FDE8088E1C87}" destId="{C44EC450-0228-4BB1-9FF8-FEDD5535662C}" srcOrd="0" destOrd="0" presId="urn:microsoft.com/office/officeart/2005/8/layout/vProcess5"/>
    <dgm:cxn modelId="{A62AB539-7202-426F-906C-EFCC5835BF89}" type="presOf" srcId="{7038A350-2EC2-455A-BC73-A2B5901490C2}" destId="{5C57B7C8-496B-44A6-8025-961D0C322507}" srcOrd="1" destOrd="0" presId="urn:microsoft.com/office/officeart/2005/8/layout/vProcess5"/>
    <dgm:cxn modelId="{6E01D43A-85F1-45C9-9094-C784821FD7FE}" type="presOf" srcId="{A81C84AC-54B8-4641-AA37-1E3A0B489A27}" destId="{37592DE0-6CCB-40EE-8059-D7CBCF7739F3}" srcOrd="0" destOrd="0" presId="urn:microsoft.com/office/officeart/2005/8/layout/vProcess5"/>
    <dgm:cxn modelId="{D657A23D-DFDA-4A1C-ACFF-B0F04AC2216A}" srcId="{FD83D1AD-35A0-47B9-B3C8-992C6D44B9C2}" destId="{F6FD2715-95E2-4993-9DEB-35CEB0568764}" srcOrd="0" destOrd="0" parTransId="{A6B12E79-7408-47C7-94F1-54E628499FFE}" sibTransId="{4D86DE7F-3AE1-457F-984B-BF5BC93FCFC4}"/>
    <dgm:cxn modelId="{F694A63D-31B1-4196-B843-1A8C9340513B}" srcId="{FD83D1AD-35A0-47B9-B3C8-992C6D44B9C2}" destId="{7038A350-2EC2-455A-BC73-A2B5901490C2}" srcOrd="3" destOrd="0" parTransId="{B0C7DDD9-1471-4501-BD96-8312CF5BA51D}" sibTransId="{8313A7F9-1540-4BA2-BA53-320AD22AF1B6}"/>
    <dgm:cxn modelId="{5EB7CC3F-448E-41D9-B448-C5EC567769D2}" srcId="{FD83D1AD-35A0-47B9-B3C8-992C6D44B9C2}" destId="{A81C84AC-54B8-4641-AA37-1E3A0B489A27}" srcOrd="4" destOrd="0" parTransId="{D36D51F9-7A8E-4875-A82F-007E50D4F0FE}" sibTransId="{75EEC08A-1077-42E2-9C4A-A7C8444BC0E1}"/>
    <dgm:cxn modelId="{8A650C48-7DE1-4ED3-8EAA-FC608027CBE9}" type="presOf" srcId="{396103E5-5A2A-48E0-AF5A-669BF2D733E0}" destId="{FCA66374-A118-42C9-934F-89FEB3821564}" srcOrd="0" destOrd="0" presId="urn:microsoft.com/office/officeart/2005/8/layout/vProcess5"/>
    <dgm:cxn modelId="{8084716A-0809-4EF6-B0A5-3F8B38BE5663}" type="presOf" srcId="{A81C84AC-54B8-4641-AA37-1E3A0B489A27}" destId="{03B1164C-5677-41AF-B2FE-325D8012A555}" srcOrd="1" destOrd="0" presId="urn:microsoft.com/office/officeart/2005/8/layout/vProcess5"/>
    <dgm:cxn modelId="{E5B0E375-1E48-4CF9-9D80-9B5DDD7B0BBD}" srcId="{FD83D1AD-35A0-47B9-B3C8-992C6D44B9C2}" destId="{396103E5-5A2A-48E0-AF5A-669BF2D733E0}" srcOrd="2" destOrd="0" parTransId="{DA6A4F75-A9A0-42F7-B88E-645612AAD5F0}" sibTransId="{4802B3E4-28FF-40DB-967E-F5B28270D7D5}"/>
    <dgm:cxn modelId="{66BA587A-938D-46CE-A631-ACD5AE44AD1C}" type="presOf" srcId="{8313A7F9-1540-4BA2-BA53-320AD22AF1B6}" destId="{8821DF02-2465-4F9A-8060-B64731559F55}" srcOrd="0" destOrd="0" presId="urn:microsoft.com/office/officeart/2005/8/layout/vProcess5"/>
    <dgm:cxn modelId="{915D259A-82EA-41C1-8A91-4A80BBF66377}" type="presOf" srcId="{7038A350-2EC2-455A-BC73-A2B5901490C2}" destId="{693A9960-FD17-4247-B68D-1F41A53A6228}" srcOrd="0" destOrd="0" presId="urn:microsoft.com/office/officeart/2005/8/layout/vProcess5"/>
    <dgm:cxn modelId="{9CC8E19C-2EBB-4D54-A602-A4D0DD29644F}" type="presOf" srcId="{4802B3E4-28FF-40DB-967E-F5B28270D7D5}" destId="{34E0911B-7E94-4295-99E8-F807B99DF883}" srcOrd="0" destOrd="0" presId="urn:microsoft.com/office/officeart/2005/8/layout/vProcess5"/>
    <dgm:cxn modelId="{38BBCE9E-10FC-422D-BE31-B60521F5A30C}" type="presOf" srcId="{28CE33E4-5927-4C80-A18E-FEA590D219BA}" destId="{46C3D8C0-0CAC-4325-A383-56CB6869A871}" srcOrd="0" destOrd="0" presId="urn:microsoft.com/office/officeart/2005/8/layout/vProcess5"/>
    <dgm:cxn modelId="{690B5BBF-2886-4C52-A685-105A2B5ECDDE}" type="presOf" srcId="{F6FD2715-95E2-4993-9DEB-35CEB0568764}" destId="{75BD969A-3829-4BA2-B7AB-211E7E77691C}" srcOrd="0" destOrd="0" presId="urn:microsoft.com/office/officeart/2005/8/layout/vProcess5"/>
    <dgm:cxn modelId="{82F5EDBF-5368-40C3-BC97-38A351DA6028}" srcId="{FD83D1AD-35A0-47B9-B3C8-992C6D44B9C2}" destId="{28CE33E4-5927-4C80-A18E-FEA590D219BA}" srcOrd="1" destOrd="0" parTransId="{8708DE52-EB68-4A30-8280-80EC2E13620D}" sibTransId="{CB8CB394-9AF1-4440-BBBE-FDE8088E1C87}"/>
    <dgm:cxn modelId="{1F27C2E0-62B8-46C9-9C3A-2FB869B29EF9}" type="presOf" srcId="{F6FD2715-95E2-4993-9DEB-35CEB0568764}" destId="{07623F52-4045-4FB1-A363-2062F11C103C}" srcOrd="1" destOrd="0" presId="urn:microsoft.com/office/officeart/2005/8/layout/vProcess5"/>
    <dgm:cxn modelId="{867641BF-9FF8-455B-B66B-168512B2E717}" type="presParOf" srcId="{10EC58F6-F9C8-4989-84FC-76AD6790D646}" destId="{29F9FCEA-FD9C-40D1-AA9D-9DB4C38ED54C}" srcOrd="0" destOrd="0" presId="urn:microsoft.com/office/officeart/2005/8/layout/vProcess5"/>
    <dgm:cxn modelId="{4E50854F-5929-4DEC-8B4F-94B6EFA4F9BE}" type="presParOf" srcId="{10EC58F6-F9C8-4989-84FC-76AD6790D646}" destId="{75BD969A-3829-4BA2-B7AB-211E7E77691C}" srcOrd="1" destOrd="0" presId="urn:microsoft.com/office/officeart/2005/8/layout/vProcess5"/>
    <dgm:cxn modelId="{59A2D9A7-84DE-49C9-B9C2-C9A1BB09427B}" type="presParOf" srcId="{10EC58F6-F9C8-4989-84FC-76AD6790D646}" destId="{46C3D8C0-0CAC-4325-A383-56CB6869A871}" srcOrd="2" destOrd="0" presId="urn:microsoft.com/office/officeart/2005/8/layout/vProcess5"/>
    <dgm:cxn modelId="{30618397-58C7-49D4-8040-0E73F07DB140}" type="presParOf" srcId="{10EC58F6-F9C8-4989-84FC-76AD6790D646}" destId="{FCA66374-A118-42C9-934F-89FEB3821564}" srcOrd="3" destOrd="0" presId="urn:microsoft.com/office/officeart/2005/8/layout/vProcess5"/>
    <dgm:cxn modelId="{3EC50B54-4CD1-4345-8B03-379D081C4F1F}" type="presParOf" srcId="{10EC58F6-F9C8-4989-84FC-76AD6790D646}" destId="{693A9960-FD17-4247-B68D-1F41A53A6228}" srcOrd="4" destOrd="0" presId="urn:microsoft.com/office/officeart/2005/8/layout/vProcess5"/>
    <dgm:cxn modelId="{9AB851E0-DB43-40C7-831C-D88A09F8751C}" type="presParOf" srcId="{10EC58F6-F9C8-4989-84FC-76AD6790D646}" destId="{37592DE0-6CCB-40EE-8059-D7CBCF7739F3}" srcOrd="5" destOrd="0" presId="urn:microsoft.com/office/officeart/2005/8/layout/vProcess5"/>
    <dgm:cxn modelId="{DF35ABBF-D840-44E9-B564-3E8BEC2C7001}" type="presParOf" srcId="{10EC58F6-F9C8-4989-84FC-76AD6790D646}" destId="{1D572621-6A73-4AB5-80A9-7925318F0B8A}" srcOrd="6" destOrd="0" presId="urn:microsoft.com/office/officeart/2005/8/layout/vProcess5"/>
    <dgm:cxn modelId="{137BD6FB-5054-4C95-A448-52157CCF179E}" type="presParOf" srcId="{10EC58F6-F9C8-4989-84FC-76AD6790D646}" destId="{C44EC450-0228-4BB1-9FF8-FEDD5535662C}" srcOrd="7" destOrd="0" presId="urn:microsoft.com/office/officeart/2005/8/layout/vProcess5"/>
    <dgm:cxn modelId="{6F7BC1EC-6FB2-4DA3-AF65-10DE233104AC}" type="presParOf" srcId="{10EC58F6-F9C8-4989-84FC-76AD6790D646}" destId="{34E0911B-7E94-4295-99E8-F807B99DF883}" srcOrd="8" destOrd="0" presId="urn:microsoft.com/office/officeart/2005/8/layout/vProcess5"/>
    <dgm:cxn modelId="{3D01AB39-7907-400A-9981-5158165F576B}" type="presParOf" srcId="{10EC58F6-F9C8-4989-84FC-76AD6790D646}" destId="{8821DF02-2465-4F9A-8060-B64731559F55}" srcOrd="9" destOrd="0" presId="urn:microsoft.com/office/officeart/2005/8/layout/vProcess5"/>
    <dgm:cxn modelId="{8700DF1F-D461-49D8-89E7-66D5392B764A}" type="presParOf" srcId="{10EC58F6-F9C8-4989-84FC-76AD6790D646}" destId="{07623F52-4045-4FB1-A363-2062F11C103C}" srcOrd="10" destOrd="0" presId="urn:microsoft.com/office/officeart/2005/8/layout/vProcess5"/>
    <dgm:cxn modelId="{3E4EE495-5FFE-4ABD-BD9B-838E928D4733}" type="presParOf" srcId="{10EC58F6-F9C8-4989-84FC-76AD6790D646}" destId="{1C2B3B72-8443-49A5-842C-3E427183626F}" srcOrd="11" destOrd="0" presId="urn:microsoft.com/office/officeart/2005/8/layout/vProcess5"/>
    <dgm:cxn modelId="{9022797A-3295-4088-A0E3-B7401B461F3A}" type="presParOf" srcId="{10EC58F6-F9C8-4989-84FC-76AD6790D646}" destId="{B5F1A604-6859-4B06-9839-D0FD18516B1B}" srcOrd="12" destOrd="0" presId="urn:microsoft.com/office/officeart/2005/8/layout/vProcess5"/>
    <dgm:cxn modelId="{714CAAD6-F126-4296-92E5-C36C9E765754}" type="presParOf" srcId="{10EC58F6-F9C8-4989-84FC-76AD6790D646}" destId="{5C57B7C8-496B-44A6-8025-961D0C322507}" srcOrd="13" destOrd="0" presId="urn:microsoft.com/office/officeart/2005/8/layout/vProcess5"/>
    <dgm:cxn modelId="{00507020-6500-48BA-A663-CADD3508878B}" type="presParOf" srcId="{10EC58F6-F9C8-4989-84FC-76AD6790D646}" destId="{03B1164C-5677-41AF-B2FE-325D8012A5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969A-3829-4BA2-B7AB-211E7E77691C}">
      <dsp:nvSpPr>
        <dsp:cNvPr id="0" name=""/>
        <dsp:cNvSpPr/>
      </dsp:nvSpPr>
      <dsp:spPr>
        <a:xfrm>
          <a:off x="0" y="0"/>
          <a:ext cx="398983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Requerimientos</a:t>
          </a:r>
          <a:endParaRPr lang="es-PE" sz="3200" kern="1200"/>
        </a:p>
      </dsp:txBody>
      <dsp:txXfrm>
        <a:off x="22940" y="22940"/>
        <a:ext cx="3053015" cy="737360"/>
      </dsp:txXfrm>
    </dsp:sp>
    <dsp:sp modelId="{46C3D8C0-0CAC-4325-A383-56CB6869A871}">
      <dsp:nvSpPr>
        <dsp:cNvPr id="0" name=""/>
        <dsp:cNvSpPr/>
      </dsp:nvSpPr>
      <dsp:spPr>
        <a:xfrm>
          <a:off x="297942" y="892024"/>
          <a:ext cx="398983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Diseño</a:t>
          </a:r>
          <a:endParaRPr lang="es-PE" sz="3200" kern="1200"/>
        </a:p>
      </dsp:txBody>
      <dsp:txXfrm>
        <a:off x="320882" y="914964"/>
        <a:ext cx="3136903" cy="737360"/>
      </dsp:txXfrm>
    </dsp:sp>
    <dsp:sp modelId="{FCA66374-A118-42C9-934F-89FEB3821564}">
      <dsp:nvSpPr>
        <dsp:cNvPr id="0" name=""/>
        <dsp:cNvSpPr/>
      </dsp:nvSpPr>
      <dsp:spPr>
        <a:xfrm>
          <a:off x="595883" y="1784048"/>
          <a:ext cx="3989832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Implementación </a:t>
          </a:r>
          <a:endParaRPr lang="es-PE" sz="3200" kern="1200"/>
        </a:p>
      </dsp:txBody>
      <dsp:txXfrm>
        <a:off x="618823" y="1806988"/>
        <a:ext cx="3136903" cy="737360"/>
      </dsp:txXfrm>
    </dsp:sp>
    <dsp:sp modelId="{693A9960-FD17-4247-B68D-1F41A53A6228}">
      <dsp:nvSpPr>
        <dsp:cNvPr id="0" name=""/>
        <dsp:cNvSpPr/>
      </dsp:nvSpPr>
      <dsp:spPr>
        <a:xfrm>
          <a:off x="893826" y="2676072"/>
          <a:ext cx="398983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Verificación</a:t>
          </a:r>
          <a:endParaRPr lang="es-PE" sz="3200" kern="1200"/>
        </a:p>
      </dsp:txBody>
      <dsp:txXfrm>
        <a:off x="916766" y="2699012"/>
        <a:ext cx="3136903" cy="737360"/>
      </dsp:txXfrm>
    </dsp:sp>
    <dsp:sp modelId="{37592DE0-6CCB-40EE-8059-D7CBCF7739F3}">
      <dsp:nvSpPr>
        <dsp:cNvPr id="0" name=""/>
        <dsp:cNvSpPr/>
      </dsp:nvSpPr>
      <dsp:spPr>
        <a:xfrm>
          <a:off x="1191767" y="3568097"/>
          <a:ext cx="398983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Mantenimiento</a:t>
          </a:r>
          <a:endParaRPr lang="es-PE" sz="3200" kern="1200"/>
        </a:p>
      </dsp:txBody>
      <dsp:txXfrm>
        <a:off x="1214707" y="3591037"/>
        <a:ext cx="3136903" cy="737360"/>
      </dsp:txXfrm>
    </dsp:sp>
    <dsp:sp modelId="{1D572621-6A73-4AB5-80A9-7925318F0B8A}">
      <dsp:nvSpPr>
        <dsp:cNvPr id="0" name=""/>
        <dsp:cNvSpPr/>
      </dsp:nvSpPr>
      <dsp:spPr>
        <a:xfrm>
          <a:off x="348072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300" kern="1200"/>
        </a:p>
      </dsp:txBody>
      <dsp:txXfrm>
        <a:off x="3595274" y="572200"/>
        <a:ext cx="280008" cy="383102"/>
      </dsp:txXfrm>
    </dsp:sp>
    <dsp:sp modelId="{C44EC450-0228-4BB1-9FF8-FEDD5535662C}">
      <dsp:nvSpPr>
        <dsp:cNvPr id="0" name=""/>
        <dsp:cNvSpPr/>
      </dsp:nvSpPr>
      <dsp:spPr>
        <a:xfrm>
          <a:off x="377866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300" kern="1200"/>
        </a:p>
      </dsp:txBody>
      <dsp:txXfrm>
        <a:off x="3893216" y="1464225"/>
        <a:ext cx="280008" cy="383102"/>
      </dsp:txXfrm>
    </dsp:sp>
    <dsp:sp modelId="{34E0911B-7E94-4295-99E8-F807B99DF883}">
      <dsp:nvSpPr>
        <dsp:cNvPr id="0" name=""/>
        <dsp:cNvSpPr/>
      </dsp:nvSpPr>
      <dsp:spPr>
        <a:xfrm>
          <a:off x="407660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300" kern="1200"/>
        </a:p>
      </dsp:txBody>
      <dsp:txXfrm>
        <a:off x="4191158" y="2343195"/>
        <a:ext cx="280008" cy="383102"/>
      </dsp:txXfrm>
    </dsp:sp>
    <dsp:sp modelId="{8821DF02-2465-4F9A-8060-B64731559F55}">
      <dsp:nvSpPr>
        <dsp:cNvPr id="0" name=""/>
        <dsp:cNvSpPr/>
      </dsp:nvSpPr>
      <dsp:spPr>
        <a:xfrm>
          <a:off x="4374551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300" kern="1200"/>
        </a:p>
      </dsp:txBody>
      <dsp:txXfrm>
        <a:off x="4489100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2: </a:t>
            </a:r>
            <a:r>
              <a:rPr lang="es-ES" dirty="0"/>
              <a:t>Enfoque sistémico y sus metodologías</a:t>
            </a:r>
          </a:p>
          <a:p>
            <a:r>
              <a:rPr lang="es-PE" b="1" dirty="0"/>
              <a:t>Sesión 10:  </a:t>
            </a:r>
            <a:r>
              <a:rPr lang="es-ES" dirty="0"/>
              <a:t>Metodologías desarrollo software - Modelo en cascada vs. Modelo orientado a objetos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AEB-7477-8EAD-3FB4-35A8C4AA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1B7D6-27D9-A4FD-685B-A6C5174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 Actividad - Selección de Metodología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43AB41-CBBD-87A6-F863-0E304FC8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236F24-B583-838B-3015-DD17B0AF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Instrucciones:</a:t>
            </a:r>
            <a:br>
              <a:rPr lang="es-ES" dirty="0"/>
            </a:br>
            <a:r>
              <a:rPr lang="es-ES" i="1" dirty="0"/>
              <a:t>"En equipos, analicen 3 proyectos y seleccionen la metodología más apropiada:</a:t>
            </a:r>
            <a:endParaRPr lang="es-ES" dirty="0"/>
          </a:p>
          <a:p>
            <a:r>
              <a:rPr lang="es-ES" b="1" dirty="0"/>
              <a:t>Sistema de control de tráfico aéreo</a:t>
            </a:r>
            <a:r>
              <a:rPr lang="es-ES" dirty="0"/>
              <a:t> → ¿Cascada u OO?</a:t>
            </a:r>
          </a:p>
          <a:p>
            <a:r>
              <a:rPr lang="es-ES" b="1" dirty="0"/>
              <a:t>App de </a:t>
            </a:r>
            <a:r>
              <a:rPr lang="es-ES" b="1" dirty="0" err="1"/>
              <a:t>delivery</a:t>
            </a:r>
            <a:r>
              <a:rPr lang="es-ES" b="1" dirty="0"/>
              <a:t> de comida</a:t>
            </a:r>
            <a:r>
              <a:rPr lang="es-ES" dirty="0"/>
              <a:t> → ¿Cascada u OO?</a:t>
            </a:r>
          </a:p>
          <a:p>
            <a:r>
              <a:rPr lang="es-ES" b="1" dirty="0"/>
              <a:t>Software de nómina para empresa</a:t>
            </a:r>
            <a:r>
              <a:rPr lang="es-ES" dirty="0"/>
              <a:t> → ¿Cascada u OO?</a:t>
            </a:r>
          </a:p>
          <a:p>
            <a:r>
              <a:rPr lang="es-ES" i="1" dirty="0"/>
              <a:t>Justifiquen cada elección con 2 argumentos técnicos</a:t>
            </a:r>
            <a:r>
              <a:rPr lang="es-ES" dirty="0"/>
              <a:t>"</a:t>
            </a:r>
          </a:p>
          <a:p>
            <a:r>
              <a:rPr lang="es-ES" b="1" dirty="0"/>
              <a:t>Tiempo:</a:t>
            </a:r>
            <a:r>
              <a:rPr lang="es-ES" dirty="0"/>
              <a:t> 15 minutos | </a:t>
            </a:r>
            <a:r>
              <a:rPr lang="es-ES" b="1" dirty="0"/>
              <a:t>Formato:</a:t>
            </a:r>
            <a:r>
              <a:rPr lang="es-ES" dirty="0"/>
              <a:t> Tabla comparativa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053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0111-15EB-BE69-F54F-A8979F4CA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C218-1089-31C3-9632-E5A5133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Evolución y Tendencias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D9EC2-11FA-4EE4-87B7-57CD6CAB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B737B5-8E38-C1EA-E25A-828E9E96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De Cascada a OO y más allá:</a:t>
            </a:r>
            <a:endParaRPr lang="es-PE" dirty="0"/>
          </a:p>
          <a:p>
            <a:r>
              <a:rPr lang="es-PE" dirty="0"/>
              <a:t>1970s: </a:t>
            </a:r>
            <a:r>
              <a:rPr lang="es-PE" b="1" dirty="0"/>
              <a:t>Cascada</a:t>
            </a:r>
            <a:r>
              <a:rPr lang="es-PE" dirty="0"/>
              <a:t> dominante</a:t>
            </a:r>
          </a:p>
          <a:p>
            <a:r>
              <a:rPr lang="es-PE" dirty="0"/>
              <a:t>1980s-90s: </a:t>
            </a:r>
            <a:r>
              <a:rPr lang="es-PE" b="1" dirty="0"/>
              <a:t>OO</a:t>
            </a:r>
            <a:r>
              <a:rPr lang="es-PE" dirty="0"/>
              <a:t> gana popularidad</a:t>
            </a:r>
          </a:p>
          <a:p>
            <a:r>
              <a:rPr lang="es-PE" dirty="0"/>
              <a:t>2000s: </a:t>
            </a:r>
            <a:r>
              <a:rPr lang="es-PE" b="1" dirty="0"/>
              <a:t>Metodologías ágiles</a:t>
            </a:r>
            <a:r>
              <a:rPr lang="es-PE" dirty="0"/>
              <a:t> (Scrum, XP) + OO</a:t>
            </a:r>
          </a:p>
          <a:p>
            <a:r>
              <a:rPr lang="es-PE" dirty="0"/>
              <a:t>Actualidad: </a:t>
            </a:r>
            <a:r>
              <a:rPr lang="es-PE" b="1" dirty="0"/>
              <a:t>DevOps, Microservicios, DDD</a:t>
            </a:r>
            <a:endParaRPr lang="es-PE" dirty="0"/>
          </a:p>
          <a:p>
            <a:r>
              <a:rPr lang="es-PE" b="1" dirty="0"/>
              <a:t>Reflexión:</a:t>
            </a:r>
            <a:r>
              <a:rPr lang="es-PE" dirty="0"/>
              <a:t> </a:t>
            </a:r>
            <a:r>
              <a:rPr lang="es-PE" i="1" dirty="0"/>
              <a:t>"Ambos enfoques siguen siendo relevantes en contextos específicos"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24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Tarea y Cierre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62B77-4DB3-7287-D988-B22DB843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Ejercicio individual:</a:t>
            </a:r>
            <a:endParaRPr lang="es-ES" dirty="0"/>
          </a:p>
          <a:p>
            <a:r>
              <a:rPr lang="es-ES" i="1" dirty="0"/>
              <a:t>Diseñar 3 clases OO para un sistema de reservas de hotel</a:t>
            </a:r>
            <a:endParaRPr lang="es-ES" dirty="0"/>
          </a:p>
          <a:p>
            <a:r>
              <a:rPr lang="es-ES" i="1" dirty="0"/>
              <a:t>Comparar cómo sería el proceso con enfoque cascada</a:t>
            </a:r>
            <a:endParaRPr lang="es-ES" dirty="0"/>
          </a:p>
          <a:p>
            <a:r>
              <a:rPr lang="es-ES" b="1" dirty="0"/>
              <a:t>Recursos:</a:t>
            </a:r>
            <a:endParaRPr lang="es-ES" dirty="0"/>
          </a:p>
          <a:p>
            <a:r>
              <a:rPr lang="es-ES" dirty="0"/>
              <a:t>Libro: "</a:t>
            </a:r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and </a:t>
            </a:r>
            <a:r>
              <a:rPr lang="es-ES" dirty="0" err="1"/>
              <a:t>Design</a:t>
            </a:r>
            <a:r>
              <a:rPr lang="es-ES" dirty="0"/>
              <a:t>" (Grady Booch)</a:t>
            </a:r>
          </a:p>
          <a:p>
            <a:r>
              <a:rPr lang="es-ES" dirty="0"/>
              <a:t>Video: "</a:t>
            </a:r>
            <a:r>
              <a:rPr lang="es-ES" dirty="0" err="1"/>
              <a:t>Waterfall</a:t>
            </a:r>
            <a:r>
              <a:rPr lang="es-ES" dirty="0"/>
              <a:t> vs Agile: A </a:t>
            </a:r>
            <a:r>
              <a:rPr lang="es-ES" dirty="0" err="1"/>
              <a:t>Practical</a:t>
            </a:r>
            <a:r>
              <a:rPr lang="es-ES" dirty="0"/>
              <a:t> Guide"</a:t>
            </a:r>
          </a:p>
          <a:p>
            <a:r>
              <a:rPr lang="es-ES" b="1" dirty="0" err="1"/>
              <a:t>Takeaway</a:t>
            </a:r>
            <a:r>
              <a:rPr lang="es-ES" b="1" dirty="0"/>
              <a:t> final:</a:t>
            </a:r>
            <a:br>
              <a:rPr lang="es-ES" dirty="0"/>
            </a:br>
            <a:r>
              <a:rPr lang="es-ES" i="1" dirty="0"/>
              <a:t>"No hay metodología perfecta, solo la apropiada para tu contexto específico"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Al finalizar la sesión el estudiante: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Comparará el </a:t>
            </a:r>
            <a:r>
              <a:rPr lang="es-ES" b="1" dirty="0"/>
              <a:t>modelo en cascada</a:t>
            </a:r>
            <a:r>
              <a:rPr lang="es-ES" dirty="0"/>
              <a:t> vs. </a:t>
            </a:r>
            <a:r>
              <a:rPr lang="es-ES" b="1" dirty="0"/>
              <a:t>orientado a objetos</a:t>
            </a:r>
            <a:endParaRPr lang="es-ES" dirty="0"/>
          </a:p>
          <a:p>
            <a:r>
              <a:rPr lang="es-ES" dirty="0"/>
              <a:t>Identificará los </a:t>
            </a:r>
            <a:r>
              <a:rPr lang="es-ES" b="1" dirty="0"/>
              <a:t>casos de uso</a:t>
            </a:r>
            <a:r>
              <a:rPr lang="es-ES" dirty="0"/>
              <a:t> ideales para cada enfoque</a:t>
            </a:r>
          </a:p>
          <a:p>
            <a:r>
              <a:rPr lang="es-ES" dirty="0"/>
              <a:t>Evaluará </a:t>
            </a:r>
            <a:r>
              <a:rPr lang="es-ES" b="1" dirty="0"/>
              <a:t>ventajas y limitaciones</a:t>
            </a:r>
            <a:r>
              <a:rPr lang="es-ES" dirty="0"/>
              <a:t> de cada metodología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7" name="Marcador de contenido 6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1825625"/>
            <a:ext cx="3465079" cy="34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Modelo en Cascada - Características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8AB068-C854-BD42-6BCC-E68A8CBF1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Principios fundamentales:</a:t>
            </a:r>
            <a:endParaRPr lang="es-ES" dirty="0"/>
          </a:p>
          <a:p>
            <a:r>
              <a:rPr lang="es-ES" dirty="0"/>
              <a:t>Cada fase debe completarse antes de pasar a la siguiente</a:t>
            </a:r>
          </a:p>
          <a:p>
            <a:r>
              <a:rPr lang="es-ES" dirty="0"/>
              <a:t>Documentación exhaustiva en cada etapa</a:t>
            </a:r>
          </a:p>
          <a:p>
            <a:r>
              <a:rPr lang="es-ES" dirty="0"/>
              <a:t>Control riguroso de cambios</a:t>
            </a:r>
          </a:p>
          <a:p>
            <a:endParaRPr lang="es-PE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016F118-5826-E7CE-EE84-1BE0025600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877301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C4B0D-FABF-42AD-2B3C-A639DF943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6483-49AD-B921-4B33-2FD7E182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Cascada - Ventajas y Desventajas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3BD8D-273B-0474-CDFB-077F163F9B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Desventajas:</a:t>
            </a:r>
            <a:endParaRPr lang="es-ES" dirty="0"/>
          </a:p>
          <a:p>
            <a:r>
              <a:rPr lang="es-ES" b="1" dirty="0"/>
              <a:t>Poca flexibilidad</a:t>
            </a:r>
            <a:r>
              <a:rPr lang="es-ES" dirty="0"/>
              <a:t> ante cambios</a:t>
            </a:r>
          </a:p>
          <a:p>
            <a:r>
              <a:rPr lang="es-ES" dirty="0"/>
              <a:t>Cliente ve resultados </a:t>
            </a:r>
            <a:r>
              <a:rPr lang="es-ES" b="1" dirty="0"/>
              <a:t>muy tarde</a:t>
            </a:r>
            <a:endParaRPr lang="es-ES" dirty="0"/>
          </a:p>
          <a:p>
            <a:r>
              <a:rPr lang="es-ES" b="1" dirty="0"/>
              <a:t>Alto riesgo</a:t>
            </a:r>
            <a:r>
              <a:rPr lang="es-ES" dirty="0"/>
              <a:t> si los requisitos iniciales son incorrectos</a:t>
            </a:r>
          </a:p>
          <a:p>
            <a:r>
              <a:rPr lang="es-ES" b="1" dirty="0"/>
              <a:t>Difícil retroalimentación</a:t>
            </a:r>
            <a:r>
              <a:rPr lang="es-ES" dirty="0"/>
              <a:t> temprana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7F3078-B911-B985-858A-4A1E384C2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D50434E-1151-4F14-D9E2-9959BEFB4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Ventajas:</a:t>
            </a:r>
            <a:endParaRPr lang="es-ES" dirty="0"/>
          </a:p>
          <a:p>
            <a:r>
              <a:rPr lang="es-ES" dirty="0"/>
              <a:t>Planificación y estimación </a:t>
            </a:r>
            <a:r>
              <a:rPr lang="es-ES" b="1" dirty="0"/>
              <a:t>precisas</a:t>
            </a:r>
            <a:endParaRPr lang="es-ES" dirty="0"/>
          </a:p>
          <a:p>
            <a:r>
              <a:rPr lang="es-ES" b="1" dirty="0"/>
              <a:t>Documentación completa</a:t>
            </a:r>
            <a:r>
              <a:rPr lang="es-ES" dirty="0"/>
              <a:t> y detallada</a:t>
            </a:r>
          </a:p>
          <a:p>
            <a:r>
              <a:rPr lang="es-ES" dirty="0"/>
              <a:t>Control de calidad </a:t>
            </a:r>
            <a:r>
              <a:rPr lang="es-ES" b="1" dirty="0"/>
              <a:t>en cada fase</a:t>
            </a:r>
            <a:endParaRPr lang="es-ES" dirty="0"/>
          </a:p>
          <a:p>
            <a:r>
              <a:rPr lang="es-ES" dirty="0"/>
              <a:t>Ideal para proyectos con </a:t>
            </a:r>
            <a:r>
              <a:rPr lang="es-ES" b="1" dirty="0"/>
              <a:t>requisitos estables</a:t>
            </a: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08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0880E-367B-6A3A-A1E0-DCFDF5420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6C1C7-BE95-82B6-5C62-A85720F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Desarrollo Orientado a Objetos - Fundamentos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07B3D3-7597-F9CE-537F-F2C6453920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Paradigma basado en:</a:t>
            </a:r>
            <a:endParaRPr lang="es-ES" dirty="0"/>
          </a:p>
          <a:p>
            <a:r>
              <a:rPr lang="es-ES" b="1" dirty="0"/>
              <a:t>Clases y objetos</a:t>
            </a:r>
            <a:r>
              <a:rPr lang="es-ES" dirty="0"/>
              <a:t> (entidades con estado y comportamiento)</a:t>
            </a:r>
          </a:p>
          <a:p>
            <a:r>
              <a:rPr lang="es-ES" b="1" dirty="0"/>
              <a:t>Encapsulación</a:t>
            </a:r>
            <a:r>
              <a:rPr lang="es-ES" dirty="0"/>
              <a:t> (ocultamiento de información)</a:t>
            </a:r>
          </a:p>
          <a:p>
            <a:r>
              <a:rPr lang="es-ES" b="1" dirty="0"/>
              <a:t>Herencia</a:t>
            </a:r>
            <a:r>
              <a:rPr lang="es-ES" dirty="0"/>
              <a:t> (reutilización y extensibilidad)</a:t>
            </a:r>
          </a:p>
          <a:p>
            <a:r>
              <a:rPr lang="es-ES" b="1" dirty="0"/>
              <a:t>Polimorfismo</a:t>
            </a:r>
            <a:r>
              <a:rPr lang="es-ES" dirty="0"/>
              <a:t> (múltiples implementaciones)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88B298-0162-A74A-0525-113E3641F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CuentaBancaria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saldo;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depositar(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monto) { ... 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retirar(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monto) { ... 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A49D47-97BF-E52A-6B51-9714A0D0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441B8-5AB9-9456-3E1E-26913D14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9139F-9213-9BC0-2246-94D1DBC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OO - Ventajas y Desventajas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FBFB5C0-165E-611F-4207-6DC8B9113D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✅ Ventajas:</a:t>
            </a:r>
            <a:endParaRPr lang="es-ES" dirty="0"/>
          </a:p>
          <a:p>
            <a:r>
              <a:rPr lang="es-ES" b="1" dirty="0"/>
              <a:t>Alta reutilización</a:t>
            </a:r>
            <a:r>
              <a:rPr lang="es-ES" dirty="0"/>
              <a:t> de código</a:t>
            </a:r>
          </a:p>
          <a:p>
            <a:r>
              <a:rPr lang="es-ES" b="1" dirty="0"/>
              <a:t>Mantenimiento</a:t>
            </a:r>
            <a:r>
              <a:rPr lang="es-ES" dirty="0"/>
              <a:t> más sencillo</a:t>
            </a:r>
          </a:p>
          <a:p>
            <a:r>
              <a:rPr lang="es-ES" b="1" dirty="0"/>
              <a:t>Escalabilidad</a:t>
            </a:r>
            <a:r>
              <a:rPr lang="es-ES" dirty="0"/>
              <a:t> natural del sistema</a:t>
            </a:r>
          </a:p>
          <a:p>
            <a:r>
              <a:rPr lang="es-ES" b="1" dirty="0"/>
              <a:t>Modelado más cercano</a:t>
            </a:r>
            <a:r>
              <a:rPr lang="es-ES" dirty="0"/>
              <a:t> al mundo real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1B8871-47C8-F3B5-F4DA-0AED49D0C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❌ Desventajas:</a:t>
            </a:r>
            <a:endParaRPr lang="es-ES" dirty="0"/>
          </a:p>
          <a:p>
            <a:r>
              <a:rPr lang="es-ES" b="1" dirty="0"/>
              <a:t>Curva de aprendizaje</a:t>
            </a:r>
            <a:r>
              <a:rPr lang="es-ES" dirty="0"/>
              <a:t> más pronunciada</a:t>
            </a:r>
          </a:p>
          <a:p>
            <a:r>
              <a:rPr lang="es-ES" b="1" dirty="0"/>
              <a:t>Sobrecarga</a:t>
            </a:r>
            <a:r>
              <a:rPr lang="es-ES" dirty="0"/>
              <a:t> inicial de diseño</a:t>
            </a:r>
          </a:p>
          <a:p>
            <a:r>
              <a:rPr lang="es-ES" b="1" dirty="0"/>
              <a:t>Complejidad</a:t>
            </a:r>
            <a:r>
              <a:rPr lang="es-ES" dirty="0"/>
              <a:t> en sistemas simples</a:t>
            </a:r>
          </a:p>
          <a:p>
            <a:r>
              <a:rPr lang="es-ES" b="1" dirty="0"/>
              <a:t>Rendimiento</a:t>
            </a:r>
            <a:r>
              <a:rPr lang="es-ES" dirty="0"/>
              <a:t> en tiempo de ejecución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2AD6C8-BB1F-03D1-5625-651DD368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CAD6-A888-0ED7-ACF2-8051FEC9D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5BE56-D219-91BE-72E2-FFC30126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Comparación Directa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EFC14D-70A4-BCC0-3617-5E8F8DE5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99EFC70-47B4-D303-D0E9-FF116442E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466472"/>
              </p:ext>
            </p:extLst>
          </p:nvPr>
        </p:nvGraphicFramePr>
        <p:xfrm>
          <a:off x="838200" y="1825625"/>
          <a:ext cx="10515600" cy="260451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045502">
                  <a:extLst>
                    <a:ext uri="{9D8B030D-6E8A-4147-A177-3AD203B41FA5}">
                      <a16:colId xmlns:a16="http://schemas.microsoft.com/office/drawing/2014/main" val="131079340"/>
                    </a:ext>
                  </a:extLst>
                </a:gridCol>
                <a:gridCol w="3735049">
                  <a:extLst>
                    <a:ext uri="{9D8B030D-6E8A-4147-A177-3AD203B41FA5}">
                      <a16:colId xmlns:a16="http://schemas.microsoft.com/office/drawing/2014/main" val="621359068"/>
                    </a:ext>
                  </a:extLst>
                </a:gridCol>
                <a:gridCol w="3735049">
                  <a:extLst>
                    <a:ext uri="{9D8B030D-6E8A-4147-A177-3AD203B41FA5}">
                      <a16:colId xmlns:a16="http://schemas.microsoft.com/office/drawing/2014/main" val="329817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Aspecto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Cascada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Orientado a Objetos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54213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Flexibilidad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Baja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Alta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21086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Entrega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</a:rPr>
                        <a:t>Al final del proyecto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Incremental/Modular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195992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Requisitos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Deben ser estables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Pueden evolucionar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113069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Complejidad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Gestión simple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Diseño complejo inicial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52590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Documentación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Extensa y formal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</a:rPr>
                        <a:t>Centrada en el código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37331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1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F63F7-5D20-D8AE-9366-7946F482D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8F67-4995-B1D1-F46E-D0F1A987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Casos de Uso Ideales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571519-6736-87A4-7F1D-2884ABA5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📋 Cascada es mejor cuando:</a:t>
            </a:r>
            <a:endParaRPr lang="es-ES" dirty="0"/>
          </a:p>
          <a:p>
            <a:r>
              <a:rPr lang="es-ES" dirty="0"/>
              <a:t>Requisitos </a:t>
            </a:r>
            <a:r>
              <a:rPr lang="es-ES" b="1" dirty="0"/>
              <a:t>claros y estables</a:t>
            </a:r>
            <a:r>
              <a:rPr lang="es-ES" dirty="0"/>
              <a:t> (</a:t>
            </a:r>
            <a:r>
              <a:rPr lang="es-ES" dirty="0" err="1"/>
              <a:t>ej</a:t>
            </a:r>
            <a:r>
              <a:rPr lang="es-ES" dirty="0"/>
              <a:t>: sistemas embebidos)</a:t>
            </a:r>
          </a:p>
          <a:p>
            <a:r>
              <a:rPr lang="es-ES" dirty="0"/>
              <a:t>Regulaciones </a:t>
            </a:r>
            <a:r>
              <a:rPr lang="es-ES" b="1" dirty="0"/>
              <a:t>estrictas</a:t>
            </a:r>
            <a:r>
              <a:rPr lang="es-ES" dirty="0"/>
              <a:t> (</a:t>
            </a:r>
            <a:r>
              <a:rPr lang="es-ES" dirty="0" err="1"/>
              <a:t>ej</a:t>
            </a:r>
            <a:r>
              <a:rPr lang="es-ES" dirty="0"/>
              <a:t>: software médico, bancario)</a:t>
            </a:r>
          </a:p>
          <a:p>
            <a:r>
              <a:rPr lang="es-ES" dirty="0"/>
              <a:t>Proyectos </a:t>
            </a:r>
            <a:r>
              <a:rPr lang="es-ES" b="1" dirty="0"/>
              <a:t>pequeños/medianos</a:t>
            </a:r>
            <a:r>
              <a:rPr lang="es-ES" dirty="0"/>
              <a:t> con alcance definido</a:t>
            </a:r>
          </a:p>
          <a:p>
            <a:r>
              <a:rPr lang="es-ES" b="1" dirty="0"/>
              <a:t>🧩 OO es mejor cuando:</a:t>
            </a:r>
            <a:endParaRPr lang="es-ES" dirty="0"/>
          </a:p>
          <a:p>
            <a:r>
              <a:rPr lang="es-ES" dirty="0"/>
              <a:t>Sistemas </a:t>
            </a:r>
            <a:r>
              <a:rPr lang="es-ES" b="1" dirty="0"/>
              <a:t>complejos y grandes</a:t>
            </a:r>
            <a:r>
              <a:rPr lang="es-ES" dirty="0"/>
              <a:t> (</a:t>
            </a:r>
            <a:r>
              <a:rPr lang="es-ES" dirty="0" err="1"/>
              <a:t>ej</a:t>
            </a:r>
            <a:r>
              <a:rPr lang="es-ES" dirty="0"/>
              <a:t>: ERP, plataformas)</a:t>
            </a:r>
          </a:p>
          <a:p>
            <a:r>
              <a:rPr lang="es-ES" dirty="0"/>
              <a:t>Requisitos </a:t>
            </a:r>
            <a:r>
              <a:rPr lang="es-ES" b="1" dirty="0"/>
              <a:t>cambiantes</a:t>
            </a:r>
            <a:r>
              <a:rPr lang="es-ES" dirty="0"/>
              <a:t> (</a:t>
            </a:r>
            <a:r>
              <a:rPr lang="es-ES" dirty="0" err="1"/>
              <a:t>ej</a:t>
            </a:r>
            <a:r>
              <a:rPr lang="es-ES" dirty="0"/>
              <a:t>: apps móviles, web)</a:t>
            </a:r>
          </a:p>
          <a:p>
            <a:r>
              <a:rPr lang="es-ES" dirty="0"/>
              <a:t>Necesidad de </a:t>
            </a:r>
            <a:r>
              <a:rPr lang="es-ES" b="1" dirty="0"/>
              <a:t>reutilización</a:t>
            </a:r>
            <a:r>
              <a:rPr lang="es-ES" dirty="0"/>
              <a:t> (</a:t>
            </a:r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frameworks</a:t>
            </a:r>
            <a:r>
              <a:rPr lang="es-ES" dirty="0"/>
              <a:t>, librerías)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F3764A-00F7-02BB-7475-139DE4782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5339-6297-E22A-790E-487E6B418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1B294-C132-5FE6-694E-FC0E571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 Ejemplo Práctico - Sistema de Biblioteca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C354A7-0D20-D0D6-B2E6-66404D60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Enfoque Cascada:</a:t>
            </a:r>
            <a:endParaRPr lang="es-ES" dirty="0"/>
          </a:p>
          <a:p>
            <a:r>
              <a:rPr lang="es-ES" dirty="0"/>
              <a:t>Especificar TODOS los requisitos (préstamos, devoluciones, multas, etc.)</a:t>
            </a:r>
          </a:p>
          <a:p>
            <a:r>
              <a:rPr lang="es-ES" dirty="0"/>
              <a:t>Diseñar toda la base de datos y interfaces</a:t>
            </a:r>
          </a:p>
          <a:p>
            <a:r>
              <a:rPr lang="es-ES" dirty="0"/>
              <a:t>Implementar módulo por módulo</a:t>
            </a:r>
          </a:p>
          <a:p>
            <a:r>
              <a:rPr lang="es-ES" dirty="0"/>
              <a:t>Entregar sistema completo después de 6 meses</a:t>
            </a:r>
          </a:p>
          <a:p>
            <a:pPr marL="0" indent="0">
              <a:buNone/>
            </a:pPr>
            <a:r>
              <a:rPr lang="es-ES" b="1" dirty="0"/>
              <a:t>Enfoque OO:</a:t>
            </a:r>
            <a:endParaRPr lang="es-ES" dirty="0"/>
          </a:p>
          <a:p>
            <a:r>
              <a:rPr lang="es-ES" dirty="0"/>
              <a:t>Clases: Libro, Usuario, Préstamo, Multa</a:t>
            </a:r>
          </a:p>
          <a:p>
            <a:r>
              <a:rPr lang="es-ES" dirty="0"/>
              <a:t>Entregar funcionalidad básica en 2 semanas</a:t>
            </a:r>
          </a:p>
          <a:p>
            <a:r>
              <a:rPr lang="es-ES" dirty="0"/>
              <a:t>Iterar agregando características gradualmente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D8683A-A4A5-4325-C980-2F01DD68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24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644</Words>
  <Application>Microsoft Office PowerPoint</Application>
  <PresentationFormat>Panorámica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quote-cjk-patch</vt:lpstr>
      <vt:lpstr>Tema de Office</vt:lpstr>
      <vt:lpstr>Teoría General de Sistemas</vt:lpstr>
      <vt:lpstr>INICIO Objetivo de la Sesión</vt:lpstr>
      <vt:lpstr>TRANSFORMACIÓN Modelo en Cascada - Características</vt:lpstr>
      <vt:lpstr>Cascada - Ventajas y Desventajas</vt:lpstr>
      <vt:lpstr>Desarrollo Orientado a Objetos - Fundamentos</vt:lpstr>
      <vt:lpstr>OO - Ventajas y Desventajas</vt:lpstr>
      <vt:lpstr>Comparación Directa</vt:lpstr>
      <vt:lpstr>Casos de Uso Ideales</vt:lpstr>
      <vt:lpstr> Ejemplo Práctico - Sistema de Biblioteca</vt:lpstr>
      <vt:lpstr>PRACTICA  Actividad - Selección de Metodología</vt:lpstr>
      <vt:lpstr>CIERRE Evolución y Tendencias</vt:lpstr>
      <vt:lpstr>Tarea y 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21</cp:revision>
  <dcterms:created xsi:type="dcterms:W3CDTF">2025-08-08T04:24:19Z</dcterms:created>
  <dcterms:modified xsi:type="dcterms:W3CDTF">2025-10-02T05:44:10Z</dcterms:modified>
</cp:coreProperties>
</file>