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2" Type="http://schemas.openxmlformats.org/officeDocument/2006/relationships/presProps" Target="pres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" Type="http://schemas.openxmlformats.org/officeDocument/2006/relationships/theme" Target="theme/theme4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3" Type="http://schemas.openxmlformats.org/officeDocument/2006/relationships/tableStyles" Target="tableStyles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67" name="Shape 6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74" name="Shape 74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83" name="Shape 83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91" name="Shape 91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99" name="Shape 99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15" name="Shape 115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23" name="Shape 123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1219200" y="3886200"/>
            <a:ext cx="68580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219200" y="5124450"/>
            <a:ext cx="68580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  <a:defRPr/>
            </a:lvl5pPr>
            <a:lvl6pPr indent="0" marL="22860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CA2B4"/>
              </a:buClr>
              <a:buFont typeface="Noto Symbol"/>
              <a:buNone/>
              <a:defRPr/>
            </a:lvl6pPr>
            <a:lvl7pPr indent="0" marL="2743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D8F"/>
              </a:buClr>
              <a:buFont typeface="Noto Symbol"/>
              <a:buNone/>
              <a:defRPr/>
            </a:lvl7pPr>
            <a:lvl8pPr indent="0" marL="3200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BBBBB"/>
              </a:buClr>
              <a:buFont typeface="Noto Symbol"/>
              <a:buNone/>
              <a:defRPr/>
            </a:lvl8pPr>
            <a:lvl9pPr indent="0" marL="36576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400800" y="6354762"/>
            <a:ext cx="2286000" cy="366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2898775" y="6354762"/>
            <a:ext cx="3475037" cy="366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216025" y="6354762"/>
            <a:ext cx="1219199" cy="366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152400"/>
            <a:ext cx="82296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85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indent="-90487" marL="547688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indent="-60325" marL="822325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indent="-68262" marL="1096963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indent="-76200" marL="13716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indent="-20320" marL="1645920" rtl="0" algn="l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indent="-38100" marL="1828800" rtl="0" algn="l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indent="-30478" marL="2011679" rtl="0" algn="l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indent="-48260" marL="2194560" rtl="0" algn="l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6400800" y="6356350"/>
            <a:ext cx="2289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12775" y="6356350"/>
            <a:ext cx="1981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152400"/>
            <a:ext cx="82296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 rot="5400000">
            <a:off x="2116931" y="-440531"/>
            <a:ext cx="491013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85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indent="-90487" marL="547688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indent="-60325" marL="822325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indent="-68262" marL="1096963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indent="-76200" marL="13716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indent="-20320" marL="1645920" rtl="0" algn="l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indent="-38100" marL="1828800" rtl="0" algn="l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indent="-30478" marL="2011679" rtl="0" algn="l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indent="-48260" marL="2194560" rtl="0" algn="l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400800" y="6356350"/>
            <a:ext cx="2289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12775" y="6356350"/>
            <a:ext cx="1981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85875"/>
            <a:ext cx="4040187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2"/>
              </a:buClr>
              <a:buFont typeface="Cabin"/>
              <a:buNone/>
              <a:defRPr/>
            </a:lvl1pPr>
            <a:lvl2pPr rtl="0">
              <a:spcBef>
                <a:spcPts val="0"/>
              </a:spcBef>
              <a:buFont typeface="Cabin"/>
              <a:buNone/>
              <a:defRPr/>
            </a:lvl2pPr>
            <a:lvl3pPr rtl="0">
              <a:spcBef>
                <a:spcPts val="0"/>
              </a:spcBef>
              <a:buFont typeface="Cabin"/>
              <a:buNone/>
              <a:defRPr/>
            </a:lvl3pPr>
            <a:lvl4pPr rtl="0">
              <a:spcBef>
                <a:spcPts val="0"/>
              </a:spcBef>
              <a:buFont typeface="Cabin"/>
              <a:buNone/>
              <a:defRPr/>
            </a:lvl4pPr>
            <a:lvl5pPr rtl="0">
              <a:spcBef>
                <a:spcPts val="0"/>
              </a:spcBef>
              <a:buFont typeface="Cabin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48200" y="1295400"/>
            <a:ext cx="4041773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2"/>
              </a:buClr>
              <a:buFont typeface="Cabin"/>
              <a:buNone/>
              <a:defRPr/>
            </a:lvl1pPr>
            <a:lvl2pPr rtl="0">
              <a:spcBef>
                <a:spcPts val="0"/>
              </a:spcBef>
              <a:buFont typeface="Cabin"/>
              <a:buNone/>
              <a:defRPr/>
            </a:lvl2pPr>
            <a:lvl3pPr rtl="0">
              <a:spcBef>
                <a:spcPts val="0"/>
              </a:spcBef>
              <a:buFont typeface="Cabin"/>
              <a:buNone/>
              <a:defRPr/>
            </a:lvl3pPr>
            <a:lvl4pPr rtl="0">
              <a:spcBef>
                <a:spcPts val="0"/>
              </a:spcBef>
              <a:buFont typeface="Cabin"/>
              <a:buNone/>
              <a:defRPr/>
            </a:lvl4pPr>
            <a:lvl5pPr rtl="0">
              <a:spcBef>
                <a:spcPts val="0"/>
              </a:spcBef>
              <a:buFont typeface="Cabin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57200" y="2133600"/>
            <a:ext cx="4038598" cy="4038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85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indent="-90487" marL="547688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indent="-60325" marL="822325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indent="-68262" marL="1096963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indent="-76200" marL="13716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indent="-20320" marL="1645920" rtl="0" algn="l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indent="-38100" marL="1828800" rtl="0" algn="l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indent="-30478" marL="2011679" rtl="0" algn="l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indent="-48260" marL="2194560" rtl="0" algn="l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48200" y="2133600"/>
            <a:ext cx="4038598" cy="4038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85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indent="-90487" marL="547688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indent="-60325" marL="822325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indent="-68262" marL="1096963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indent="-76200" marL="13716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indent="-20320" marL="1645920" rtl="0" algn="l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indent="-38100" marL="1828800" rtl="0" algn="l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indent="-30478" marL="2011679" rtl="0" algn="l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indent="-48260" marL="2194560" rtl="0" algn="l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400800" y="6356350"/>
            <a:ext cx="2289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12775" y="6356350"/>
            <a:ext cx="1981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85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indent="-90487" marL="547688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indent="-60325" marL="822325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indent="-68262" marL="1096963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indent="-76200" marL="13716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indent="-20320" marL="1645920" rtl="0" algn="l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indent="-38100" marL="1828800" rtl="0" algn="l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indent="-30478" marL="2011679" rtl="0" algn="l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indent="-48260" marL="2194560" rtl="0" algn="l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632198" y="121615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85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indent="-90487" marL="547688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indent="-60325" marL="822325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indent="-68262" marL="1096963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indent="-76200" marL="13716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indent="-20320" marL="1645920" rtl="0" algn="l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indent="-38100" marL="1828800" rtl="0" algn="l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indent="-30478" marL="2011679" rtl="0" algn="l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indent="-48260" marL="2194560" rtl="0" algn="l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400800" y="6356350"/>
            <a:ext cx="2289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12775" y="6356350"/>
            <a:ext cx="1981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914400" y="5048250"/>
            <a:ext cx="7315200" cy="685799"/>
          </a:xfrm>
          <a:prstGeom prst="rect">
            <a:avLst/>
          </a:prstGeom>
          <a:noFill/>
          <a:ln cap="rnd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914400" y="5048250"/>
            <a:ext cx="228600" cy="685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57200" y="152400"/>
            <a:ext cx="82296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19200"/>
            <a:ext cx="8229600" cy="4910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85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indent="-90487" marL="54768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indent="-60325" marL="822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indent="-68262" marL="10969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indent="-76200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indent="-20320" marL="164592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CA2B4"/>
              </a:buClr>
              <a:buFont typeface="Noto Symbol"/>
              <a:buChar char=""/>
              <a:defRPr/>
            </a:lvl6pPr>
            <a:lvl7pPr indent="-38100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D8F"/>
              </a:buClr>
              <a:buFont typeface="Noto Symbol"/>
              <a:buChar char=""/>
              <a:defRPr/>
            </a:lvl7pPr>
            <a:lvl8pPr indent="-30478" marL="201167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BBBBB"/>
              </a:buClr>
              <a:buFont typeface="Noto Symbol"/>
              <a:buChar char=""/>
              <a:defRPr/>
            </a:lvl8pPr>
            <a:lvl9pPr indent="-48260" marL="21945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6400800" y="6354762"/>
            <a:ext cx="2286000" cy="366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898775" y="6354762"/>
            <a:ext cx="3475037" cy="366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216025" y="6354762"/>
            <a:ext cx="1219199" cy="366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152400"/>
            <a:ext cx="82296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19200"/>
            <a:ext cx="8229600" cy="4910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85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indent="-90487" marL="54768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indent="-60325" marL="822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indent="-68262" marL="10969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indent="-76200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indent="-20320" marL="164592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CA2B4"/>
              </a:buClr>
              <a:buFont typeface="Noto Symbol"/>
              <a:buChar char=""/>
              <a:defRPr/>
            </a:lvl6pPr>
            <a:lvl7pPr indent="-38100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D8F"/>
              </a:buClr>
              <a:buFont typeface="Noto Symbol"/>
              <a:buChar char=""/>
              <a:defRPr/>
            </a:lvl7pPr>
            <a:lvl8pPr indent="-30478" marL="201167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BBBBB"/>
              </a:buClr>
              <a:buFont typeface="Noto Symbol"/>
              <a:buChar char=""/>
              <a:defRPr/>
            </a:lvl8pPr>
            <a:lvl9pPr indent="-48260" marL="21945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6400800" y="6356350"/>
            <a:ext cx="2289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12775" y="6356350"/>
            <a:ext cx="1981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cxnSp>
        <p:nvCxnSpPr>
          <p:cNvPr id="30" name="Shape 3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" name="Shape 32"/>
          <p:cNvSpPr/>
          <p:nvPr/>
        </p:nvSpPr>
        <p:spPr>
          <a:xfrm rot="5400000">
            <a:off x="419098" y="6467475"/>
            <a:ext cx="190500" cy="12064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1219200" y="3886200"/>
            <a:ext cx="68580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omine"/>
              <a:buNone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  <a:rtl val="0"/>
              </a:rPr>
              <a:t>Milestone </a:t>
            </a:r>
            <a:r>
              <a:rPr lang="en-US" sz="29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  <a:rtl val="0"/>
              </a:rPr>
              <a:t>3</a:t>
            </a:r>
            <a:r>
              <a:rPr b="0" baseline="0" i="0" lang="en-US" sz="29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  <a:rtl val="0"/>
              </a:rPr>
              <a:t> Part A</a:t>
            </a:r>
            <a:br>
              <a:rPr b="0" baseline="0" i="0" lang="en-US" sz="29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  <a:rtl val="0"/>
              </a:rPr>
            </a:br>
            <a:r>
              <a:rPr lang="en-US" sz="18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  <a:rtl val="0"/>
              </a:rPr>
              <a:t>Implementation of Mashup Features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990600" y="4962975"/>
            <a:ext cx="7315200" cy="819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  <a:rtl val="0"/>
              </a:rPr>
              <a:t>Group #4 : Software Gurus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  <a:rtl val="0"/>
              </a:rPr>
              <a:t>Jagrut Desai, Haoxuan Dong, Matteo Sarica, Patrick Truong, Hieu Tran, Keith Ngo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  <a:rtl val="0"/>
              </a:rPr>
              <a:t>CS160-Spring 2015</a:t>
            </a:r>
          </a:p>
          <a:p>
            <a:pPr indent="0" lvl="0" marL="0" marR="0" rtl="0" algn="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  <a:rtl val="0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565950" y="1253975"/>
            <a:ext cx="8156400" cy="4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Implementation of selected features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400"/>
              <a:t>Login/Registration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400"/>
              <a:t>Front page slider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400"/>
              <a:t>Search/Results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400"/>
              <a:t>Bookmark (a.k.a. “like” feature)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rtl val="0"/>
              </a:rPr>
              <a:t>Merged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rtl val="0"/>
              </a:rPr>
              <a:t>Overall Design &amp; Demo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702875" y="57000"/>
            <a:ext cx="77604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omine"/>
              <a:buNone/>
            </a:pPr>
            <a:r>
              <a:rPr b="0" baseline="0" i="0" lang="en-US" sz="32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  <a:rtl val="0"/>
              </a:rPr>
              <a:t>Overview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152400"/>
            <a:ext cx="82296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omine"/>
              <a:buNone/>
            </a:pPr>
            <a:r>
              <a:rPr lang="en-US" sz="3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Implementation of Selected Features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622925" y="1253975"/>
            <a:ext cx="8156400" cy="4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Feature #1: Login / Registration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25" y="2678625"/>
            <a:ext cx="5723873" cy="36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462" y="1888450"/>
            <a:ext cx="54578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omine"/>
              <a:buNone/>
            </a:pPr>
            <a:r>
              <a:rPr lang="en-US" sz="3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Implementation of Selected Features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22925" y="1253975"/>
            <a:ext cx="8156400" cy="4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Feature #2: Front page slider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562" y="1727227"/>
            <a:ext cx="7241123" cy="45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omine"/>
              <a:buNone/>
            </a:pPr>
            <a:r>
              <a:rPr lang="en-US" sz="3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Implementation of Selected Features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22925" y="1253975"/>
            <a:ext cx="8156400" cy="4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Feature #3: Search / Results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74" y="2022325"/>
            <a:ext cx="8620048" cy="41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3283475"/>
            <a:ext cx="8229600" cy="317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/>
              <a:t>Schema is not optimized for searching:</a:t>
            </a:r>
            <a:r>
              <a:rPr lang="en-US"/>
              <a:t> </a:t>
            </a:r>
          </a:p>
          <a:p>
            <a:pPr indent="-3175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-US"/>
              <a:t>Category / grades are stored as lists</a:t>
            </a:r>
          </a:p>
          <a:p>
            <a:pPr indent="-3175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-US"/>
              <a:t>Use ‘LIKE’ query on 4 fields (title, description, category, grade) -&gt; potential performance problem</a:t>
            </a:r>
          </a:p>
          <a:p>
            <a:pPr indent="-317500" lvl="0" marL="457200" rtl="0">
              <a:spcBef>
                <a:spcPts val="0"/>
              </a:spcBef>
              <a:buClr>
                <a:schemeClr val="accent1"/>
              </a:buClr>
              <a:buFont typeface="Noto Symbol"/>
              <a:buChar char=""/>
            </a:pPr>
            <a:r>
              <a:t/>
            </a:r>
            <a:endParaRPr/>
          </a:p>
          <a:p>
            <a:pPr indent="0" marL="203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rPr b="1" lang="en-US"/>
              <a:t>Possible solutions:</a:t>
            </a:r>
          </a:p>
          <a:p>
            <a:pPr indent="-3175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-US"/>
              <a:t>Have separate tables for category and grade</a:t>
            </a:r>
          </a:p>
          <a:p>
            <a:pPr indent="-317500" lvl="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-US"/>
              <a:t>Full-text index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5" y="783462"/>
            <a:ext cx="83820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omine"/>
              <a:buNone/>
            </a:pPr>
            <a:r>
              <a:rPr lang="en-US" sz="3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Implementation of Selected Features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22925" y="1253975"/>
            <a:ext cx="8156400" cy="4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Feature #4: Bookmarks (a.k.a. “Like” feature)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175" y="1991175"/>
            <a:ext cx="5929750" cy="40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2400"/>
            <a:ext cx="82296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omine"/>
              <a:buNone/>
            </a:pPr>
            <a:r>
              <a:rPr lang="en-US" sz="3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Merged Data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22925" y="1253975"/>
            <a:ext cx="8156400" cy="4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333333"/>
                </a:solidFill>
              </a:rPr>
              <a:t>Describe how you detect and remove duplicated lesson entries in your report.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687" y="1835649"/>
            <a:ext cx="7174624" cy="452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2400"/>
            <a:ext cx="82296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omine"/>
              <a:buNone/>
            </a:pPr>
            <a:r>
              <a:rPr lang="en-US" sz="30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Overall Design &amp; Demo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1430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333333"/>
                </a:solidFill>
              </a:rPr>
              <a:t> Overall design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○"/>
            </a:pPr>
            <a:r>
              <a:rPr lang="en-US" sz="1800">
                <a:rtl val="0"/>
              </a:rPr>
              <a:t>User Sign Up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○"/>
            </a:pPr>
            <a:r>
              <a:rPr lang="en-US" sz="1800">
                <a:rtl val="0"/>
              </a:rPr>
              <a:t>User Inputs (Name, Email Address, Password, Account Type, and Gender)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○"/>
            </a:pPr>
            <a:r>
              <a:rPr lang="en-US" sz="1800">
                <a:rtl val="0"/>
              </a:rPr>
              <a:t>We create account and display them to log in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○"/>
            </a:pPr>
            <a:r>
              <a:rPr lang="en-US" sz="1800">
                <a:rtl val="0"/>
              </a:rPr>
              <a:t>User search for the interactive lesson or clicks on slider to see that interactive lesson. (Search by keywords, category, type, grade).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○"/>
            </a:pPr>
            <a:r>
              <a:rPr lang="en-US" sz="1800">
                <a:rtl val="0"/>
              </a:rPr>
              <a:t>User can like the lesson after searching.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○"/>
            </a:pPr>
            <a:r>
              <a:rPr lang="en-US" sz="1800">
                <a:rtl val="0"/>
              </a:rPr>
              <a:t>User can go back to home.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1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