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7" r:id="rId5"/>
    <p:sldId id="280" r:id="rId6"/>
    <p:sldId id="276" r:id="rId7"/>
    <p:sldId id="279" r:id="rId8"/>
    <p:sldId id="282" r:id="rId9"/>
    <p:sldId id="287" r:id="rId10"/>
    <p:sldId id="281" r:id="rId11"/>
    <p:sldId id="285" r:id="rId12"/>
    <p:sldId id="283" r:id="rId13"/>
    <p:sldId id="284" r:id="rId14"/>
    <p:sldId id="28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2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8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6CED7-8377-2EF5-8867-0DFD98746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の過ち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856B21-126A-699B-5249-AB3B2959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8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FB8E9-D90F-3528-7693-E980E2C2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0F22D-82EA-6F75-0782-2F8C83CE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ja-JP" altLang="en-US" dirty="0"/>
              <a:t>代入演算子では、既に入っている値の解放を行う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kumimoji="1" lang="en-US" altLang="ja-JP" dirty="0"/>
              <a:t>copy</a:t>
            </a:r>
            <a:r>
              <a:rPr kumimoji="1" lang="ja-JP" altLang="en-US" dirty="0"/>
              <a:t>では、右側の中身を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した値を入れる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lang="en-US" altLang="ja-JP" dirty="0"/>
              <a:t>move</a:t>
            </a:r>
            <a:r>
              <a:rPr lang="ja-JP" altLang="en-US" dirty="0"/>
              <a:t>では、右側の値をそのまま入れ、右側を</a:t>
            </a:r>
            <a:r>
              <a:rPr lang="en-US" altLang="ja-JP" dirty="0"/>
              <a:t>”</a:t>
            </a:r>
            <a:r>
              <a:rPr lang="ja-JP" altLang="en-US" dirty="0"/>
              <a:t>移し済み</a:t>
            </a:r>
            <a:r>
              <a:rPr lang="en-US" altLang="ja-JP" dirty="0"/>
              <a:t>”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3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EFBF2-27FC-9483-F855-30BCE8A0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Copy/Move, Destructor</a:t>
            </a:r>
            <a:r>
              <a:rPr kumimoji="1" lang="ja-JP" altLang="en-US" dirty="0"/>
              <a:t>の自動実装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9E786-6BD0-04A0-3B5E-222B4EB8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Copy/Move </a:t>
            </a:r>
            <a:r>
              <a:rPr lang="en-US" altLang="ja-JP" dirty="0" err="1"/>
              <a:t>Ctor</a:t>
            </a:r>
            <a:r>
              <a:rPr lang="en-US" altLang="ja-JP" dirty="0"/>
              <a:t>/Assign</a:t>
            </a:r>
            <a:r>
              <a:rPr lang="ja-JP" altLang="en-US" dirty="0"/>
              <a:t>や</a:t>
            </a:r>
            <a:r>
              <a:rPr lang="en-US" altLang="ja-JP" dirty="0" err="1"/>
              <a:t>Dtor</a:t>
            </a:r>
            <a:r>
              <a:rPr lang="ja-JP" altLang="en-US" dirty="0"/>
              <a:t>は自動実装できる</a:t>
            </a:r>
            <a:endParaRPr lang="en-US" altLang="ja-JP" dirty="0"/>
          </a:p>
          <a:p>
            <a:r>
              <a:rPr lang="ja-JP" altLang="en-US" dirty="0"/>
              <a:t>再帰的に、各メンバについてそれぞれを呼び出す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一度真面目に用意してやれば</a:t>
            </a:r>
            <a:r>
              <a:rPr lang="en-US" altLang="ja-JP" dirty="0"/>
              <a:t>OK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TODO: = default</a:t>
            </a:r>
            <a:r>
              <a:rPr lang="ja-JP" altLang="en-US" dirty="0"/>
              <a:t>のスクショ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905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7EB67-F9C8-FAE6-43E7-3463C106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非自明な「</a:t>
            </a:r>
            <a:r>
              <a:rPr lang="en-US" altLang="ja-JP" dirty="0"/>
              <a:t>=</a:t>
            </a:r>
            <a:r>
              <a:rPr lang="ja-JP" altLang="en-US" dirty="0"/>
              <a:t>」は過ちである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90EE9-A71D-86CF-39AC-54CD27C3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/>
              <a:t>もし、値の生存範囲がちゃんと判断できたなら</a:t>
            </a:r>
            <a:r>
              <a:rPr lang="en-US" altLang="ja-JP" sz="2600" dirty="0"/>
              <a:t>…</a:t>
            </a:r>
          </a:p>
          <a:p>
            <a:pPr marL="0" indent="0">
              <a:buNone/>
            </a:pPr>
            <a:endParaRPr kumimoji="1" lang="en-US" altLang="ja-JP" sz="2600" dirty="0"/>
          </a:p>
          <a:p>
            <a:r>
              <a:rPr lang="ja-JP" altLang="en-US" sz="2600" dirty="0"/>
              <a:t>左側の解放処理の有無を</a:t>
            </a:r>
            <a:br>
              <a:rPr lang="en-US" altLang="ja-JP" sz="2600" dirty="0"/>
            </a:br>
            <a:r>
              <a:rPr kumimoji="1" lang="ja-JP" altLang="en-US" sz="2600" dirty="0"/>
              <a:t>コンストラクタと代入演算子で表現する必要はない</a:t>
            </a:r>
            <a:endParaRPr kumimoji="1" lang="en-US" altLang="ja-JP" sz="2600" dirty="0"/>
          </a:p>
          <a:p>
            <a:r>
              <a:rPr kumimoji="1" lang="en-US" altLang="ja-JP" sz="2600" dirty="0"/>
              <a:t>Move</a:t>
            </a:r>
            <a:r>
              <a:rPr lang="ja-JP" altLang="en-US" sz="2600" dirty="0"/>
              <a:t>で右側を「失った状態」にする必要もない</a:t>
            </a:r>
            <a:endParaRPr lang="en-US" altLang="ja-JP" sz="2600" dirty="0"/>
          </a:p>
          <a:p>
            <a:r>
              <a:rPr lang="en-US" altLang="ja-JP" sz="2600" dirty="0"/>
              <a:t>Copy</a:t>
            </a:r>
            <a:r>
              <a:rPr lang="ja-JP" altLang="en-US" sz="2600" dirty="0"/>
              <a:t>したいなら普通に複製を行う関数を用意し、使えばいい</a:t>
            </a:r>
            <a:endParaRPr lang="en-US" altLang="ja-JP" sz="2600" dirty="0"/>
          </a:p>
          <a:p>
            <a:endParaRPr lang="en-US" altLang="ja-JP" sz="26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600" dirty="0"/>
              <a:t> 代入は自明！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思わぬところで変な処理が蠢くキモさを無くせる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38034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5D036-7A6B-C60A-7B7B-1951F84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約束の地、</a:t>
            </a:r>
            <a:r>
              <a:rPr lang="en-US" altLang="ja-JP" dirty="0"/>
              <a:t>Rust</a:t>
            </a:r>
            <a:r>
              <a:rPr lang="ja-JP" altLang="en-US" dirty="0"/>
              <a:t>へ行かん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3A7DD-28C9-FB44-B4D9-376762FD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CRS</a:t>
            </a:r>
            <a:r>
              <a:rPr lang="ja-JP" altLang="en-US" dirty="0"/>
              <a:t>「みんな</a:t>
            </a:r>
            <a:r>
              <a:rPr lang="en-US" altLang="ja-JP" dirty="0"/>
              <a:t>C++</a:t>
            </a:r>
            <a:r>
              <a:rPr lang="ja-JP" altLang="en-US" dirty="0"/>
              <a:t>を使ってます。だからダメです」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257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8F092-6538-097F-AE66-E969010C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F9AA8-C534-AA6E-4DDC-19060366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3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47B3E-B79D-3F3C-681D-EE1F648A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いざ地獄へ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1C31C-DDC9-C21E-7E47-B1495604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C++</a:t>
            </a:r>
            <a:br>
              <a:rPr kumimoji="1" lang="en-US" altLang="ja-JP" dirty="0"/>
            </a:br>
            <a:r>
              <a:rPr kumimoji="1" lang="ja-JP" altLang="en-US" dirty="0"/>
              <a:t>「変数のスコープが終わるときにデストラクタを実行します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これは決定事項です」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</a:p>
          <a:p>
            <a:pPr marL="0" indent="0">
              <a:buNone/>
            </a:pPr>
            <a:r>
              <a:rPr kumimoji="1" lang="ja-JP" altLang="en-US" dirty="0"/>
              <a:t>「代わりに</a:t>
            </a:r>
            <a:r>
              <a:rPr lang="ja-JP" altLang="en-US" dirty="0"/>
              <a:t>値の渡し方を弄れるようにしてあげるから、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素朴な生存を上手く模倣してね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6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308F8-6DC5-2632-4E57-418A388F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」を非自明に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0F99AB-D1FC-25DE-2FDE-B6DA1B36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b = a</a:t>
            </a:r>
            <a:r>
              <a:rPr lang="ja-JP" altLang="en-US" dirty="0"/>
              <a:t>が問題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左側に既に入っていた値が解放されない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右側に入っていた値が二重に解放されてしまう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」を弄れれば、解決できる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18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391F4-6CEC-6600-1DC0-D62C9E41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既に値が入っているか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C27FE-044D-661D-FC9F-945F787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471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=</a:t>
            </a:r>
            <a:r>
              <a:rPr lang="ja-JP" altLang="en-US" sz="2400" dirty="0"/>
              <a:t>の左側が初期化済みか ⇔ 左側の解放処理が必要か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でやることが変わってくる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) A b = a;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に値が入ってない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</a:t>
            </a:r>
            <a:r>
              <a:rPr lang="en-US" altLang="ja-JP" sz="2400" dirty="0"/>
              <a:t>b = A{};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に既に値が入っている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前者は値を初めて作るということ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400" dirty="0"/>
              <a:t>コンストラクタの出番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後者は左辺と右辺の値を用いた「代入という演算」と見なせる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kumimoji="1" lang="ja-JP" altLang="en-US" sz="2400" dirty="0"/>
              <a:t>代入演算子のオーバーロード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6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B9823-0E18-C67A-6098-14F7104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値の二重解放を防ぐには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44B1E-679A-17DA-2F2A-D653BE4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方法は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右を左に移し</a:t>
            </a:r>
            <a:r>
              <a:rPr kumimoji="1" lang="en-US" altLang="ja-JP" dirty="0"/>
              <a:t>(move)</a:t>
            </a:r>
            <a:r>
              <a:rPr kumimoji="1" lang="ja-JP" altLang="en-US" dirty="0"/>
              <a:t>、</a:t>
            </a:r>
            <a:br>
              <a:rPr kumimoji="1" lang="en-US" altLang="ja-JP" dirty="0"/>
            </a:br>
            <a:r>
              <a:rPr kumimoji="1" lang="ja-JP" altLang="en-US" dirty="0"/>
              <a:t>右側の値を「素朴値を失った」</a:t>
            </a:r>
            <a:r>
              <a:rPr lang="ja-JP" altLang="en-US" dirty="0"/>
              <a:t>ものに変える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右は弄らず、複製</a:t>
            </a:r>
            <a:r>
              <a:rPr kumimoji="1" lang="en-US" altLang="ja-JP" dirty="0"/>
              <a:t>(copy)</a:t>
            </a:r>
            <a:r>
              <a:rPr kumimoji="1" lang="ja-JP" altLang="en-US" dirty="0"/>
              <a:t>した値を新たに作り、</a:t>
            </a:r>
            <a:br>
              <a:rPr kumimoji="1" lang="en-US" altLang="ja-JP" dirty="0"/>
            </a:br>
            <a:r>
              <a:rPr kumimoji="1" lang="ja-JP" altLang="en-US" dirty="0"/>
              <a:t>これを左に入れる</a:t>
            </a:r>
          </a:p>
        </p:txBody>
      </p:sp>
    </p:spTree>
    <p:extLst>
      <p:ext uri="{BB962C8B-B14F-4D97-AF65-F5344CB8AC3E}">
        <p14:creationId xmlns:p14="http://schemas.microsoft.com/office/powerpoint/2010/main" val="30222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A26A2-D5A7-0856-CAF2-482F4E63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ove vs Copy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FD20A-DAA6-195D-0DB5-61EC29CA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のが</a:t>
            </a:r>
            <a:r>
              <a:rPr lang="ja-JP" altLang="en-US" dirty="0"/>
              <a:t>自然</a:t>
            </a:r>
            <a:endParaRPr kumimoji="1" lang="en-US" altLang="ja-JP" dirty="0"/>
          </a:p>
          <a:p>
            <a:r>
              <a:rPr lang="en-US" altLang="ja-JP" dirty="0"/>
              <a:t>Copy</a:t>
            </a:r>
            <a:r>
              <a:rPr lang="ja-JP" altLang="en-US" dirty="0"/>
              <a:t>は不可能なことも多い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「どっちもできるようにしたよ」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が、しかし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C++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をデフォルトの挙動にします」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0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F5812-9762-CCEE-58C2-8F603CD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F3C2C-974A-C66C-5EC1-5F47253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借用で右側を受ける</a:t>
            </a:r>
            <a:endParaRPr lang="en-US" altLang="ja-JP" dirty="0"/>
          </a:p>
          <a:p>
            <a:pPr lvl="1"/>
            <a:r>
              <a:rPr lang="ja-JP" altLang="en-US" dirty="0"/>
              <a:t>「弄らない」のだから、</a:t>
            </a:r>
            <a:r>
              <a:rPr lang="en-US" altLang="ja-JP" dirty="0"/>
              <a:t>const</a:t>
            </a:r>
            <a:r>
              <a:rPr lang="ja-JP" altLang="en-US" dirty="0"/>
              <a:t>な借用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15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BD85-1DE4-8AA8-FAD9-D8BDAD2C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ED9F8-83DE-F89B-8D1D-230EB73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Move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165F3-7B9B-DD5E-2A64-D9F1A68D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借用で右側を受ける</a:t>
            </a:r>
            <a:endParaRPr kumimoji="1" lang="en-US" altLang="ja-JP" dirty="0"/>
          </a:p>
          <a:p>
            <a:pPr lvl="1"/>
            <a:r>
              <a:rPr lang="en-US" altLang="ja-JP" dirty="0"/>
              <a:t>&amp;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変更しても良いので、非</a:t>
            </a:r>
            <a:r>
              <a:rPr lang="en-US" altLang="ja-JP" dirty="0"/>
              <a:t>const</a:t>
            </a:r>
            <a:r>
              <a:rPr lang="ja-JP" altLang="en-US" dirty="0"/>
              <a:t>で良い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24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D081-8E09-357E-45D5-00E35B4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借用再来</a:t>
            </a:r>
            <a:r>
              <a:rPr kumimoji="1" lang="en-US" altLang="ja-JP" dirty="0"/>
              <a:t>: </a:t>
            </a:r>
            <a:r>
              <a:rPr lang="en-US" altLang="ja-JP" dirty="0" err="1"/>
              <a:t>lvalue</a:t>
            </a:r>
            <a:r>
              <a:rPr lang="ja-JP" altLang="en-US" dirty="0"/>
              <a:t>と</a:t>
            </a:r>
            <a:r>
              <a:rPr lang="en-US" altLang="ja-JP" dirty="0" err="1"/>
              <a:t>rvalue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249F0-9CD4-1A9E-8ADA-CE5943BE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dirty="0"/>
              <a:t>デフォルトでは</a:t>
            </a:r>
            <a:r>
              <a:rPr lang="en-US" altLang="ja-JP" dirty="0"/>
              <a:t>Copy</a:t>
            </a:r>
            <a:r>
              <a:rPr lang="ja-JP" altLang="en-US" dirty="0"/>
              <a:t>。では</a:t>
            </a:r>
            <a:r>
              <a:rPr lang="en-US" altLang="ja-JP" dirty="0"/>
              <a:t>Move</a:t>
            </a:r>
            <a:r>
              <a:rPr lang="ja-JP" altLang="en-US" dirty="0"/>
              <a:t>できるのはどんな値？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「代入しようがない値」「明示的に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させようとした値」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これらを纏めて</a:t>
            </a:r>
            <a:r>
              <a:rPr lang="en-US" altLang="ja-JP" dirty="0" err="1"/>
              <a:t>rvalue</a:t>
            </a:r>
            <a:r>
              <a:rPr lang="ja-JP" altLang="en-US" dirty="0"/>
              <a:t>と呼ぶ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対して、代入ができて明示的に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させようとしてないような値を</a:t>
            </a:r>
            <a:r>
              <a:rPr lang="en-US" altLang="ja-JP" dirty="0" err="1"/>
              <a:t>lvalue</a:t>
            </a:r>
            <a:r>
              <a:rPr lang="ja-JP" altLang="en-US" dirty="0"/>
              <a:t>と呼ぶ（代入の左側に来れるので）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r</a:t>
            </a:r>
            <a:r>
              <a:rPr kumimoji="1" lang="en-US" altLang="ja-JP" dirty="0" err="1"/>
              <a:t>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T&amp;&amp;</a:t>
            </a:r>
            <a:r>
              <a:rPr kumimoji="1" lang="ja-JP" altLang="en-US" dirty="0"/>
              <a:t>で、</a:t>
            </a:r>
            <a:r>
              <a:rPr kumimoji="1" lang="en-US" altLang="ja-JP" dirty="0" err="1"/>
              <a:t>lvalue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</a:t>
            </a:r>
            <a:r>
              <a:rPr kumimoji="1" lang="ja-JP" altLang="en-US" dirty="0"/>
              <a:t>で借用する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9738391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初期化と解放</Template>
  <TotalTime>60</TotalTime>
  <Words>643</Words>
  <Application>Microsoft Office PowerPoint</Application>
  <PresentationFormat>ワイド画面</PresentationFormat>
  <Paragraphs>83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Arial</vt:lpstr>
      <vt:lpstr>Wingdings</vt:lpstr>
      <vt:lpstr>structを使おう</vt:lpstr>
      <vt:lpstr>C++の過ち: 非自明な「=」</vt:lpstr>
      <vt:lpstr>いざ地獄へ</vt:lpstr>
      <vt:lpstr>「=」を非自明に</vt:lpstr>
      <vt:lpstr>既に値が入っているか</vt:lpstr>
      <vt:lpstr>値の二重解放を防ぐには</vt:lpstr>
      <vt:lpstr>Move vs Copy</vt:lpstr>
      <vt:lpstr>Copyコンストラクタ、Copy代入演算子</vt:lpstr>
      <vt:lpstr>Moveコンストラクタ、Move代入演算子</vt:lpstr>
      <vt:lpstr>借用再来: lvalueとrvalue</vt:lpstr>
      <vt:lpstr>非自明な「=」まとめ</vt:lpstr>
      <vt:lpstr>Copy/Move, Destructorの自動実装</vt:lpstr>
      <vt:lpstr>非自明な「=」は過ちである</vt:lpstr>
      <vt:lpstr>約束の地、Rustへ行かん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4</cp:revision>
  <dcterms:created xsi:type="dcterms:W3CDTF">2025-06-06T11:23:28Z</dcterms:created>
  <dcterms:modified xsi:type="dcterms:W3CDTF">2025-06-08T09:00:57Z</dcterms:modified>
</cp:coreProperties>
</file>