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85E6-B249-ECDC-6765-3768BA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97EF1-8547-2C4F-63B0-5F8CB837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8567B-4792-0668-036F-1D4DBFD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01183-7F86-8010-6017-CEA17A12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A509-3B10-B915-B394-0D4A56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4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0987E-3489-5486-BBE3-73584D6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91D64-9EB1-FFA7-97AC-7624F4F2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CA635-9E4A-5B4B-A47E-557E537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DA193-6CAD-CC6B-5593-1BC0775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2CC47-DD57-4A12-617A-B7424A6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2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D934B-6DAF-5F56-68BD-502DB2C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F907A1-D141-7794-09DF-D6FFF0C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4B765-966B-0FCB-5BE8-BD3F781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1366F-8469-5E5B-806E-D2F10EE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1B933-C03A-3B04-593E-345DF27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ED938-C0F4-9050-EC32-CA3F39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F2C27-E9F7-3C75-F629-03A44829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0A897-A1BB-9CF2-0EA0-CC2F3EB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1F4EA-5225-2488-320A-2DD0E99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129B4-EA6D-F1E8-35B2-2869AF5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00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064D-480E-3F09-1FB3-97B66D1A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5289-1607-FB52-8264-34383FC6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26CF3-180A-A709-BF6F-175B14D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CE2EA-B81D-7AD3-CA92-91B0E51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0DEEB-296C-0121-4A9C-E95EF61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46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3194-9C3C-F4A1-3648-674DB1D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8B141-C66E-3120-891D-1E7051EC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2E3238-AD8A-0AC0-B8FD-0397C156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02F5E-E331-8B51-BA03-BB9F0D1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95E40-DBEB-D603-3BC5-0AC5FC61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02FEF-D573-4799-5CFB-904A3943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53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6614A-8A93-BE85-828F-4D1CCC26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E113-2191-D227-8BC0-F30F90A7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38D4AD-876D-B6E6-6292-5968A2AA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E332D9-6AA3-21A2-425F-55355235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E7A63D-597A-DDA7-3627-631E55A7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08335-6D07-DF1D-BB45-FD0696E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43F99E-B762-FB81-9835-8A632D45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7B7BC3-97B5-6C6F-42B0-976A583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FD0E7-CB22-3252-526C-A6D1862C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06E8A-D853-EC83-0116-826DF9E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797108-CA2C-FCA1-6886-8F86ED8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61BF0F-D255-738D-B00D-0A3A0E4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79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50C239-D868-4DB2-FE5A-8B6AEB8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B438D-F5B6-FEFE-5B16-FE9D285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AE7C4-32AA-4D23-A2B2-6AA1EB7B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17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61A4-82E4-C5B2-58E3-B7C79729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A614-F468-4123-6B25-47918C54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43092-12E4-B7A8-BC94-C10D56CB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EC626-BD9A-3A1A-61D7-0BF8A4B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8D49B-D5AA-375D-94FC-FCF7F77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1CE06-E274-1F7B-A760-C7C3DB1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61CB-4B75-B1E4-3A78-6BE7D956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11C901-1CB8-B0BE-01FA-D581F8BC5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984EE-64AF-B26F-380B-CE14DEBB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F60C0-1841-1185-0496-AEA8C56C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D1D00-8724-9A1F-BCA6-5BBA77E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D234D-DD03-7D03-BB0F-FBA6C70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68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0FCA9E-5F91-7CA2-19D2-26DA058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E76AE-7EEB-13AF-93DC-5BB55A09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9D09E-876C-36E6-9709-465ECF84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4ACA1-DD90-423C-AE1A-E2BA4AD9A605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2FD60-5652-099D-A67B-D3280D3A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A5B51-AAB4-3E85-AEFF-7F1E221B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86DC4-4025-4D31-BE26-A25D4F08AA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6E511-8082-7B19-7DFB-01F6D90A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所有権</a:t>
            </a:r>
            <a:r>
              <a:rPr lang="en-US" altLang="ja-JP" dirty="0"/>
              <a:t>1:</a:t>
            </a:r>
            <a:br>
              <a:rPr lang="en-US" altLang="ja-JP" dirty="0"/>
            </a:br>
            <a:r>
              <a:rPr lang="ja-JP" altLang="en-US" dirty="0"/>
              <a:t>初期化と解放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B20DD8-2789-85C0-033C-D3B7D5D72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自動制御ゼミ</a:t>
            </a:r>
            <a:r>
              <a:rPr kumimoji="1" lang="en-US" altLang="ja-JP" dirty="0"/>
              <a:t>2025/C++</a:t>
            </a:r>
            <a:r>
              <a:rPr kumimoji="1" lang="ja-JP" altLang="en-US" dirty="0"/>
              <a:t>講座 </a:t>
            </a:r>
            <a:r>
              <a:rPr kumimoji="1" lang="en-US" altLang="ja-JP" dirty="0"/>
              <a:t>Stew</a:t>
            </a:r>
          </a:p>
          <a:p>
            <a:r>
              <a:rPr lang="ja-JP" altLang="en-US" dirty="0"/>
              <a:t>ゲームエンジンを作ろう</a:t>
            </a:r>
            <a:r>
              <a:rPr lang="en-US" altLang="ja-JP" dirty="0"/>
              <a:t>_2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095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A532F-4165-533E-7CC5-1271427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解放はいつ行うべき？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BD7E61-458C-9795-7348-3995AFCA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ここからはコンパイラの気持ちを考える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資源の解放はいつ行うべきか？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RAII</a:t>
            </a:r>
            <a:r>
              <a:rPr kumimoji="1" lang="ja-JP" altLang="en-US" dirty="0"/>
              <a:t>により、今や資源は値と紐づいている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値が使われるとき、資源は必ず存在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値が使われなくなったら、資源を解放して良い</a:t>
            </a:r>
            <a:r>
              <a:rPr lang="ja-JP" altLang="en-US" dirty="0"/>
              <a:t>はず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値が使われなくなるのはいつか？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196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24033-47BD-302E-FD14-A399574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値が使われなくなるのはいつか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A53BC-B5FF-E9DD-0F53-AF2A724B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入門講座「スコープが切れた変数は使えませんよ～」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これでは？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変数のスコープが切れた時点が、値を使わなくなる時点では？？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C++</a:t>
            </a:r>
            <a:r>
              <a:rPr lang="ja-JP" altLang="en-US" dirty="0"/>
              <a:t>は確信、走り出した</a:t>
            </a:r>
            <a:r>
              <a:rPr lang="ja-JP" altLang="en-US" b="1" dirty="0"/>
              <a:t>───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93108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9E488-6C2F-8D19-34C2-F86302A6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46202-43C4-D181-EA9C-9F4D1320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TODO: </a:t>
            </a:r>
            <a:r>
              <a:rPr kumimoji="1" lang="ja-JP" altLang="en-US" dirty="0"/>
              <a:t>構文を解説するスクショ、テクスチャの例のスクショ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3986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9B369-3E3F-42F8-1487-A491ED3B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C1404-12A5-40FC-A466-24DD3043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DA7F27-A7E6-65C0-881B-C0AC04B1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変数のスコープが切れる段階で呼ばれる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MEMO:</a:t>
            </a:r>
          </a:p>
          <a:p>
            <a:pPr marL="0" indent="0">
              <a:buNone/>
            </a:pPr>
            <a:r>
              <a:rPr lang="ja-JP" altLang="en-US" dirty="0"/>
              <a:t>ほんとは初期化されたのと逆順で</a:t>
            </a:r>
            <a:r>
              <a:rPr lang="en-US" altLang="ja-JP" dirty="0"/>
              <a:t>…</a:t>
            </a:r>
            <a:r>
              <a:rPr lang="ja-JP" altLang="en-US" dirty="0"/>
              <a:t>とか、なぜかと言うと参照やグローバル変数が</a:t>
            </a:r>
            <a:r>
              <a:rPr lang="en-US" altLang="ja-JP" dirty="0"/>
              <a:t>…</a:t>
            </a:r>
            <a:r>
              <a:rPr lang="ja-JP" altLang="en-US" dirty="0"/>
              <a:t>とかしゃべりたいが、今はまだ話せないので閉口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28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7B47-70F2-B5B4-442F-49E68158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</a:t>
            </a:r>
            <a:r>
              <a:rPr lang="ja-JP" altLang="en-US" dirty="0"/>
              <a:t>値</a:t>
            </a:r>
            <a:r>
              <a:rPr lang="en-US" altLang="ja-JP" dirty="0"/>
              <a:t>”</a:t>
            </a:r>
            <a:r>
              <a:rPr lang="ja-JP" altLang="en-US" dirty="0"/>
              <a:t>は単なる</a:t>
            </a:r>
            <a:r>
              <a:rPr lang="en-US" altLang="ja-JP" dirty="0"/>
              <a:t>01</a:t>
            </a:r>
            <a:r>
              <a:rPr lang="ja-JP" altLang="en-US" dirty="0"/>
              <a:t>ではない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C9D3C-7064-EBA4-7832-E802DF8F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不正な状態を取ってはならない</a:t>
            </a:r>
            <a:endParaRPr lang="en-US" altLang="ja-JP" dirty="0"/>
          </a:p>
          <a:p>
            <a:pPr lvl="1"/>
            <a:r>
              <a:rPr kumimoji="1" lang="ja-JP" altLang="en-US" dirty="0"/>
              <a:t>未初期化だったりしない</a:t>
            </a:r>
            <a:endParaRPr kumimoji="1" lang="en-US" altLang="ja-JP" dirty="0"/>
          </a:p>
          <a:p>
            <a:r>
              <a:rPr kumimoji="1" lang="ja-JP" altLang="en-US" dirty="0"/>
              <a:t>資源と結びついており、それらは解放されなくてはならない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解放までを含め、</a:t>
            </a:r>
            <a:r>
              <a:rPr lang="en-US" altLang="ja-JP" dirty="0"/>
              <a:t>RAII</a:t>
            </a:r>
            <a:r>
              <a:rPr lang="ja-JP" altLang="en-US" dirty="0"/>
              <a:t>と呼ぶ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このとき、資源を使えるか</a:t>
            </a:r>
            <a:r>
              <a:rPr kumimoji="1" lang="en-US" altLang="ja-JP" dirty="0"/>
              <a:t>/</a:t>
            </a:r>
            <a:r>
              <a:rPr kumimoji="1" lang="ja-JP" altLang="en-US" dirty="0"/>
              <a:t>解放して良いかは値に紐づいている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この「資源を扱う権利」を「所有権</a:t>
            </a:r>
            <a:r>
              <a:rPr lang="en-US" altLang="ja-JP" dirty="0"/>
              <a:t>(ownership)</a:t>
            </a:r>
            <a:r>
              <a:rPr lang="ja-JP" altLang="en-US" dirty="0"/>
              <a:t>」と言う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786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D024A-D8F4-94B3-C0FD-D06E7ABE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値の生存と変数のスコープはホントに一緒</a:t>
            </a:r>
            <a:r>
              <a:rPr lang="en-US" altLang="ja-JP" sz="4000" dirty="0"/>
              <a:t>?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310E9E-C9BE-A1E9-174E-ECA2C168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TODO: </a:t>
            </a:r>
            <a:r>
              <a:rPr kumimoji="1" lang="ja-JP" altLang="en-US" dirty="0"/>
              <a:t>１</a:t>
            </a:r>
            <a:r>
              <a:rPr kumimoji="1" lang="en-US" altLang="ja-JP" dirty="0"/>
              <a:t>`A </a:t>
            </a:r>
            <a:r>
              <a:rPr kumimoji="1" lang="en-US" altLang="ja-JP" dirty="0" err="1"/>
              <a:t>a</a:t>
            </a:r>
            <a:r>
              <a:rPr kumimoji="1" lang="en-US" altLang="ja-JP" dirty="0"/>
              <a:t> = …; A b = a;`</a:t>
            </a:r>
            <a:r>
              <a:rPr kumimoji="1" lang="ja-JP" altLang="en-US" dirty="0"/>
              <a:t>とか、</a:t>
            </a:r>
            <a:r>
              <a:rPr kumimoji="1" lang="en-US" altLang="ja-JP" dirty="0"/>
              <a:t>2`A a = …; B b{.a2 = a};`</a:t>
            </a:r>
            <a:r>
              <a:rPr kumimoji="1" lang="ja-JP" altLang="en-US" dirty="0"/>
              <a:t>とか</a:t>
            </a:r>
            <a:r>
              <a:rPr lang="ja-JP" altLang="en-US" dirty="0"/>
              <a:t>、</a:t>
            </a:r>
            <a:r>
              <a:rPr lang="en-US" altLang="ja-JP" dirty="0"/>
              <a:t>3`A a = …; a = …;`</a:t>
            </a:r>
            <a:r>
              <a:rPr lang="ja-JP" altLang="en-US" dirty="0"/>
              <a:t>とか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1, 2</a:t>
            </a:r>
            <a:r>
              <a:rPr lang="ja-JP" altLang="en-US" dirty="0"/>
              <a:t>では二重に解放されてしまい、</a:t>
            </a:r>
            <a:br>
              <a:rPr lang="en-US" altLang="ja-JP" dirty="0"/>
            </a:br>
            <a:r>
              <a:rPr lang="en-US" altLang="ja-JP" dirty="0"/>
              <a:t>3</a:t>
            </a:r>
            <a:r>
              <a:rPr lang="ja-JP" altLang="en-US" dirty="0"/>
              <a:t>では先に入ってた値が解放されない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ダメでした─── </a:t>
            </a:r>
            <a:r>
              <a:rPr kumimoji="1" lang="en-US" altLang="ja-JP" i="1" dirty="0"/>
              <a:t>Fin</a:t>
            </a:r>
            <a:r>
              <a:rPr kumimoji="1" lang="en-US" altLang="ja-JP" dirty="0"/>
              <a:t>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(</a:t>
            </a:r>
            <a:r>
              <a:rPr lang="ja-JP" altLang="en-US" b="1" dirty="0"/>
              <a:t>素朴な</a:t>
            </a:r>
            <a:r>
              <a:rPr lang="en-US" altLang="ja-JP" b="1" dirty="0"/>
              <a:t>)</a:t>
            </a:r>
            <a:r>
              <a:rPr lang="ja-JP" altLang="en-US" b="1" dirty="0"/>
              <a:t>値の生存と、変数のスコープは別物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31287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6BB39-3D48-9B4D-88F9-3EA4D4F8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どうしようか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1A7BD-A934-3C48-C976-5C6E5C52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Rust</a:t>
            </a:r>
            <a:r>
              <a:rPr kumimoji="1" lang="ja-JP" altLang="en-US" dirty="0"/>
              <a:t>は値の生存を変数のスコープ以外も考慮して判断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あるべき形に</a:t>
            </a:r>
            <a:r>
              <a:rPr lang="en-US" altLang="ja-JP" dirty="0"/>
              <a:t>(</a:t>
            </a:r>
            <a:r>
              <a:rPr lang="ja-JP" altLang="en-US" dirty="0"/>
              <a:t>約束の地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「素朴な生存を上手く模倣してコード書いて、頑張ってね」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地獄の到来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C++</a:t>
            </a:r>
            <a:r>
              <a:rPr lang="ja-JP" altLang="en-US" dirty="0"/>
              <a:t>は昔から、不都合があるとプログラマに頑張らせる</a:t>
            </a:r>
            <a:br>
              <a:rPr lang="en-US" altLang="ja-JP" dirty="0"/>
            </a:br>
            <a:r>
              <a:rPr lang="ja-JP" altLang="en-US" dirty="0"/>
              <a:t>小悪魔タイプ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腹を括ろう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60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C55F3-2015-8F74-3797-468FB5F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地獄巡りの前に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ちょっと借りたいだけ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22272-8FC8-D7AF-1222-627E5E85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解放処理が値の生存が終わる時点で走るとする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値を一時的に使いたい場合どうする？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TODO: </a:t>
            </a:r>
            <a:r>
              <a:rPr lang="ja-JP" altLang="en-US" dirty="0"/>
              <a:t>適当な型のデバッグプリント、</a:t>
            </a:r>
            <a:r>
              <a:rPr lang="en-US" altLang="ja-JP" dirty="0"/>
              <a:t>Vec2</a:t>
            </a:r>
            <a:r>
              <a:rPr lang="ja-JP" altLang="en-US" dirty="0"/>
              <a:t>の足し算とかのコード例をスクショ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597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C7AFC-AB9B-3E54-5AC7-928C98026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8ABDC-19E6-DF27-6D91-BD6A022A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地獄巡りの前に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ちょっと借りたいだけ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808E90-AB53-8EB8-66B5-C1944E27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解決策</a:t>
            </a:r>
            <a:r>
              <a:rPr kumimoji="1" lang="en-US" altLang="ja-JP" dirty="0"/>
              <a:t>: </a:t>
            </a:r>
            <a:r>
              <a:rPr kumimoji="1" lang="ja-JP" altLang="en-US" dirty="0"/>
              <a:t>引数で値をもらい、返り値で返却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TODO: </a:t>
            </a:r>
            <a:r>
              <a:rPr kumimoji="1" lang="ja-JP" altLang="en-US" dirty="0"/>
              <a:t>コードのスクショ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ダルい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381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17097-E024-2C51-60BA-A063671F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331C6-3CCD-EFFB-7928-2F1B1CA2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借用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868A8-C236-111C-50E0-55C2C789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略記できるといいね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TODO: </a:t>
            </a:r>
            <a:r>
              <a:rPr lang="ja-JP" altLang="en-US" dirty="0"/>
              <a:t>参照を使ったコード</a:t>
            </a:r>
            <a:br>
              <a:rPr lang="en-US" altLang="ja-JP" dirty="0"/>
            </a:br>
            <a:r>
              <a:rPr lang="en-US" altLang="ja-JP" dirty="0"/>
              <a:t>print</a:t>
            </a:r>
            <a:r>
              <a:rPr lang="ja-JP" altLang="en-US" dirty="0"/>
              <a:t>とか</a:t>
            </a:r>
            <a:r>
              <a:rPr lang="en-US" altLang="ja-JP" dirty="0"/>
              <a:t>clone</a:t>
            </a:r>
            <a:r>
              <a:rPr lang="ja-JP" altLang="en-US" dirty="0"/>
              <a:t>とか</a:t>
            </a:r>
            <a:r>
              <a:rPr lang="en-US" altLang="ja-JP" dirty="0"/>
              <a:t>(</a:t>
            </a:r>
            <a:r>
              <a:rPr lang="ja-JP" altLang="en-US" dirty="0"/>
              <a:t>特に</a:t>
            </a:r>
            <a:r>
              <a:rPr lang="en-US" altLang="ja-JP" dirty="0"/>
              <a:t>clone</a:t>
            </a:r>
            <a:r>
              <a:rPr lang="ja-JP" altLang="en-US" dirty="0"/>
              <a:t>は後の説明で必要になる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借用</a:t>
            </a:r>
            <a:r>
              <a:rPr lang="ja-JP" altLang="en-US" dirty="0"/>
              <a:t>と呼ばれる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276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127D3-82F3-C200-9DB0-40DE73E9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今回立ち向かうもの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58B4D3-70B7-3F36-1784-5A627698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TODO: </a:t>
            </a:r>
            <a:r>
              <a:rPr kumimoji="1" lang="ja-JP" altLang="en-US" dirty="0"/>
              <a:t>立ち向かうべき困難なコードのスクショ</a:t>
            </a:r>
          </a:p>
        </p:txBody>
      </p:sp>
    </p:spTree>
    <p:extLst>
      <p:ext uri="{BB962C8B-B14F-4D97-AF65-F5344CB8AC3E}">
        <p14:creationId xmlns:p14="http://schemas.microsoft.com/office/powerpoint/2010/main" val="3349308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66380-F883-32F7-10F8-7995A8FD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175F8E-0C8C-C6AB-0F81-0040C8712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20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312DF-DED5-A2F5-DB41-49D77F1B9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5C78B-8EA0-422A-8732-5FA8BB7E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今回立ち向かうもの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FBB95-5CAB-27CE-7C94-7BCA2040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未初期化を誤って使わないようにしたい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解放忘れを無くしたい</a:t>
            </a:r>
            <a:endParaRPr lang="en-US" altLang="ja-JP" dirty="0"/>
          </a:p>
          <a:p>
            <a:pPr>
              <a:buFontTx/>
              <a:buChar char="-"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まずは</a:t>
            </a:r>
            <a:r>
              <a:rPr lang="en-US" altLang="ja-JP" dirty="0"/>
              <a:t>1</a:t>
            </a:r>
            <a:r>
              <a:rPr lang="ja-JP" altLang="en-US" dirty="0"/>
              <a:t>から見ていく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410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60D2D-6A41-D8F8-D5F9-36078E70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RAII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80EA0E-5150-938B-9093-06543881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Resource Acquisition Is Initialization</a:t>
            </a:r>
          </a:p>
          <a:p>
            <a:r>
              <a:rPr lang="ja-JP" altLang="en-US" dirty="0"/>
              <a:t>「資源の獲得は初期化時に行われるべき」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未初期化の値がそも存在しなきゃ、誤って使うこともない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964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1565F-0EC2-BE01-4C42-D0B2FD41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RAII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05A31C-F7C4-AAD9-14A3-2643D721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TODO: </a:t>
            </a:r>
            <a:r>
              <a:rPr kumimoji="1" lang="ja-JP" altLang="en-US" dirty="0"/>
              <a:t>テクスチャにおけるコード例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15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2838C-5C05-1277-A105-66F92FF32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2E165-CC61-049E-AD2F-B8A8E5E1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RAII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73FD31-8D9D-AE7E-4DD3-248FF63D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ポインタだと</a:t>
            </a:r>
            <a:r>
              <a:rPr kumimoji="1" lang="en-US" altLang="ja-JP" dirty="0" err="1"/>
              <a:t>nullptr</a:t>
            </a:r>
            <a:r>
              <a:rPr kumimoji="1" lang="ja-JP" altLang="en-US" dirty="0"/>
              <a:t>が入ってるかもしれない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kumimoji="1" lang="ja-JP" altLang="en-US" dirty="0"/>
              <a:t>新しい型に入れ、</a:t>
            </a:r>
            <a:br>
              <a:rPr lang="en-US" altLang="ja-JP" dirty="0"/>
            </a:br>
            <a:r>
              <a:rPr kumimoji="1" lang="ja-JP" altLang="en-US" dirty="0"/>
              <a:t>その型が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にならないことを保証してやればいい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0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897AB-20F7-994A-55AC-60BA8054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F7F94-E22F-51D8-85E1-D233BEE9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RAII</a:t>
            </a:r>
            <a:r>
              <a:rPr lang="ja-JP" altLang="en-US" dirty="0"/>
              <a:t>の重要性を重く見た</a:t>
            </a:r>
            <a:r>
              <a:rPr lang="en-US" altLang="ja-JP" dirty="0"/>
              <a:t>C++</a:t>
            </a:r>
            <a:r>
              <a:rPr lang="ja-JP" altLang="en-US" dirty="0"/>
              <a:t>は、専用の機能を用意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TODO: </a:t>
            </a:r>
            <a:r>
              <a:rPr lang="ja-JP" altLang="en-US" dirty="0"/>
              <a:t>構文を説明するスクショ、実例を見せるスクショ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メンバイニシャライザを使う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今までの</a:t>
            </a:r>
            <a:r>
              <a:rPr lang="en-US" altLang="ja-JP" dirty="0"/>
              <a:t>struct</a:t>
            </a:r>
            <a:r>
              <a:rPr lang="ja-JP" altLang="en-US" dirty="0"/>
              <a:t>にも実はあった</a:t>
            </a:r>
            <a:br>
              <a:rPr lang="en-US" altLang="ja-JP" dirty="0"/>
            </a:br>
            <a:r>
              <a:rPr lang="ja-JP" altLang="en-US" dirty="0"/>
              <a:t>自明なコンストラクタは勝手に生えがち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次は</a:t>
            </a:r>
            <a:r>
              <a:rPr lang="en-US" altLang="ja-JP" dirty="0"/>
              <a:t>2</a:t>
            </a:r>
            <a:r>
              <a:rPr lang="ja-JP" altLang="en-US" dirty="0"/>
              <a:t>の対処を見る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188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3E124-8A58-104E-746C-33255025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解放</a:t>
            </a:r>
            <a:r>
              <a:rPr kumimoji="1" lang="ja-JP" altLang="en-US" dirty="0"/>
              <a:t>処理</a:t>
            </a:r>
            <a:r>
              <a:rPr kumimoji="1" lang="en-US" altLang="ja-JP" dirty="0"/>
              <a:t>(</a:t>
            </a:r>
            <a:r>
              <a:rPr kumimoji="1" lang="ja-JP" altLang="en-US" dirty="0"/>
              <a:t>おさらい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797C6-2552-7F5E-9449-8CF97254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解放処理が必要な</a:t>
            </a:r>
            <a:r>
              <a:rPr kumimoji="1" lang="en-US" altLang="ja-JP" dirty="0"/>
              <a:t>”</a:t>
            </a:r>
            <a:r>
              <a:rPr kumimoji="1" lang="ja-JP" altLang="en-US" dirty="0"/>
              <a:t>資源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を扱うことは多い</a:t>
            </a:r>
            <a:endParaRPr lang="en-US" altLang="ja-JP" dirty="0"/>
          </a:p>
          <a:p>
            <a:pPr lvl="1"/>
            <a:r>
              <a:rPr kumimoji="1" lang="en-US" altLang="ja-JP" dirty="0"/>
              <a:t>OS</a:t>
            </a:r>
            <a:r>
              <a:rPr kumimoji="1" lang="ja-JP" altLang="en-US" dirty="0"/>
              <a:t>から借りてたメモリ領域、通信に使う識別子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解放を忘れると困ったことに</a:t>
            </a:r>
            <a:endParaRPr lang="en-US" altLang="ja-JP" dirty="0"/>
          </a:p>
          <a:p>
            <a:pPr lvl="1"/>
            <a:r>
              <a:rPr lang="ja-JP" altLang="en-US" dirty="0"/>
              <a:t>現在でも一部の資源は再起動するまで使えなくなる</a:t>
            </a:r>
            <a:endParaRPr lang="en-US" altLang="ja-JP" dirty="0"/>
          </a:p>
          <a:p>
            <a:pPr lvl="1"/>
            <a:r>
              <a:rPr lang="ja-JP" altLang="en-US" dirty="0"/>
              <a:t>バグの原因になるかも</a:t>
            </a:r>
            <a:endParaRPr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解放忘れはどうにか静的に検出したい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6937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C37DD-FE0C-7AA8-DC40-5481778F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解放忘れの検出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CBE51-2AF0-1D62-703B-AEA54982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勝手にやる？叱る？</a:t>
            </a:r>
            <a:endParaRPr kumimoji="1" lang="en-US" altLang="ja-JP" dirty="0"/>
          </a:p>
          <a:p>
            <a:r>
              <a:rPr kumimoji="1" lang="ja-JP" altLang="en-US" dirty="0"/>
              <a:t>「解放を自動で行おう」</a:t>
            </a:r>
            <a:br>
              <a:rPr kumimoji="1" lang="en-US" altLang="ja-JP" dirty="0"/>
            </a:br>
            <a:r>
              <a:rPr kumimoji="1" lang="en-US" altLang="ja-JP" dirty="0"/>
              <a:t>(C++/Rust, Java/</a:t>
            </a:r>
            <a:r>
              <a:rPr lang="en-US" altLang="ja-JP" dirty="0"/>
              <a:t>C#/Python/JS…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「解放を忘れたらエラーを出そう」</a:t>
            </a:r>
            <a:br>
              <a:rPr lang="en-US" altLang="ja-JP" dirty="0"/>
            </a:br>
            <a:r>
              <a:rPr lang="en-US" altLang="ja-JP" dirty="0"/>
              <a:t>(Linear Haskell)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今回は自動で行うほうを解説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5184040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を使おう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ゲームエンジンを作ろう_1</Template>
  <TotalTime>262</TotalTime>
  <Words>812</Words>
  <Application>Microsoft Office PowerPoint</Application>
  <PresentationFormat>ワイド画面</PresentationFormat>
  <Paragraphs>110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BIZ UDPゴシック</vt:lpstr>
      <vt:lpstr>游ゴシック</vt:lpstr>
      <vt:lpstr>Arial</vt:lpstr>
      <vt:lpstr>Wingdings</vt:lpstr>
      <vt:lpstr>structを使おう</vt:lpstr>
      <vt:lpstr>所有権1: 初期化と解放</vt:lpstr>
      <vt:lpstr>今回立ち向かうもの</vt:lpstr>
      <vt:lpstr>今回立ち向かうもの</vt:lpstr>
      <vt:lpstr>RAII</vt:lpstr>
      <vt:lpstr>RAII</vt:lpstr>
      <vt:lpstr>RAII</vt:lpstr>
      <vt:lpstr>コンストラクタ</vt:lpstr>
      <vt:lpstr>解放処理(おさらい)</vt:lpstr>
      <vt:lpstr>解放忘れの検出</vt:lpstr>
      <vt:lpstr>解放はいつ行うべき？</vt:lpstr>
      <vt:lpstr>値が使われなくなるのはいつか</vt:lpstr>
      <vt:lpstr>デストラクタ</vt:lpstr>
      <vt:lpstr>デストラクタ</vt:lpstr>
      <vt:lpstr>“値”は単なる01ではない</vt:lpstr>
      <vt:lpstr>値の生存と変数のスコープはホントに一緒?</vt:lpstr>
      <vt:lpstr>どうしようか</vt:lpstr>
      <vt:lpstr>地獄巡りの前に: ちょっと借りたいだけ</vt:lpstr>
      <vt:lpstr>地獄巡りの前に: ちょっと借りたいだけ</vt:lpstr>
      <vt:lpstr>借用</vt:lpstr>
      <vt:lpstr>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ccxa4786</dc:creator>
  <cp:lastModifiedBy>ccxa4786</cp:lastModifiedBy>
  <cp:revision>3</cp:revision>
  <dcterms:created xsi:type="dcterms:W3CDTF">2025-06-06T07:35:36Z</dcterms:created>
  <dcterms:modified xsi:type="dcterms:W3CDTF">2025-06-06T12:29:18Z</dcterms:modified>
</cp:coreProperties>
</file>