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7" r:id="rId5"/>
    <p:sldId id="280" r:id="rId6"/>
    <p:sldId id="276" r:id="rId7"/>
    <p:sldId id="282" r:id="rId8"/>
    <p:sldId id="288" r:id="rId9"/>
    <p:sldId id="287" r:id="rId10"/>
    <p:sldId id="279" r:id="rId11"/>
    <p:sldId id="289" r:id="rId12"/>
    <p:sldId id="281" r:id="rId13"/>
    <p:sldId id="285" r:id="rId14"/>
    <p:sldId id="290" r:id="rId15"/>
    <p:sldId id="283" r:id="rId16"/>
    <p:sldId id="284" r:id="rId17"/>
    <p:sldId id="286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68" autoAdjust="0"/>
    <p:restoredTop sz="94660"/>
  </p:normalViewPr>
  <p:slideViewPr>
    <p:cSldViewPr snapToGrid="0">
      <p:cViewPr varScale="1">
        <p:scale>
          <a:sx n="53" d="100"/>
          <a:sy n="53" d="100"/>
        </p:scale>
        <p:origin x="5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4E85E6-B249-ECDC-6765-3768BAD5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597EF1-8547-2C4F-63B0-5F8CB837D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48567B-4792-0668-036F-1D4DBFDD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801183-7F86-8010-6017-CEA17A12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F6A509-3B10-B915-B394-0D4A56B8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45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0987E-3489-5486-BBE3-73584D65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B91D64-9EB1-FFA7-97AC-7624F4F26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CCA635-9E4A-5B4B-A47E-557E537E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9DA193-6CAD-CC6B-5593-1BC07752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72CC47-DD57-4A12-617A-B7424A61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53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2D934B-6DAF-5F56-68BD-502DB2C05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F907A1-D141-7794-09DF-D6FFF0C91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A4B765-966B-0FCB-5BE8-BD3F7817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F1366F-8469-5E5B-806E-D2F10EE0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D1B933-C03A-3B04-593E-345DF274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36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ED938-C0F4-9050-EC32-CA3F393C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0F2C27-E9F7-3C75-F629-03A44829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0A897-A1BB-9CF2-0EA0-CC2F3EBD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B1F4EA-5225-2488-320A-2DD0E99F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E129B4-EA6D-F1E8-35B2-2869AF5B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86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0064D-480E-3F09-1FB3-97B66D1A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C45289-1607-FB52-8264-34383FC6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26CF3-180A-A709-BF6F-175B14DE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9CE2EA-B81D-7AD3-CA92-91B0E51B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00DEEB-296C-0121-4A9C-E95EF610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22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83194-9C3C-F4A1-3648-674DB1D9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88B141-C66E-3120-891D-1E7051EC1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2E3238-AD8A-0AC0-B8FD-0397C1564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02F5E-E331-8B51-BA03-BB9F0D1D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D95E40-DBEB-D603-3BC5-0AC5FC61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602FEF-D573-4799-5CFB-904A3943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92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6614A-8A93-BE85-828F-4D1CCC26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B0E113-2191-D227-8BC0-F30F90A7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38D4AD-876D-B6E6-6292-5968A2AAC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E332D9-6AA3-21A2-425F-553552359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E7A63D-597A-DDA7-3627-631E55A74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608335-6D07-DF1D-BB45-FD0696EF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43F99E-B762-FB81-9835-8A632D45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7B7BC3-97B5-6C6F-42B0-976A5833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42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FD0E7-CB22-3252-526C-A6D1862C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306E8A-D853-EC83-0116-826DF9EB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797108-CA2C-FCA1-6886-8F86ED89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61BF0F-D255-738D-B00D-0A3A0E4E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17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50C239-D868-4DB2-FE5A-8B6AEB8D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FB438D-F5B6-FEFE-5B16-FE9D2853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CAE7C4-32AA-4D23-A2B2-6AA1EB7B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85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C61A4-82E4-C5B2-58E3-B7C79729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D5A614-F468-4123-6B25-47918C54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643092-12E4-B7A8-BC94-C10D56CB6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4EC626-BD9A-3A1A-61D7-0BF8A4B3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48D49B-D5AA-375D-94FC-FCF7F775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11CE06-E274-1F7B-A760-C7C3DB1B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76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161CB-4B75-B1E4-3A78-6BE7D956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411C901-1CB8-B0BE-01FA-D581F8BC5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6984EE-64AF-B26F-380B-CE14DEBB9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DF60C0-1841-1185-0496-AEA8C56C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5D1D00-8724-9A1F-BCA6-5BBA77E6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FD234D-DD03-7D03-BB0F-FBA6C70F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5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0FCA9E-5F91-7CA2-19D2-26DA0589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8E76AE-7EEB-13AF-93DC-5BB55A091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39D09E-876C-36E6-9709-465ECF846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22505-9A6E-4936-BA8A-B2F1EEF40962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22FD60-5652-099D-A67B-D3280D3AB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A5B51-AAB4-3E85-AEFF-7F1E221BA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74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6CED7-8377-2EF5-8867-0DFD98746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の過ち</a:t>
            </a:r>
            <a:r>
              <a:rPr kumimoji="1" lang="en-US" altLang="ja-JP" dirty="0"/>
              <a:t>:</a:t>
            </a:r>
            <a:br>
              <a:rPr kumimoji="1" lang="en-US" altLang="ja-JP" dirty="0"/>
            </a:br>
            <a:r>
              <a:rPr kumimoji="1" lang="ja-JP" altLang="en-US" dirty="0"/>
              <a:t>非自明な「</a:t>
            </a:r>
            <a:r>
              <a:rPr kumimoji="1" lang="en-US" altLang="ja-JP" dirty="0"/>
              <a:t>=</a:t>
            </a:r>
            <a:r>
              <a:rPr kumimoji="1" lang="ja-JP" altLang="en-US" dirty="0"/>
              <a:t>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856B21-126A-699B-5249-AB3B29598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自動制御ゼミ</a:t>
            </a:r>
            <a:r>
              <a:rPr kumimoji="1" lang="en-US" altLang="ja-JP" dirty="0"/>
              <a:t>2025/C++</a:t>
            </a:r>
            <a:r>
              <a:rPr kumimoji="1" lang="ja-JP" altLang="en-US" dirty="0"/>
              <a:t>講座 </a:t>
            </a:r>
            <a:r>
              <a:rPr kumimoji="1" lang="en-US" altLang="ja-JP" dirty="0"/>
              <a:t>Stew</a:t>
            </a:r>
          </a:p>
          <a:p>
            <a:r>
              <a:rPr lang="ja-JP" altLang="en-US" dirty="0"/>
              <a:t>ゲームエンジンを作ろう</a:t>
            </a:r>
            <a:r>
              <a:rPr lang="en-US" altLang="ja-JP" dirty="0"/>
              <a:t>_3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984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F5812-9762-CCEE-58C2-8F603CDC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Copy</a:t>
            </a:r>
            <a:r>
              <a:rPr kumimoji="1" lang="ja-JP" altLang="en-US" dirty="0"/>
              <a:t>コンストラクタ、</a:t>
            </a:r>
            <a:r>
              <a:rPr kumimoji="1" lang="en-US" altLang="ja-JP" dirty="0"/>
              <a:t>Copy</a:t>
            </a:r>
            <a:r>
              <a:rPr kumimoji="1" lang="ja-JP" altLang="en-US" dirty="0"/>
              <a:t>代入演算子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4F3C2C-974A-C66C-5EC1-5F472533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Window</a:t>
            </a:r>
            <a:r>
              <a:rPr kumimoji="1" lang="ja-JP" altLang="en-US" dirty="0"/>
              <a:t>の複製とは？？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b="1" dirty="0"/>
              <a:t> 複製は不可能ということも多い</a:t>
            </a: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</p:txBody>
      </p:sp>
      <p:pic>
        <p:nvPicPr>
          <p:cNvPr id="7" name="図 6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621831BA-DED8-D88D-1197-05E89A4FB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76" y="3292472"/>
            <a:ext cx="443927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7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4F796-0AF6-9DA0-D8F6-5CAECACA1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DF7F2-826D-8B03-A6E4-2B3F59CA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Copy</a:t>
            </a:r>
            <a:r>
              <a:rPr kumimoji="1" lang="ja-JP" altLang="en-US" dirty="0"/>
              <a:t>コンストラクタ、</a:t>
            </a:r>
            <a:r>
              <a:rPr kumimoji="1" lang="en-US" altLang="ja-JP" dirty="0"/>
              <a:t>Copy</a:t>
            </a:r>
            <a:r>
              <a:rPr kumimoji="1" lang="ja-JP" altLang="en-US" dirty="0"/>
              <a:t>代入演算子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F176A9-71BB-2F2A-6785-80BD0713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借用で右側を受ける</a:t>
            </a:r>
            <a:endParaRPr lang="en-US" altLang="ja-JP" dirty="0"/>
          </a:p>
          <a:p>
            <a:pPr lvl="1"/>
            <a:r>
              <a:rPr lang="ja-JP" altLang="en-US" dirty="0"/>
              <a:t>「弄らない」のだから、</a:t>
            </a:r>
            <a:r>
              <a:rPr lang="en-US" altLang="ja-JP" dirty="0"/>
              <a:t>const</a:t>
            </a:r>
            <a:r>
              <a:rPr lang="ja-JP" altLang="en-US" dirty="0"/>
              <a:t>な借用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6837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FB8E9-D90F-3528-7693-E980E2C2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非自明な「</a:t>
            </a:r>
            <a:r>
              <a:rPr kumimoji="1" lang="en-US" altLang="ja-JP" dirty="0"/>
              <a:t>=</a:t>
            </a:r>
            <a:r>
              <a:rPr kumimoji="1" lang="ja-JP" altLang="en-US" dirty="0"/>
              <a:t>」まとめ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20F22D-82EA-6F75-0782-2F8C83CE9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ja-JP" altLang="en-US" dirty="0"/>
              <a:t>代入演算子では、既に入っている値の解放を行う</a:t>
            </a:r>
            <a:endParaRPr kumimoji="1" lang="en-US" altLang="ja-JP" dirty="0"/>
          </a:p>
          <a:p>
            <a:pPr>
              <a:buFontTx/>
              <a:buChar char="-"/>
            </a:pPr>
            <a:r>
              <a:rPr kumimoji="1" lang="en-US" altLang="ja-JP" dirty="0"/>
              <a:t>copy</a:t>
            </a:r>
            <a:r>
              <a:rPr kumimoji="1" lang="ja-JP" altLang="en-US" dirty="0"/>
              <a:t>では、右側の中身を</a:t>
            </a:r>
            <a:r>
              <a:rPr kumimoji="1" lang="en-US" altLang="ja-JP" dirty="0"/>
              <a:t>clone</a:t>
            </a:r>
            <a:r>
              <a:rPr kumimoji="1" lang="ja-JP" altLang="en-US" dirty="0"/>
              <a:t>した値を入れる</a:t>
            </a:r>
            <a:endParaRPr kumimoji="1" lang="en-US" altLang="ja-JP" dirty="0"/>
          </a:p>
          <a:p>
            <a:pPr>
              <a:buFontTx/>
              <a:buChar char="-"/>
            </a:pPr>
            <a:r>
              <a:rPr lang="en-US" altLang="ja-JP" dirty="0"/>
              <a:t>move</a:t>
            </a:r>
            <a:r>
              <a:rPr lang="ja-JP" altLang="en-US" dirty="0"/>
              <a:t>では、右側の値をそのまま入れ、右側を</a:t>
            </a:r>
            <a:r>
              <a:rPr lang="en-US" altLang="ja-JP" dirty="0"/>
              <a:t>”</a:t>
            </a:r>
            <a:r>
              <a:rPr lang="ja-JP" altLang="en-US" dirty="0"/>
              <a:t>移し済み</a:t>
            </a:r>
            <a:r>
              <a:rPr lang="en-US" altLang="ja-JP" dirty="0"/>
              <a:t>”</a:t>
            </a:r>
            <a:r>
              <a:rPr lang="ja-JP" altLang="en-US" dirty="0"/>
              <a:t>にする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334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EFBF2-27FC-9483-F855-30BCE8A0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Copy/Move, Destructor</a:t>
            </a:r>
            <a:r>
              <a:rPr kumimoji="1" lang="ja-JP" altLang="en-US" dirty="0"/>
              <a:t>の自動実装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E9E786-6BD0-04A0-3B5E-222B4EB81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Copy/Move </a:t>
            </a:r>
            <a:r>
              <a:rPr lang="en-US" altLang="ja-JP" dirty="0" err="1"/>
              <a:t>Ctor</a:t>
            </a:r>
            <a:r>
              <a:rPr lang="en-US" altLang="ja-JP" dirty="0"/>
              <a:t>/Assign</a:t>
            </a:r>
            <a:r>
              <a:rPr lang="ja-JP" altLang="en-US" dirty="0"/>
              <a:t>や</a:t>
            </a:r>
            <a:r>
              <a:rPr lang="en-US" altLang="ja-JP" dirty="0" err="1"/>
              <a:t>Dtor</a:t>
            </a:r>
            <a:r>
              <a:rPr lang="ja-JP" altLang="en-US" dirty="0"/>
              <a:t>は自動実装できる</a:t>
            </a:r>
            <a:endParaRPr lang="en-US" altLang="ja-JP" dirty="0"/>
          </a:p>
          <a:p>
            <a:r>
              <a:rPr lang="ja-JP" altLang="en-US" dirty="0"/>
              <a:t>再帰的に、各メンバについてそれぞれを呼び出す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dirty="0"/>
              <a:t> 一度真面目に用意してやれば</a:t>
            </a:r>
            <a:r>
              <a:rPr lang="en-US" altLang="ja-JP" dirty="0"/>
              <a:t>OK</a:t>
            </a:r>
          </a:p>
          <a:p>
            <a:r>
              <a:rPr lang="ja-JP" altLang="en-US" dirty="0"/>
              <a:t>逆に、勝手に生えてほしくない場合は明示的に削除できる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6905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70A77-DDB0-281B-4593-7568F1977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0096D0-1722-9E8A-CB16-2D5770F0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Copy/Move, Destructor</a:t>
            </a:r>
            <a:r>
              <a:rPr kumimoji="1" lang="ja-JP" altLang="en-US" dirty="0"/>
              <a:t>の自動実装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D0083-ECCA-E684-71E9-37AEE98A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5" name="図 4" descr="グラフィカル ユーザー インターフェイス, 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3A0D3A85-2309-C06E-7C11-65ABF8720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0" y="1825625"/>
            <a:ext cx="5087060" cy="876422"/>
          </a:xfrm>
          <a:prstGeom prst="rect">
            <a:avLst/>
          </a:prstGeom>
        </p:spPr>
      </p:pic>
      <p:pic>
        <p:nvPicPr>
          <p:cNvPr id="7" name="図 6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A625BC9B-4E68-F400-7C6B-F8EBD8864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0" y="3179505"/>
            <a:ext cx="730669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82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7EB67-F9C8-FAE6-43E7-3463C106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非自明な「</a:t>
            </a:r>
            <a:r>
              <a:rPr lang="en-US" altLang="ja-JP" dirty="0"/>
              <a:t>=</a:t>
            </a:r>
            <a:r>
              <a:rPr lang="ja-JP" altLang="en-US" dirty="0"/>
              <a:t>」は過ちである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990EE9-A71D-86CF-39AC-54CD27C3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600" dirty="0"/>
              <a:t>もし、値の生存範囲がちゃんと判断できたなら</a:t>
            </a:r>
            <a:r>
              <a:rPr lang="en-US" altLang="ja-JP" sz="2600" dirty="0"/>
              <a:t>…</a:t>
            </a:r>
          </a:p>
          <a:p>
            <a:pPr marL="0" indent="0">
              <a:buNone/>
            </a:pPr>
            <a:endParaRPr kumimoji="1" lang="en-US" altLang="ja-JP" sz="2600" dirty="0"/>
          </a:p>
          <a:p>
            <a:r>
              <a:rPr lang="ja-JP" altLang="en-US" sz="2600" dirty="0"/>
              <a:t>左側の解放処理の有無を</a:t>
            </a:r>
            <a:br>
              <a:rPr lang="en-US" altLang="ja-JP" sz="2600" dirty="0"/>
            </a:br>
            <a:r>
              <a:rPr kumimoji="1" lang="ja-JP" altLang="en-US" sz="2600" dirty="0"/>
              <a:t>コンストラクタと代入演算子で表現する必要はない</a:t>
            </a:r>
            <a:endParaRPr kumimoji="1" lang="en-US" altLang="ja-JP" sz="2600" dirty="0"/>
          </a:p>
          <a:p>
            <a:r>
              <a:rPr kumimoji="1" lang="en-US" altLang="ja-JP" sz="2600" dirty="0"/>
              <a:t>Move</a:t>
            </a:r>
            <a:r>
              <a:rPr lang="ja-JP" altLang="en-US" sz="2600" dirty="0"/>
              <a:t>で右側を「失った状態」にする必要もない</a:t>
            </a:r>
            <a:endParaRPr lang="en-US" altLang="ja-JP" sz="2600" dirty="0"/>
          </a:p>
          <a:p>
            <a:r>
              <a:rPr lang="ja-JP" altLang="en-US" sz="2600" dirty="0"/>
              <a:t>そもそも</a:t>
            </a:r>
            <a:r>
              <a:rPr lang="en-US" altLang="ja-JP" sz="2600" dirty="0"/>
              <a:t>Copy</a:t>
            </a:r>
            <a:r>
              <a:rPr lang="ja-JP" altLang="en-US" sz="2600" dirty="0"/>
              <a:t>は非自明。普通に複製を行う関数を用意し、使えばいい</a:t>
            </a:r>
            <a:endParaRPr lang="en-US" altLang="ja-JP" sz="2600" dirty="0"/>
          </a:p>
          <a:p>
            <a:endParaRPr lang="en-US" altLang="ja-JP" sz="2600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sz="2600" dirty="0"/>
              <a:t> 代入は自明！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思わぬところで変な処理が蠢くキモさを無くせる</a:t>
            </a:r>
            <a:endParaRPr lang="en-US" altLang="ja-JP" sz="2600" dirty="0"/>
          </a:p>
        </p:txBody>
      </p:sp>
    </p:spTree>
    <p:extLst>
      <p:ext uri="{BB962C8B-B14F-4D97-AF65-F5344CB8AC3E}">
        <p14:creationId xmlns:p14="http://schemas.microsoft.com/office/powerpoint/2010/main" val="3803457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5D036-7A6B-C60A-7B7B-1951F84F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約束の地、</a:t>
            </a:r>
            <a:r>
              <a:rPr lang="en-US" altLang="ja-JP" dirty="0"/>
              <a:t>Rust</a:t>
            </a:r>
            <a:r>
              <a:rPr lang="ja-JP" altLang="en-US" dirty="0"/>
              <a:t>へ行かん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F3A7DD-28C9-FB44-B4D9-376762FD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2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CRS</a:t>
            </a:r>
            <a:r>
              <a:rPr lang="ja-JP" altLang="en-US" dirty="0"/>
              <a:t>「みんな</a:t>
            </a:r>
            <a:r>
              <a:rPr lang="en-US" altLang="ja-JP" dirty="0"/>
              <a:t>C++</a:t>
            </a:r>
            <a:r>
              <a:rPr lang="ja-JP" altLang="en-US" dirty="0"/>
              <a:t>を使ってます。だからダメです」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はい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2577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8F092-6538-097F-AE66-E969010C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4F9AA8-C534-AA6E-4DDC-19060366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Window, Renderer, Texture</a:t>
            </a:r>
            <a:r>
              <a:rPr kumimoji="1" lang="ja-JP" altLang="en-US" dirty="0"/>
              <a:t>の</a:t>
            </a:r>
            <a:br>
              <a:rPr kumimoji="1" lang="en-US" altLang="ja-JP" dirty="0"/>
            </a:br>
            <a:r>
              <a:rPr kumimoji="1" lang="ja-JP" altLang="en-US" dirty="0"/>
              <a:t>生成関数</a:t>
            </a:r>
            <a:r>
              <a:rPr kumimoji="1" lang="en-US" altLang="ja-JP" dirty="0"/>
              <a:t>, Move</a:t>
            </a:r>
            <a:r>
              <a:rPr kumimoji="1" lang="ja-JP" altLang="en-US" dirty="0"/>
              <a:t>コンストラクタ</a:t>
            </a:r>
            <a:r>
              <a:rPr kumimoji="1" lang="en-US" altLang="ja-JP" dirty="0"/>
              <a:t>, </a:t>
            </a:r>
            <a:r>
              <a:rPr kumimoji="1" lang="ja-JP" altLang="en-US" dirty="0"/>
              <a:t>デストラクタを実装しよう</a:t>
            </a:r>
          </a:p>
        </p:txBody>
      </p:sp>
    </p:spTree>
    <p:extLst>
      <p:ext uri="{BB962C8B-B14F-4D97-AF65-F5344CB8AC3E}">
        <p14:creationId xmlns:p14="http://schemas.microsoft.com/office/powerpoint/2010/main" val="421437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47B3E-B79D-3F3C-681D-EE1F648A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いざ地獄へ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51C31C-DDC9-C21E-7E47-B14956042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C++</a:t>
            </a:r>
            <a:br>
              <a:rPr kumimoji="1" lang="en-US" altLang="ja-JP" dirty="0"/>
            </a:br>
            <a:r>
              <a:rPr kumimoji="1" lang="ja-JP" altLang="en-US" dirty="0"/>
              <a:t>「変数のスコープが終わるときにデストラクタを実行します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ja-JP" altLang="en-US" dirty="0"/>
              <a:t>これは決定事項です」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C++</a:t>
            </a:r>
          </a:p>
          <a:p>
            <a:pPr marL="0" indent="0">
              <a:buNone/>
            </a:pPr>
            <a:r>
              <a:rPr kumimoji="1" lang="ja-JP" altLang="en-US" dirty="0"/>
              <a:t>「代わりに</a:t>
            </a:r>
            <a:r>
              <a:rPr lang="ja-JP" altLang="en-US" dirty="0"/>
              <a:t>値の渡し方を弄れるようにしてあげるから、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 dirty="0"/>
              <a:t>素朴な生存を上手く模倣してね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は？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63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E308F8-6DC5-2632-4E57-418A388F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=</a:t>
            </a:r>
            <a:r>
              <a:rPr lang="ja-JP" altLang="en-US" dirty="0"/>
              <a:t>」を非自明に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0F99AB-D1FC-25DE-2FDE-B6DA1B368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b = a</a:t>
            </a:r>
            <a:r>
              <a:rPr lang="ja-JP" altLang="en-US" dirty="0"/>
              <a:t>が問題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左側に既に入っていた値が解放されない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右側に入っていた値が二重に解放されてしまう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「</a:t>
            </a:r>
            <a:r>
              <a:rPr lang="en-US" altLang="ja-JP" dirty="0"/>
              <a:t>=</a:t>
            </a:r>
            <a:r>
              <a:rPr lang="ja-JP" altLang="en-US" dirty="0"/>
              <a:t>」を弄れれば、解決できる</a:t>
            </a:r>
            <a:r>
              <a:rPr lang="en-US" altLang="ja-JP" dirty="0"/>
              <a:t>…</a:t>
            </a:r>
            <a:r>
              <a:rPr lang="ja-JP" altLang="en-US" dirty="0"/>
              <a:t>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180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391F4-6CEC-6600-1DC0-D62C9E41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既に値が入っているか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3C27FE-044D-661D-FC9F-945F787B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006"/>
            <a:ext cx="10515600" cy="47119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400" dirty="0"/>
              <a:t>=</a:t>
            </a:r>
            <a:r>
              <a:rPr lang="ja-JP" altLang="en-US" sz="2400" dirty="0"/>
              <a:t>の左側が初期化済みか ⇔ 左側の解放処理が必要か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でやることが変わってくる</a:t>
            </a:r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例</a:t>
            </a:r>
            <a:r>
              <a:rPr lang="en-US" altLang="ja-JP" sz="2400" dirty="0"/>
              <a:t>) A b = a; // </a:t>
            </a:r>
            <a:r>
              <a:rPr lang="ja-JP" altLang="en-US" sz="2400" dirty="0"/>
              <a:t>これは</a:t>
            </a:r>
            <a:r>
              <a:rPr lang="en-US" altLang="ja-JP" sz="2400" dirty="0"/>
              <a:t>b</a:t>
            </a:r>
            <a:r>
              <a:rPr lang="ja-JP" altLang="en-US" sz="2400" dirty="0"/>
              <a:t>に値が入ってない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     </a:t>
            </a:r>
            <a:r>
              <a:rPr lang="en-US" altLang="ja-JP" sz="2400" dirty="0"/>
              <a:t>b = A{}; // </a:t>
            </a:r>
            <a:r>
              <a:rPr lang="ja-JP" altLang="en-US" sz="2400" dirty="0"/>
              <a:t>これは</a:t>
            </a:r>
            <a:r>
              <a:rPr lang="en-US" altLang="ja-JP" sz="2400" dirty="0"/>
              <a:t>b</a:t>
            </a:r>
            <a:r>
              <a:rPr lang="ja-JP" altLang="en-US" sz="2400" dirty="0"/>
              <a:t>に既に値が入っている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前者は値を初めて作るということ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sz="2400" dirty="0"/>
              <a:t>コンストラクタの出番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後者は左辺と右辺の値を用いた「代入という演算」と見なせる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è"/>
            </a:pPr>
            <a:r>
              <a:rPr kumimoji="1" lang="ja-JP" altLang="en-US" sz="2400" dirty="0"/>
              <a:t>代入演算子のオーバーロード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è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63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EB9823-0E18-C67A-6098-14F71046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値の二重解放を防ぐには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B44B1E-679A-17DA-2F2A-D653BE4E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方法は</a:t>
            </a:r>
            <a:r>
              <a:rPr lang="en-US" altLang="ja-JP" dirty="0"/>
              <a:t>2</a:t>
            </a:r>
            <a:r>
              <a:rPr lang="ja-JP" altLang="en-US" dirty="0"/>
              <a:t>つ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右を左に移し</a:t>
            </a:r>
            <a:r>
              <a:rPr kumimoji="1" lang="en-US" altLang="ja-JP" dirty="0"/>
              <a:t>(move)</a:t>
            </a:r>
            <a:r>
              <a:rPr kumimoji="1" lang="ja-JP" altLang="en-US" dirty="0"/>
              <a:t>、</a:t>
            </a:r>
            <a:br>
              <a:rPr kumimoji="1" lang="en-US" altLang="ja-JP" dirty="0"/>
            </a:br>
            <a:r>
              <a:rPr kumimoji="1" lang="ja-JP" altLang="en-US" dirty="0"/>
              <a:t>右側の値を「素朴値を失った」</a:t>
            </a:r>
            <a:r>
              <a:rPr lang="ja-JP" altLang="en-US" dirty="0"/>
              <a:t>ものに変える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右は弄らず、複製</a:t>
            </a:r>
            <a:r>
              <a:rPr kumimoji="1" lang="en-US" altLang="ja-JP" dirty="0"/>
              <a:t>(copy)</a:t>
            </a:r>
            <a:r>
              <a:rPr kumimoji="1" lang="ja-JP" altLang="en-US" dirty="0"/>
              <a:t>した値を新たに作り、</a:t>
            </a:r>
            <a:br>
              <a:rPr kumimoji="1" lang="en-US" altLang="ja-JP" dirty="0"/>
            </a:br>
            <a:r>
              <a:rPr kumimoji="1" lang="ja-JP" altLang="en-US" dirty="0"/>
              <a:t>これを左に入れる</a:t>
            </a:r>
          </a:p>
        </p:txBody>
      </p:sp>
    </p:spTree>
    <p:extLst>
      <p:ext uri="{BB962C8B-B14F-4D97-AF65-F5344CB8AC3E}">
        <p14:creationId xmlns:p14="http://schemas.microsoft.com/office/powerpoint/2010/main" val="302222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A26A2-D5A7-0856-CAF2-482F4E63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ove vs Copy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2FD20A-DAA6-195D-0DB5-61EC29CA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Move</a:t>
            </a:r>
            <a:r>
              <a:rPr kumimoji="1" lang="ja-JP" altLang="en-US" dirty="0"/>
              <a:t>のが</a:t>
            </a:r>
            <a:r>
              <a:rPr lang="ja-JP" altLang="en-US" dirty="0"/>
              <a:t>自然</a:t>
            </a:r>
            <a:endParaRPr kumimoji="1" lang="en-US" altLang="ja-JP" dirty="0"/>
          </a:p>
          <a:p>
            <a:r>
              <a:rPr lang="en-US" altLang="ja-JP" dirty="0"/>
              <a:t>Copy</a:t>
            </a:r>
            <a:r>
              <a:rPr lang="ja-JP" altLang="en-US" dirty="0"/>
              <a:t>は不可能なことも多い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C++</a:t>
            </a:r>
            <a:r>
              <a:rPr lang="ja-JP" altLang="en-US" dirty="0"/>
              <a:t>「どっちもできるようにしたよ」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が、しかし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C++</a:t>
            </a:r>
            <a:r>
              <a:rPr kumimoji="1" lang="ja-JP" altLang="en-US" dirty="0"/>
              <a:t>「</a:t>
            </a:r>
            <a:r>
              <a:rPr kumimoji="1" lang="en-US" altLang="ja-JP" dirty="0"/>
              <a:t>Copy</a:t>
            </a:r>
            <a:r>
              <a:rPr kumimoji="1" lang="ja-JP" altLang="en-US" dirty="0"/>
              <a:t>をデフォルトの挙動にします」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はい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09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5BD85-1DE4-8AA8-FAD9-D8BDAD2CC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ED9F8-83DE-F89B-8D1D-230EB73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Move</a:t>
            </a:r>
            <a:r>
              <a:rPr kumimoji="1" lang="ja-JP" altLang="en-US" dirty="0"/>
              <a:t>コンストラクタ、</a:t>
            </a:r>
            <a:r>
              <a:rPr kumimoji="1" lang="en-US" altLang="ja-JP" dirty="0"/>
              <a:t>Move</a:t>
            </a:r>
            <a:r>
              <a:rPr kumimoji="1" lang="ja-JP" altLang="en-US" dirty="0"/>
              <a:t>代入演算子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9165F3-7B9B-DD5E-2A64-D9F1A68D4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</p:txBody>
      </p:sp>
      <p:pic>
        <p:nvPicPr>
          <p:cNvPr id="5" name="図 4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4464CCFC-D9FA-65B2-6AE9-7609FC762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66" y="2024742"/>
            <a:ext cx="4563112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0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8E63C-7905-FFEE-5000-553D9D9B5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E34C5-D156-D924-4D97-F76B597A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Move</a:t>
            </a:r>
            <a:r>
              <a:rPr kumimoji="1" lang="ja-JP" altLang="en-US" dirty="0"/>
              <a:t>コンストラクタ、</a:t>
            </a:r>
            <a:r>
              <a:rPr kumimoji="1" lang="en-US" altLang="ja-JP" dirty="0"/>
              <a:t>Move</a:t>
            </a:r>
            <a:r>
              <a:rPr kumimoji="1" lang="ja-JP" altLang="en-US" dirty="0"/>
              <a:t>代入演算子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214B9-0C9F-7DD4-0D45-54965460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借用で右側を受ける</a:t>
            </a:r>
            <a:endParaRPr kumimoji="1" lang="en-US" altLang="ja-JP" dirty="0"/>
          </a:p>
          <a:p>
            <a:pPr lvl="1"/>
            <a:r>
              <a:rPr lang="en-US" altLang="ja-JP" dirty="0"/>
              <a:t>&amp;</a:t>
            </a:r>
            <a:r>
              <a:rPr lang="ja-JP" altLang="en-US" dirty="0"/>
              <a:t>が</a:t>
            </a:r>
            <a:r>
              <a:rPr lang="en-US" altLang="ja-JP" dirty="0"/>
              <a:t>2</a:t>
            </a:r>
            <a:r>
              <a:rPr lang="ja-JP" altLang="en-US" dirty="0"/>
              <a:t>つ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値をもらい受ける </a:t>
            </a:r>
            <a:r>
              <a:rPr lang="en-US" altLang="ja-JP" dirty="0"/>
              <a:t>= </a:t>
            </a:r>
            <a:r>
              <a:rPr lang="ja-JP" altLang="en-US" dirty="0"/>
              <a:t>変更しても良いので、非</a:t>
            </a:r>
            <a:r>
              <a:rPr lang="en-US" altLang="ja-JP" dirty="0"/>
              <a:t>const</a:t>
            </a:r>
            <a:r>
              <a:rPr lang="ja-JP" altLang="en-US" dirty="0"/>
              <a:t>で良い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4365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6D081-8E09-357E-45D5-00E35B4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借用再来</a:t>
            </a:r>
            <a:r>
              <a:rPr kumimoji="1" lang="en-US" altLang="ja-JP" dirty="0"/>
              <a:t>: </a:t>
            </a:r>
            <a:r>
              <a:rPr lang="en-US" altLang="ja-JP" dirty="0" err="1"/>
              <a:t>lvalue</a:t>
            </a:r>
            <a:r>
              <a:rPr lang="ja-JP" altLang="en-US" dirty="0"/>
              <a:t>と</a:t>
            </a:r>
            <a:r>
              <a:rPr lang="en-US" altLang="ja-JP" dirty="0" err="1"/>
              <a:t>rvalue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B249F0-9CD4-1A9E-8ADA-CE5943BEB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/>
              <a:t>デフォルトでは</a:t>
            </a:r>
            <a:r>
              <a:rPr lang="en-US" altLang="ja-JP" dirty="0"/>
              <a:t>Copy</a:t>
            </a:r>
            <a:r>
              <a:rPr lang="ja-JP" altLang="en-US" dirty="0"/>
              <a:t>。では</a:t>
            </a:r>
            <a:r>
              <a:rPr lang="en-US" altLang="ja-JP" dirty="0"/>
              <a:t>Move</a:t>
            </a:r>
            <a:r>
              <a:rPr lang="ja-JP" altLang="en-US" dirty="0"/>
              <a:t>できるのはどんな値？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dirty="0"/>
              <a:t> 「代入しようがない値」「明示的に</a:t>
            </a:r>
            <a:r>
              <a:rPr lang="en-US" altLang="ja-JP" dirty="0"/>
              <a:t>Move</a:t>
            </a:r>
            <a:r>
              <a:rPr lang="ja-JP" altLang="en-US" dirty="0"/>
              <a:t>させようとした値」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これらを纏めて</a:t>
            </a:r>
            <a:r>
              <a:rPr lang="en-US" altLang="ja-JP" dirty="0" err="1"/>
              <a:t>rvalue</a:t>
            </a:r>
            <a:r>
              <a:rPr lang="ja-JP" altLang="en-US" dirty="0"/>
              <a:t>と呼ぶ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対して、代入ができて明示的に</a:t>
            </a:r>
            <a:r>
              <a:rPr lang="en-US" altLang="ja-JP" dirty="0"/>
              <a:t>Move</a:t>
            </a:r>
            <a:r>
              <a:rPr lang="ja-JP" altLang="en-US" dirty="0"/>
              <a:t>させようとしてないような値を</a:t>
            </a:r>
            <a:r>
              <a:rPr lang="en-US" altLang="ja-JP" dirty="0" err="1"/>
              <a:t>lvalue</a:t>
            </a:r>
            <a:r>
              <a:rPr lang="ja-JP" altLang="en-US" dirty="0"/>
              <a:t>と呼ぶ（代入の左側に来れるので）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r</a:t>
            </a:r>
            <a:r>
              <a:rPr kumimoji="1" lang="en-US" altLang="ja-JP" dirty="0" err="1"/>
              <a:t>value</a:t>
            </a:r>
            <a:r>
              <a:rPr kumimoji="1" lang="ja-JP" altLang="en-US" dirty="0"/>
              <a:t>を受けたいなら</a:t>
            </a:r>
            <a:r>
              <a:rPr kumimoji="1" lang="en-US" altLang="ja-JP" dirty="0"/>
              <a:t>T&amp;&amp;</a:t>
            </a:r>
            <a:r>
              <a:rPr kumimoji="1" lang="ja-JP" altLang="en-US" dirty="0"/>
              <a:t>で、</a:t>
            </a:r>
            <a:r>
              <a:rPr kumimoji="1" lang="en-US" altLang="ja-JP" dirty="0" err="1"/>
              <a:t>lvalue</a:t>
            </a:r>
            <a:r>
              <a:rPr kumimoji="1" lang="ja-JP" altLang="en-US" dirty="0"/>
              <a:t>を受けたいなら</a:t>
            </a:r>
            <a:r>
              <a:rPr kumimoji="1" lang="en-US" altLang="ja-JP" dirty="0"/>
              <a:t>T&amp;</a:t>
            </a:r>
            <a:r>
              <a:rPr kumimoji="1" lang="ja-JP" altLang="en-US" dirty="0"/>
              <a:t>で借用する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代入可能な値を明示的に</a:t>
            </a:r>
            <a:r>
              <a:rPr kumimoji="1" lang="en-US" altLang="ja-JP" dirty="0"/>
              <a:t>Move</a:t>
            </a:r>
            <a:r>
              <a:rPr kumimoji="1" lang="ja-JP" altLang="en-US" dirty="0"/>
              <a:t>させたいときは、</a:t>
            </a:r>
            <a:r>
              <a:rPr kumimoji="1" lang="en-US" altLang="ja-JP" dirty="0"/>
              <a:t>std::move</a:t>
            </a:r>
            <a:r>
              <a:rPr kumimoji="1" lang="ja-JP" altLang="en-US" dirty="0"/>
              <a:t>を使う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9738391"/>
      </p:ext>
    </p:extLst>
  </p:cSld>
  <p:clrMapOvr>
    <a:masterClrMapping/>
  </p:clrMapOvr>
</p:sld>
</file>

<file path=ppt/theme/theme1.xml><?xml version="1.0" encoding="utf-8"?>
<a:theme xmlns:a="http://schemas.openxmlformats.org/drawingml/2006/main" name="structを使おう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初期化と解放</Template>
  <TotalTime>87</TotalTime>
  <Words>728</Words>
  <Application>Microsoft Office PowerPoint</Application>
  <PresentationFormat>ワイド画面</PresentationFormat>
  <Paragraphs>93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BIZ UDPゴシック</vt:lpstr>
      <vt:lpstr>游ゴシック</vt:lpstr>
      <vt:lpstr>Arial</vt:lpstr>
      <vt:lpstr>Wingdings</vt:lpstr>
      <vt:lpstr>structを使おう</vt:lpstr>
      <vt:lpstr>C++の過ち: 非自明な「=」</vt:lpstr>
      <vt:lpstr>いざ地獄へ</vt:lpstr>
      <vt:lpstr>「=」を非自明に</vt:lpstr>
      <vt:lpstr>既に値が入っているか</vt:lpstr>
      <vt:lpstr>値の二重解放を防ぐには</vt:lpstr>
      <vt:lpstr>Move vs Copy</vt:lpstr>
      <vt:lpstr>Moveコンストラクタ、Move代入演算子</vt:lpstr>
      <vt:lpstr>Moveコンストラクタ、Move代入演算子</vt:lpstr>
      <vt:lpstr>借用再来: lvalueとrvalue</vt:lpstr>
      <vt:lpstr>Copyコンストラクタ、Copy代入演算子</vt:lpstr>
      <vt:lpstr>Copyコンストラクタ、Copy代入演算子</vt:lpstr>
      <vt:lpstr>非自明な「=」まとめ</vt:lpstr>
      <vt:lpstr>Copy/Move, Destructorの自動実装</vt:lpstr>
      <vt:lpstr>Copy/Move, Destructorの自動実装</vt:lpstr>
      <vt:lpstr>非自明な「=」は過ちである</vt:lpstr>
      <vt:lpstr>約束の地、Rustへ行かん</vt:lpstr>
      <vt:lpstr>例題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ccxa4786</dc:creator>
  <cp:lastModifiedBy>ccxa4786</cp:lastModifiedBy>
  <cp:revision>5</cp:revision>
  <dcterms:created xsi:type="dcterms:W3CDTF">2025-06-06T11:23:28Z</dcterms:created>
  <dcterms:modified xsi:type="dcterms:W3CDTF">2025-06-08T09:31:05Z</dcterms:modified>
</cp:coreProperties>
</file>