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9" r:id="rId5"/>
    <p:sldId id="326" r:id="rId6"/>
    <p:sldId id="334" r:id="rId7"/>
    <p:sldId id="303" r:id="rId8"/>
    <p:sldId id="327" r:id="rId9"/>
    <p:sldId id="330" r:id="rId10"/>
    <p:sldId id="333" r:id="rId11"/>
    <p:sldId id="332" r:id="rId12"/>
    <p:sldId id="331" r:id="rId13"/>
    <p:sldId id="325" r:id="rId14"/>
    <p:sldId id="328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98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9AA98-38BB-43F1-8A19-CA03B05E5B57}" type="datetime1">
              <a:rPr lang="it-IT" smtClean="0"/>
              <a:t>11/10/2022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0B3B-8E04-4DDD-9576-EFA45411CE1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085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3F09-A48C-4BF3-B9D6-42EBF4660DDA}" type="datetime1">
              <a:rPr lang="it-IT" smtClean="0"/>
              <a:pPr/>
              <a:t>11/10/2022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50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po di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1" name="Segnaposto immagin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23" name="Segnaposto tes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4" name="Segnaposto tes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27" name="Segnaposto tes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Ruolo</a:t>
            </a:r>
          </a:p>
        </p:txBody>
      </p:sp>
      <p:sp>
        <p:nvSpPr>
          <p:cNvPr id="32" name="Segnaposto tes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33" name="Segnaposto immagin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4" name="Segnaposto immagin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5" name="Segnaposto immagin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i ele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2" name="Segnaposto immagin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it-IT" noProof="0" dirty="0"/>
              <a:t>Inserire</a:t>
            </a:r>
            <a:br>
              <a:rPr lang="it-IT" noProof="0" dirty="0"/>
            </a:br>
            <a:r>
              <a:rPr lang="it-IT" noProof="0" dirty="0"/>
              <a:t>qui l'immagine/il logo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 dirty="0"/>
              <a:t>Inserire qui la descrizione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Grazie </a:t>
            </a:r>
            <a:br>
              <a:rPr lang="it-IT" noProof="0" dirty="0"/>
            </a:br>
            <a:r>
              <a:rPr lang="it-IT" noProof="0" dirty="0"/>
              <a:t>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Nome completo</a:t>
            </a:r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Posta elettronica</a:t>
            </a:r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it-IT" noProof="0" dirty="0"/>
              <a:t>POSIZIONE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 dirty="0"/>
              <a:t>Descrivere l'idea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o e icona 5 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#NUMERO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2" name="Sottotito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Risultato</a:t>
            </a:r>
          </a:p>
        </p:txBody>
      </p:sp>
      <p:sp>
        <p:nvSpPr>
          <p:cNvPr id="26" name="Segnaposto immagin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7" name="Segnaposto immagin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Segnaposto immagin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e verticale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co di contenuto con icona 6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0" name="Segnaposto tes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1" name="Segnaposto tes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2" name="Segnaposto tes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24" name="Segnaposto tes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occo di contenuto con icona 6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6" name="Segnaposto tes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17" name="Segnaposto tes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Descrizione</a:t>
            </a:r>
          </a:p>
        </p:txBody>
      </p:sp>
      <p:sp>
        <p:nvSpPr>
          <p:cNvPr id="18" name="Segnaposto tes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Intestazione</a:t>
            </a:r>
          </a:p>
        </p:txBody>
      </p:sp>
      <p:sp>
        <p:nvSpPr>
          <p:cNvPr id="29" name="Segnaposto immagin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0" name="Segnaposto immagin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31" name="Segnaposto immagin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Foto inter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immagin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Trascinare qui </a:t>
            </a:r>
            <a:br>
              <a:rPr lang="it-IT" noProof="0" dirty="0"/>
            </a:br>
            <a:r>
              <a:rPr lang="it-IT" noProof="0" dirty="0"/>
              <a:t>la foto di sfondo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e sottotitolo - Chi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 dirty="0"/>
              <a:t>SOTTOTITOLO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EECC7194-A4D0-457B-9D3E-53681723AFF7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bservation.html#search" TargetMode="External"/><Relationship Id="rId2" Type="http://schemas.openxmlformats.org/officeDocument/2006/relationships/hyperlink" Target="http://hl7.org/fhir/patient.html#search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ts.healthropy.com/api/CodeSystem?identifier=2.16.840.1.113883.6.3" TargetMode="External"/><Relationship Id="rId2" Type="http://schemas.openxmlformats.org/officeDocument/2006/relationships/hyperlink" Target="https://build.fhir.org/codesystem.html#search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://www.nickipedia.it/url-encoding-codici-stringhe-htt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74" y="-11748"/>
            <a:ext cx="6990826" cy="6882283"/>
          </a:xfrm>
          <a:solidFill>
            <a:srgbClr val="1E598A"/>
          </a:solidFill>
        </p:spPr>
        <p:txBody>
          <a:bodyPr rtlCol="0"/>
          <a:lstStyle/>
          <a:p>
            <a:pPr algn="ctr" rtl="0">
              <a:lnSpc>
                <a:spcPct val="110000"/>
              </a:lnSpc>
            </a:pPr>
            <a:r>
              <a:rPr lang="it-IT" sz="4000" dirty="0"/>
              <a:t>FHIR in action!</a:t>
            </a:r>
            <a:br>
              <a:rPr lang="it-IT" sz="4000" dirty="0"/>
            </a:br>
            <a:br>
              <a:rPr lang="it-IT" sz="4000" dirty="0"/>
            </a:br>
            <a:r>
              <a:rPr lang="it-IT" sz="3200" dirty="0"/>
              <a:t>Roberta Gazzarata</a:t>
            </a:r>
            <a:endParaRPr lang="it-IT" dirty="0"/>
          </a:p>
        </p:txBody>
      </p:sp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EFC01141-6B4F-490A-9AB0-D0604CCC2BC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748"/>
            <a:ext cx="5943600" cy="6882283"/>
          </a:xfrm>
          <a:ln>
            <a:noFill/>
          </a:ln>
        </p:spPr>
      </p:pic>
      <p:sp>
        <p:nvSpPr>
          <p:cNvPr id="16" name="Oggetto 7" descr="Rettangolo beige">
            <a:extLst>
              <a:ext uri="{FF2B5EF4-FFF2-40B4-BE49-F238E27FC236}">
                <a16:creationId xmlns:a16="http://schemas.microsoft.com/office/drawing/2014/main" id="{F3F4274A-774A-4648-A413-E55AC771C233}"/>
              </a:ext>
            </a:extLst>
          </p:cNvPr>
          <p:cNvSpPr/>
          <p:nvPr/>
        </p:nvSpPr>
        <p:spPr bwMode="white">
          <a:xfrm>
            <a:off x="7066487" y="348819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0" name="Sottotitolo 3">
            <a:extLst>
              <a:ext uri="{FF2B5EF4-FFF2-40B4-BE49-F238E27FC236}">
                <a16:creationId xmlns:a16="http://schemas.microsoft.com/office/drawing/2014/main" id="{92AF913A-84EC-42BA-B5D2-A5D3767D1694}"/>
              </a:ext>
            </a:extLst>
          </p:cNvPr>
          <p:cNvSpPr txBox="1">
            <a:spLocks/>
          </p:cNvSpPr>
          <p:nvPr/>
        </p:nvSpPr>
        <p:spPr>
          <a:xfrm>
            <a:off x="7471096" y="5596728"/>
            <a:ext cx="3492000" cy="620016"/>
          </a:xfrm>
          <a:prstGeom prst="rect">
            <a:avLst/>
          </a:prstGeo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144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900" dirty="0"/>
              <a:t>InterHealth2022 – 12/10/2022 – Session 3.3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E2AF43E-50DD-4F55-AB1F-E9B0C1A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4121" y="6216744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783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VALUESET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it-IT" sz="2000" dirty="0"/>
              <a:t>S</a:t>
            </a:r>
            <a:r>
              <a:rPr lang="en-US" sz="2000" dirty="0"/>
              <a:t>et of values ​​belonging to one or more </a:t>
            </a:r>
            <a:r>
              <a:rPr lang="en-US" sz="2000" dirty="0" err="1"/>
              <a:t>CodeSystems</a:t>
            </a:r>
            <a:r>
              <a:rPr lang="en-US" sz="2000" dirty="0"/>
              <a:t> allowed for a given context</a:t>
            </a:r>
          </a:p>
          <a:p>
            <a:r>
              <a:rPr lang="en-US" sz="2000" dirty="0"/>
              <a:t>SEARCH:</a:t>
            </a:r>
          </a:p>
          <a:p>
            <a:pPr lvl="1"/>
            <a:r>
              <a:rPr lang="en-US" sz="2000" dirty="0"/>
              <a:t>LOINC: GET https://hts.healthropy.com/api/ValueSet?name:contains=LOINC</a:t>
            </a:r>
          </a:p>
          <a:p>
            <a:pPr lvl="1"/>
            <a:r>
              <a:rPr lang="en-US" sz="2000" dirty="0"/>
              <a:t>SNOMED: GET 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https://hts.healthropy.com/api/ValueSet?name:contains</a:t>
            </a:r>
            <a:r>
              <a:rPr lang="en-US" sz="2000" dirty="0"/>
              <a:t>=SNOMED</a:t>
            </a:r>
          </a:p>
          <a:p>
            <a:pPr lvl="1"/>
            <a:r>
              <a:rPr lang="en-US" sz="2000" dirty="0"/>
              <a:t>ICD-10: GET 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https://hts.healthropy.com/api/ValueSet?name:contains</a:t>
            </a:r>
            <a:r>
              <a:rPr lang="en-US" sz="2000" dirty="0"/>
              <a:t>=ICD</a:t>
            </a:r>
          </a:p>
          <a:p>
            <a:endParaRPr lang="it-IT" sz="2000" dirty="0"/>
          </a:p>
          <a:p>
            <a:pPr marL="342900" indent="-342900">
              <a:buFont typeface="+mj-lt"/>
              <a:buAutoNum type="arabicPeriod"/>
            </a:pPr>
            <a:endParaRPr lang="it-IT" sz="2000" dirty="0"/>
          </a:p>
          <a:p>
            <a:pPr marL="342900" indent="-342900">
              <a:buFont typeface="+mj-lt"/>
              <a:buAutoNum type="arabicPeriod"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342900" indent="-342900">
              <a:buFont typeface="+mj-lt"/>
              <a:buAutoNum type="arabicPeriod"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CONCEPTMAP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2000" dirty="0"/>
              <a:t>Declaration of relationship between concepts defined in different </a:t>
            </a:r>
            <a:r>
              <a:rPr lang="en-US" sz="2000" dirty="0" err="1"/>
              <a:t>CodeSystems</a:t>
            </a:r>
            <a:endParaRPr lang="it-IT" sz="2000" dirty="0"/>
          </a:p>
          <a:p>
            <a:r>
              <a:rPr lang="en-US" sz="2000" dirty="0"/>
              <a:t>SEARCH:</a:t>
            </a:r>
          </a:p>
          <a:p>
            <a:pPr lvl="1"/>
            <a:r>
              <a:rPr lang="en-US" sz="2000" dirty="0"/>
              <a:t>FROM LOINC TO SNOMED: GET https://hts.healthropy.com/api/ConceptMap?source-system=https://loinc.org/&amp;target-system=http://snomed.info/sct/</a:t>
            </a:r>
          </a:p>
          <a:p>
            <a:pPr lvl="1"/>
            <a:r>
              <a:rPr lang="en-US" sz="2000" dirty="0"/>
              <a:t>TO ICD-10 TO SNOMED: GET 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https://hts.healthropy.com/api/</a:t>
            </a:r>
            <a:r>
              <a:rPr lang="it-IT" sz="2000" b="0" i="0" dirty="0" err="1">
                <a:solidFill>
                  <a:srgbClr val="212121"/>
                </a:solidFill>
                <a:effectLst/>
              </a:rPr>
              <a:t>ConceptMap?source-system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=http://hl7.org/</a:t>
            </a:r>
            <a:r>
              <a:rPr lang="it-IT" sz="2000" b="0" i="0" dirty="0" err="1">
                <a:solidFill>
                  <a:srgbClr val="212121"/>
                </a:solidFill>
                <a:effectLst/>
              </a:rPr>
              <a:t>fhir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/</a:t>
            </a:r>
            <a:r>
              <a:rPr lang="it-IT" sz="2000" b="0" i="0" dirty="0" err="1">
                <a:solidFill>
                  <a:srgbClr val="212121"/>
                </a:solidFill>
                <a:effectLst/>
              </a:rPr>
              <a:t>sid</a:t>
            </a:r>
            <a:r>
              <a:rPr lang="it-IT" sz="2000" b="0" i="0" dirty="0">
                <a:solidFill>
                  <a:srgbClr val="212121"/>
                </a:solidFill>
                <a:effectLst/>
              </a:rPr>
              <a:t>/icd-10-cm&amp;</a:t>
            </a:r>
            <a:r>
              <a:rPr lang="en-US" sz="2000" dirty="0"/>
              <a:t>target-system=http://snomed.info/sct/</a:t>
            </a:r>
          </a:p>
          <a:p>
            <a:r>
              <a:rPr lang="en-US" sz="2000" dirty="0"/>
              <a:t>$TRANSLATE: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GET </a:t>
            </a:r>
            <a:r>
              <a:rPr lang="en-US" sz="2000" dirty="0"/>
              <a:t>https://hts.healthropy.com/api/ConceptMap/6f2e273c-a5b8-4ee3-a81e-a28f7d1aa862/$translate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?system=</a:t>
            </a:r>
            <a:r>
              <a:rPr lang="en-US" sz="2000" dirty="0"/>
              <a:t>https://loinc.org/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&amp;code=LP32067-8</a:t>
            </a:r>
          </a:p>
          <a:p>
            <a:r>
              <a:rPr lang="it-IT" sz="2000" dirty="0">
                <a:solidFill>
                  <a:srgbClr val="333333"/>
                </a:solidFill>
              </a:rPr>
              <a:t>$TRANSLATE REVERSE: GET </a:t>
            </a:r>
            <a:r>
              <a:rPr lang="en-US" sz="2000" dirty="0"/>
              <a:t>https://hts.healthropy.com/api/ConceptMap/6f2e273c-a5b8-4ee3-a81e-a28f7d1aa862/$translate?system=http://snomed.info/sct/&amp;code=38082009&amp;reverse=true</a:t>
            </a:r>
          </a:p>
          <a:p>
            <a:pPr marL="0" indent="0">
              <a:buNone/>
            </a:pPr>
            <a:endParaRPr lang="it-IT" sz="2000" dirty="0"/>
          </a:p>
          <a:p>
            <a:pPr marL="342900" indent="-342900">
              <a:buFont typeface="+mj-lt"/>
              <a:buAutoNum type="arabicPeriod"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POSTMAN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F6F59E9B-60B3-F028-E995-7F26FF7F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854" y="1927895"/>
            <a:ext cx="11222291" cy="409792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2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Server base URLS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4000" dirty="0"/>
              <a:t>CRS4 FHIR SERVER:</a:t>
            </a:r>
          </a:p>
          <a:p>
            <a:pPr lvl="1"/>
            <a:r>
              <a:rPr lang="en-US" sz="5400" dirty="0"/>
              <a:t>http://10.153.2.18:8090/fhir</a:t>
            </a:r>
          </a:p>
          <a:p>
            <a:r>
              <a:rPr lang="en-US" sz="4000" dirty="0"/>
              <a:t>Healthropy </a:t>
            </a:r>
            <a:r>
              <a:rPr lang="en-US" sz="4000" dirty="0" err="1"/>
              <a:t>srl</a:t>
            </a:r>
            <a:r>
              <a:rPr lang="en-US" sz="4000" dirty="0"/>
              <a:t> TERMINOLOGY SERVICE:</a:t>
            </a:r>
          </a:p>
          <a:p>
            <a:pPr lvl="1"/>
            <a:r>
              <a:rPr lang="en-US" sz="5400" dirty="0"/>
              <a:t>https://hts.healthropy.com/api/</a:t>
            </a:r>
          </a:p>
          <a:p>
            <a:pPr lvl="1"/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3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META And </a:t>
            </a:r>
            <a:r>
              <a:rPr lang="it-IT" cap="all" dirty="0" err="1"/>
              <a:t>element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SUMMARY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2F9BC5A6-5A3F-F35D-940A-D23AA3EAB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280" y="1992935"/>
            <a:ext cx="6350952" cy="22985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B4AB4BA-40EE-57AC-8A57-A0734EC21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38" y="4446430"/>
            <a:ext cx="6035563" cy="201185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13F7501-791B-626B-3E79-6DEAAAB4D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501" y="4447606"/>
            <a:ext cx="5750561" cy="11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CRUD </a:t>
            </a:r>
            <a:r>
              <a:rPr lang="it-IT" cap="all" dirty="0" err="1"/>
              <a:t>OPERATIONs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SUMMARY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2200" dirty="0"/>
              <a:t>CREATE: POST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 + Resource in the body</a:t>
            </a:r>
          </a:p>
          <a:p>
            <a:r>
              <a:rPr lang="en-US" sz="2200" dirty="0"/>
              <a:t>READ: GET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 </a:t>
            </a:r>
          </a:p>
          <a:p>
            <a:r>
              <a:rPr lang="en-US" sz="2200" dirty="0"/>
              <a:t>UPDATE: PUT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 + Resource in the body</a:t>
            </a:r>
          </a:p>
          <a:p>
            <a:r>
              <a:rPr lang="en-US" sz="2200" dirty="0"/>
              <a:t>HISTORY: </a:t>
            </a:r>
          </a:p>
          <a:p>
            <a:pPr lvl="1"/>
            <a:r>
              <a:rPr lang="en-US" sz="2200" dirty="0"/>
              <a:t>GET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]/[Id]/_history</a:t>
            </a:r>
          </a:p>
          <a:p>
            <a:pPr lvl="1"/>
            <a:r>
              <a:rPr lang="en-US" sz="2200" dirty="0"/>
              <a:t>GET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]/[Id]/_</a:t>
            </a:r>
            <a:r>
              <a:rPr lang="en-US" sz="2200" dirty="0" err="1"/>
              <a:t>history?_at</a:t>
            </a:r>
            <a:r>
              <a:rPr lang="en-US" sz="2200" dirty="0"/>
              <a:t>=[date]&amp;_since=[date]</a:t>
            </a:r>
          </a:p>
          <a:p>
            <a:r>
              <a:rPr lang="en-US" sz="2200" dirty="0"/>
              <a:t>VREAD: GET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]/[Id]/_history/[vid]</a:t>
            </a:r>
          </a:p>
          <a:p>
            <a:r>
              <a:rPr lang="en-US" sz="2200" dirty="0"/>
              <a:t>DELETE: DELETE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]/[Id]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 err="1"/>
              <a:t>Search</a:t>
            </a:r>
            <a:endParaRPr lang="it-IT" cap="all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SUMMARY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2200" dirty="0"/>
              <a:t>SEARCH: </a:t>
            </a:r>
            <a:r>
              <a:rPr lang="en-US" sz="2200" dirty="0" err="1"/>
              <a:t>BaseService</a:t>
            </a:r>
            <a:r>
              <a:rPr lang="en-US" sz="2200" dirty="0"/>
              <a:t>/[</a:t>
            </a:r>
            <a:r>
              <a:rPr lang="en-US" sz="2200" dirty="0" err="1"/>
              <a:t>ResourceType</a:t>
            </a:r>
            <a:r>
              <a:rPr lang="en-US" sz="2200" dirty="0"/>
              <a:t>]?[parameterName1]&amp;[parameterName2]:</a:t>
            </a:r>
          </a:p>
          <a:p>
            <a:pPr lvl="1"/>
            <a:r>
              <a:rPr lang="en-US" sz="2200" dirty="0"/>
              <a:t>Parameters:</a:t>
            </a:r>
          </a:p>
          <a:p>
            <a:pPr lvl="2"/>
            <a:r>
              <a:rPr lang="en-US" sz="2200" dirty="0"/>
              <a:t>Standard: 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Specific for each </a:t>
            </a:r>
            <a:r>
              <a:rPr lang="en-US" sz="2200" dirty="0" err="1"/>
              <a:t>ResourceType</a:t>
            </a:r>
            <a:r>
              <a:rPr lang="en-US" sz="2200" dirty="0"/>
              <a:t>:</a:t>
            </a:r>
          </a:p>
          <a:p>
            <a:pPr lvl="3"/>
            <a:r>
              <a:rPr lang="en-US" sz="2200" dirty="0">
                <a:hlinkClick r:id="rId2"/>
              </a:rPr>
              <a:t>Patient</a:t>
            </a:r>
            <a:endParaRPr lang="en-US" sz="2200" dirty="0"/>
          </a:p>
          <a:p>
            <a:pPr lvl="3"/>
            <a:r>
              <a:rPr lang="en-US" sz="2200" dirty="0">
                <a:hlinkClick r:id="rId3"/>
              </a:rPr>
              <a:t>Observation</a:t>
            </a:r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pic>
        <p:nvPicPr>
          <p:cNvPr id="2" name="Segnaposto contenuto 2">
            <a:extLst>
              <a:ext uri="{FF2B5EF4-FFF2-40B4-BE49-F238E27FC236}">
                <a16:creationId xmlns:a16="http://schemas.microsoft.com/office/drawing/2014/main" id="{52DA2D75-835A-758C-4768-0C39EE873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676" y="2870199"/>
            <a:ext cx="5590548" cy="2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HEALTHROPY SRL TERMINOLOGY SERVER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AF7C86-DC5C-4BBB-EFDE-31AD1761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CC6918-FDA6-138F-1DD9-973348771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2013"/>
            <a:ext cx="12192000" cy="26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HEALTHROPY SRL TERMINOLOGY SERVER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FAACBB3F-413F-57E6-95DB-3F1AC4A3A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D96F287-087B-413A-DBA9-BC59DE41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5" y="2041573"/>
            <a:ext cx="11956449" cy="3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2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845CEFE-A357-4DA1-BF2C-87A62D719F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405643"/>
            <a:ext cx="8646399" cy="360000"/>
          </a:xfrm>
        </p:spPr>
        <p:txBody>
          <a:bodyPr/>
          <a:lstStyle/>
          <a:p>
            <a:r>
              <a:rPr lang="it-IT" cap="all" dirty="0"/>
              <a:t>CODESYSTEM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9A91B76-8E5F-4138-A325-CEAF1C93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TUTORIAL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17327F2-13FF-40B6-87F7-23A94BE7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05382"/>
            <a:ext cx="10800000" cy="4320000"/>
          </a:xfrm>
        </p:spPr>
        <p:txBody>
          <a:bodyPr/>
          <a:lstStyle/>
          <a:p>
            <a:r>
              <a:rPr lang="en-US" sz="1800" dirty="0"/>
              <a:t>Set of terms and expressions that designate the </a:t>
            </a:r>
            <a:r>
              <a:rPr lang="en-US" sz="1800" i="1" dirty="0"/>
              <a:t>concepts</a:t>
            </a:r>
            <a:r>
              <a:rPr lang="en-US" sz="1800" dirty="0"/>
              <a:t> and objects of a particular sector of knowledge or of a human activity and profession.</a:t>
            </a:r>
          </a:p>
          <a:p>
            <a:r>
              <a:rPr lang="en-US" sz="1800" dirty="0">
                <a:hlinkClick r:id="rId2"/>
              </a:rPr>
              <a:t>SEARCH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LOINC: GET https://hts.healthropy.com/api/CodeSystem?name=LOINC</a:t>
            </a:r>
          </a:p>
          <a:p>
            <a:pPr lvl="1"/>
            <a:r>
              <a:rPr lang="en-US" sz="1800" dirty="0"/>
              <a:t>SNOMED: GET https://hts.healthropy.com/api/CodeSystem?url=</a:t>
            </a:r>
            <a:r>
              <a:rPr lang="it-IT" sz="1800" dirty="0"/>
              <a:t>http://snomed.info/sct/</a:t>
            </a:r>
          </a:p>
          <a:p>
            <a:pPr lvl="1"/>
            <a:r>
              <a:rPr lang="en-US" sz="1800" dirty="0"/>
              <a:t>ICD-10: GET </a:t>
            </a:r>
            <a:r>
              <a:rPr lang="en-US" sz="1800" dirty="0">
                <a:hlinkClick r:id="rId3"/>
              </a:rPr>
              <a:t>https://hts.healthropy.com/api/CodeSystem?identifier=2.16.840.1.113883.6.3</a:t>
            </a:r>
            <a:endParaRPr lang="en-US" sz="1800" dirty="0"/>
          </a:p>
          <a:p>
            <a:r>
              <a:rPr lang="en-US" sz="2000" dirty="0"/>
              <a:t>$LOOKUP: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GET </a:t>
            </a:r>
            <a:r>
              <a:rPr lang="en-US" sz="2000" dirty="0"/>
              <a:t>https://hts.healthropy.com/api/CodeSystem/$lookup?system=https://loinc.org/&amp;code=LP7720-8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r>
              <a:rPr lang="en-US" sz="1800" dirty="0"/>
              <a:t>ATTENTION: you may need to convert </a:t>
            </a:r>
            <a:r>
              <a:rPr lang="en-US" sz="1800" dirty="0">
                <a:hlinkClick r:id="rId4"/>
              </a:rPr>
              <a:t>char</a:t>
            </a:r>
            <a:r>
              <a:rPr lang="en-US" sz="1800" dirty="0"/>
              <a:t> </a:t>
            </a:r>
          </a:p>
          <a:p>
            <a:pPr marL="266700" lvl="1" indent="0">
              <a:buNone/>
            </a:pPr>
            <a:endParaRPr lang="en-US" sz="1800" dirty="0"/>
          </a:p>
          <a:p>
            <a:pPr marL="266700" lvl="1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A83362-615C-42DA-84BE-46070FCE0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EECC7194-A4D0-457B-9D3E-53681723AFF7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p:sp>
        <p:nvSpPr>
          <p:cNvPr id="8" name="Oggetto 7" descr="Rettangolo beige">
            <a:extLst>
              <a:ext uri="{FF2B5EF4-FFF2-40B4-BE49-F238E27FC236}">
                <a16:creationId xmlns:a16="http://schemas.microsoft.com/office/drawing/2014/main" id="{0562B6C7-414C-4328-99E3-C98F9A9D0004}"/>
              </a:ext>
            </a:extLst>
          </p:cNvPr>
          <p:cNvSpPr/>
          <p:nvPr/>
        </p:nvSpPr>
        <p:spPr bwMode="white">
          <a:xfrm flipV="1">
            <a:off x="722099" y="1277068"/>
            <a:ext cx="4536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9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BC5BAAA-2377-4E8B-A252-79D04E40C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36" y="222071"/>
            <a:ext cx="1243513" cy="1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5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2">
      <a:dk1>
        <a:sysClr val="windowText" lastClr="000000"/>
      </a:dk1>
      <a:lt1>
        <a:sysClr val="window" lastClr="FFFFFF"/>
      </a:lt1>
      <a:dk2>
        <a:srgbClr val="00549A"/>
      </a:dk2>
      <a:lt2>
        <a:srgbClr val="FFFFFF"/>
      </a:lt2>
      <a:accent1>
        <a:srgbClr val="62C5EA"/>
      </a:accent1>
      <a:accent2>
        <a:srgbClr val="00549A"/>
      </a:accent2>
      <a:accent3>
        <a:srgbClr val="299DFF"/>
      </a:accent3>
      <a:accent4>
        <a:srgbClr val="70BEFF"/>
      </a:accent4>
      <a:accent5>
        <a:srgbClr val="B7DEFE"/>
      </a:accent5>
      <a:accent6>
        <a:srgbClr val="299DFF"/>
      </a:accent6>
      <a:hlink>
        <a:srgbClr val="62B4C6"/>
      </a:hlink>
      <a:folHlink>
        <a:srgbClr val="136F92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45_TF00450287.potx" id="{5CD05B6F-6778-4A3A-ADB4-49E2DD5289B8}" vid="{D29C9B64-7A33-4440-BDE0-03907C819C8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dell'ufficio assistenza sanitaria</Template>
  <TotalTime>0</TotalTime>
  <Words>547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Arial </vt:lpstr>
      <vt:lpstr>Calibri</vt:lpstr>
      <vt:lpstr>Courier New</vt:lpstr>
      <vt:lpstr>Gill Sans MT</vt:lpstr>
      <vt:lpstr>Tema di Office</vt:lpstr>
      <vt:lpstr>FHIR in action!  Roberta Gazzarata</vt:lpstr>
      <vt:lpstr>TUTORIAL</vt:lpstr>
      <vt:lpstr>TUTORIAL</vt:lpstr>
      <vt:lpstr>SUMMARY</vt:lpstr>
      <vt:lpstr>SUMMARY</vt:lpstr>
      <vt:lpstr>SUMMARY</vt:lpstr>
      <vt:lpstr>TUTORIAL</vt:lpstr>
      <vt:lpstr>TUTORIAL</vt:lpstr>
      <vt:lpstr>TUTORIAL</vt:lpstr>
      <vt:lpstr>TUTORIAL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2020-01-27T11:19:59Z</dcterms:created>
  <dcterms:modified xsi:type="dcterms:W3CDTF">2022-10-11T14:29:45Z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