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9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5" r:id="rId15"/>
    <p:sldId id="339" r:id="rId16"/>
    <p:sldId id="340" r:id="rId17"/>
    <p:sldId id="341" r:id="rId18"/>
    <p:sldId id="342" r:id="rId19"/>
    <p:sldId id="343" r:id="rId20"/>
    <p:sldId id="344" r:id="rId21"/>
    <p:sldId id="274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98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9AA98-38BB-43F1-8A19-CA03B05E5B57}" type="datetime1">
              <a:rPr lang="it-IT" smtClean="0"/>
              <a:t>13/10/2022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0B3B-8E04-4DDD-9576-EFA45411CE1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5085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B3F09-A48C-4BF3-B9D6-42EBF4660DDA}" type="datetime1">
              <a:rPr lang="it-IT" smtClean="0"/>
              <a:pPr/>
              <a:t>13/10/2022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50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1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ppo di pers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noProof="0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16" name="Segnaposto tes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18" name="Segnaposto tes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29" name="Segnaposto immagin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0" name="Segnaposto immagin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1" name="Segnaposto immagin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23" name="Segnaposto tes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24" name="Segnaposto tes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27" name="Segnaposto tes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32" name="Segnaposto tes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33" name="Segnaposto immagine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4" name="Segnaposto immagine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5" name="Segnaposto immagine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i ele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 dirty="0"/>
              <a:t>Inserire qui la descrizione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it-IT" noProof="0" dirty="0"/>
              <a:t>Inserire</a:t>
            </a:r>
            <a:br>
              <a:rPr lang="it-IT" noProof="0" dirty="0"/>
            </a:br>
            <a:r>
              <a:rPr lang="it-IT" noProof="0" dirty="0"/>
              <a:t>qui l'immagine/il logo</a:t>
            </a:r>
          </a:p>
        </p:txBody>
      </p:sp>
      <p:sp>
        <p:nvSpPr>
          <p:cNvPr id="12" name="Segnaposto immagine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it-IT" noProof="0" dirty="0"/>
              <a:t>Inserire</a:t>
            </a:r>
            <a:br>
              <a:rPr lang="it-IT" noProof="0" dirty="0"/>
            </a:br>
            <a:r>
              <a:rPr lang="it-IT" noProof="0" dirty="0"/>
              <a:t>qui l'immagine/il logo</a:t>
            </a:r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it-IT" noProof="0" dirty="0"/>
              <a:t>Inserire</a:t>
            </a:r>
            <a:br>
              <a:rPr lang="it-IT" noProof="0" dirty="0"/>
            </a:br>
            <a:r>
              <a:rPr lang="it-IT" noProof="0" dirty="0"/>
              <a:t>qui l'immagine/il logo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 dirty="0"/>
              <a:t>Inserire qui la descrizione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 dirty="0"/>
              <a:t>Inserire qui la descrizione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Grazie </a:t>
            </a:r>
            <a:br>
              <a:rPr lang="it-IT" noProof="0" dirty="0"/>
            </a:br>
            <a:r>
              <a:rPr lang="it-IT" noProof="0" dirty="0"/>
              <a:t> 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dirty="0"/>
              <a:t>Posta elettronica</a:t>
            </a:r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dirty="0"/>
              <a:t>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dirty="0"/>
              <a:t>POSIZIONE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 dirty="0"/>
              <a:t>Descrivere l'idea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o e icona 5 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Risultato</a:t>
            </a:r>
          </a:p>
        </p:txBody>
      </p:sp>
      <p:sp>
        <p:nvSpPr>
          <p:cNvPr id="26" name="Segnaposto immagine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7" name="Segnaposto immagine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8" name="Segnaposto immagine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9" name="Segnaposto immagine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0" name="Segnaposto immagine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e verticale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co di contenuto con icona 6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6" name="Segnaposto tes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8" name="Segnaposto tes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20" name="Segnaposto tes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21" name="Segnaposto tes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22" name="Segnaposto tes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23" name="Segnaposto tes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24" name="Segnaposto tes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co di contenuto con icona 6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6" name="Segnaposto tes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8" name="Segnaposto tes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29" name="Segnaposto immagin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0" name="Segnaposto immagin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1" name="Segnaposto immagin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 e sottotitolo - 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 e sottotitolo - Foto inter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 e sottotitolo - Chi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74" y="-11748"/>
            <a:ext cx="6990826" cy="6882283"/>
          </a:xfrm>
          <a:solidFill>
            <a:srgbClr val="1E598A"/>
          </a:solidFill>
        </p:spPr>
        <p:txBody>
          <a:bodyPr rtlCol="0"/>
          <a:lstStyle/>
          <a:p>
            <a:pPr algn="ctr" rtl="0">
              <a:lnSpc>
                <a:spcPct val="110000"/>
              </a:lnSpc>
            </a:pPr>
            <a:r>
              <a:rPr lang="en-US" sz="4000" dirty="0"/>
              <a:t>Other standards and guidelines: HL7 v2, CDA2</a:t>
            </a:r>
            <a:br>
              <a:rPr lang="it-IT" sz="4000" dirty="0"/>
            </a:br>
            <a:br>
              <a:rPr lang="it-IT" sz="4000" dirty="0"/>
            </a:br>
            <a:r>
              <a:rPr lang="it-IT" sz="3200" dirty="0"/>
              <a:t>Roberta Gazzarata</a:t>
            </a:r>
            <a:endParaRPr lang="it-IT" dirty="0"/>
          </a:p>
        </p:txBody>
      </p:sp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EFC01141-6B4F-490A-9AB0-D0604CCC2BC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748"/>
            <a:ext cx="5943600" cy="6882283"/>
          </a:xfrm>
          <a:ln>
            <a:noFill/>
          </a:ln>
        </p:spPr>
      </p:pic>
      <p:sp>
        <p:nvSpPr>
          <p:cNvPr id="16" name="Oggetto 7" descr="Rettangolo beige">
            <a:extLst>
              <a:ext uri="{FF2B5EF4-FFF2-40B4-BE49-F238E27FC236}">
                <a16:creationId xmlns:a16="http://schemas.microsoft.com/office/drawing/2014/main" id="{F3F4274A-774A-4648-A413-E55AC771C233}"/>
              </a:ext>
            </a:extLst>
          </p:cNvPr>
          <p:cNvSpPr/>
          <p:nvPr/>
        </p:nvSpPr>
        <p:spPr bwMode="white">
          <a:xfrm>
            <a:off x="7066487" y="4168910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20" name="Sottotitolo 3">
            <a:extLst>
              <a:ext uri="{FF2B5EF4-FFF2-40B4-BE49-F238E27FC236}">
                <a16:creationId xmlns:a16="http://schemas.microsoft.com/office/drawing/2014/main" id="{92AF913A-84EC-42BA-B5D2-A5D3767D1694}"/>
              </a:ext>
            </a:extLst>
          </p:cNvPr>
          <p:cNvSpPr txBox="1">
            <a:spLocks/>
          </p:cNvSpPr>
          <p:nvPr/>
        </p:nvSpPr>
        <p:spPr>
          <a:xfrm>
            <a:off x="7471096" y="5596728"/>
            <a:ext cx="3492000" cy="620016"/>
          </a:xfrm>
          <a:prstGeom prst="rect">
            <a:avLst/>
          </a:prstGeo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144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900" dirty="0"/>
              <a:t>InterHealth2022 – 10/02/2022 – Session 5.1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E2AF43E-50DD-4F55-AB1F-E9B0C1A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4121" y="6216744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783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SEGMENTS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F34BBE2-2839-17A0-7CA3-66AF2BA0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a </a:t>
            </a:r>
            <a:r>
              <a:rPr lang="en-US" b="1" dirty="0"/>
              <a:t>logical grouping </a:t>
            </a:r>
            <a:r>
              <a:rPr lang="en-US" dirty="0"/>
              <a:t>of </a:t>
            </a:r>
            <a:r>
              <a:rPr lang="en-US" b="1" dirty="0"/>
              <a:t>data fields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be </a:t>
            </a:r>
            <a:r>
              <a:rPr lang="en-US" b="1" u="sng" dirty="0"/>
              <a:t>required</a:t>
            </a:r>
            <a:r>
              <a:rPr lang="en-US" dirty="0"/>
              <a:t> or </a:t>
            </a:r>
            <a:r>
              <a:rPr lang="en-US" b="1" u="sng" dirty="0"/>
              <a:t>optional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occur </a:t>
            </a:r>
            <a:r>
              <a:rPr lang="en-US" b="1" u="sng" dirty="0"/>
              <a:t>only once</a:t>
            </a:r>
            <a:r>
              <a:rPr lang="en-US" b="1" dirty="0"/>
              <a:t> </a:t>
            </a:r>
            <a:r>
              <a:rPr lang="en-US" dirty="0"/>
              <a:t>or it may be allowed to </a:t>
            </a:r>
            <a:r>
              <a:rPr lang="en-US" b="1" u="sng" dirty="0"/>
              <a:t>repeat</a:t>
            </a:r>
            <a:r>
              <a:rPr lang="en-US" dirty="0"/>
              <a:t>.  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identified by a </a:t>
            </a:r>
            <a:r>
              <a:rPr lang="en-US" b="1" dirty="0"/>
              <a:t>three-character code</a:t>
            </a:r>
            <a:r>
              <a:rPr lang="en-US" dirty="0"/>
              <a:t>, the </a:t>
            </a:r>
            <a:r>
              <a:rPr lang="en-US" b="1" u="sng" dirty="0"/>
              <a:t>Segment ID</a:t>
            </a:r>
            <a:r>
              <a:rPr lang="en-US" dirty="0"/>
              <a:t>, and a name.  </a:t>
            </a:r>
          </a:p>
          <a:p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9A9468-8AD4-BD41-A94C-5CDD5D14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02" y="3789106"/>
            <a:ext cx="7286736" cy="2611431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AF6F0B3-3FD5-0B0C-CA3E-D1814D7F611E}"/>
              </a:ext>
            </a:extLst>
          </p:cNvPr>
          <p:cNvSpPr/>
          <p:nvPr/>
        </p:nvSpPr>
        <p:spPr>
          <a:xfrm>
            <a:off x="2502002" y="5715619"/>
            <a:ext cx="7286736" cy="7230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24EFD54-BD65-1C9F-6B34-2BF7E5E185BF}"/>
              </a:ext>
            </a:extLst>
          </p:cNvPr>
          <p:cNvSpPr txBox="1"/>
          <p:nvPr/>
        </p:nvSpPr>
        <p:spPr>
          <a:xfrm>
            <a:off x="4944560" y="5132921"/>
            <a:ext cx="25587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it-IT" dirty="0"/>
              <a:t>PV1: PATIENT VISIT</a:t>
            </a:r>
          </a:p>
        </p:txBody>
      </p:sp>
    </p:spTree>
    <p:extLst>
      <p:ext uri="{BB962C8B-B14F-4D97-AF65-F5344CB8AC3E}">
        <p14:creationId xmlns:p14="http://schemas.microsoft.com/office/powerpoint/2010/main" val="208316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MSH SEGMENT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11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FB5CE59-F512-7C79-535A-CD16875C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30" y="2140974"/>
            <a:ext cx="7651399" cy="532786"/>
          </a:xfrm>
          <a:prstGeom prst="rect">
            <a:avLst/>
          </a:prstGeom>
        </p:spPr>
      </p:pic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DD0CD2E9-8256-56C3-7559-310D337CAD2B}"/>
              </a:ext>
            </a:extLst>
          </p:cNvPr>
          <p:cNvSpPr/>
          <p:nvPr/>
        </p:nvSpPr>
        <p:spPr>
          <a:xfrm rot="5400000">
            <a:off x="6919929" y="1899914"/>
            <a:ext cx="480208" cy="1777182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797315-6618-23DF-6A42-63C3D56F41CC}"/>
              </a:ext>
            </a:extLst>
          </p:cNvPr>
          <p:cNvSpPr txBox="1"/>
          <p:nvPr/>
        </p:nvSpPr>
        <p:spPr>
          <a:xfrm>
            <a:off x="5507017" y="3140199"/>
            <a:ext cx="43957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TYPE (</a:t>
            </a:r>
            <a:r>
              <a:rPr lang="it-IT" dirty="0" err="1"/>
              <a:t>chapter</a:t>
            </a:r>
            <a:r>
              <a:rPr lang="it-IT" dirty="0"/>
              <a:t>) and TRIGGER EVENT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E04B47F-B775-4779-B72F-CCF6C0B5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30" y="3758015"/>
            <a:ext cx="7624150" cy="124336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71F151E-EDE8-5CDE-3CBC-A5A996F9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030" y="5272836"/>
            <a:ext cx="7807238" cy="12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1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FIELD 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12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CE73CFB-5EF4-70B8-180B-87119B95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</a:t>
            </a:r>
            <a:r>
              <a:rPr lang="en-US" b="1" dirty="0"/>
              <a:t>message</a:t>
            </a:r>
            <a:r>
              <a:rPr lang="en-US" dirty="0"/>
              <a:t> is formed by </a:t>
            </a:r>
            <a:r>
              <a:rPr lang="en-US" b="1" dirty="0"/>
              <a:t>segments</a:t>
            </a:r>
            <a:r>
              <a:rPr lang="en-US" dirty="0"/>
              <a:t> separated from each other by the </a:t>
            </a:r>
            <a:r>
              <a:rPr lang="en-US" b="1" dirty="0"/>
              <a:t>segment terminator </a:t>
            </a:r>
            <a:r>
              <a:rPr lang="en-US" dirty="0"/>
              <a:t>(always </a:t>
            </a:r>
            <a:r>
              <a:rPr lang="en-US" b="1" dirty="0"/>
              <a:t>&lt;CR&gt;</a:t>
            </a:r>
            <a:r>
              <a:rPr lang="en-US" dirty="0"/>
              <a:t>).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b="1" dirty="0"/>
              <a:t>segment</a:t>
            </a:r>
            <a:r>
              <a:rPr lang="en-US" dirty="0"/>
              <a:t> is formed by </a:t>
            </a:r>
            <a:r>
              <a:rPr lang="en-US" b="1" dirty="0"/>
              <a:t>fields</a:t>
            </a:r>
            <a:r>
              <a:rPr lang="en-US" dirty="0"/>
              <a:t> separated by the </a:t>
            </a:r>
            <a:r>
              <a:rPr lang="en-US" b="1" dirty="0"/>
              <a:t>field separator</a:t>
            </a:r>
            <a:r>
              <a:rPr lang="en-US" dirty="0"/>
              <a:t> (usually </a:t>
            </a:r>
            <a:r>
              <a:rPr lang="en-US" b="1" dirty="0"/>
              <a:t>|</a:t>
            </a:r>
            <a:r>
              <a:rPr lang="en-US" dirty="0"/>
              <a:t>).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u="sng" dirty="0"/>
          </a:p>
          <a:p>
            <a:endParaRPr lang="en-US" b="1" u="sng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1FC3BB-1A06-023C-6CEF-390805B4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11" y="2219266"/>
            <a:ext cx="7078279" cy="253672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7051E55-7461-FB8C-D52A-8098161AA8BA}"/>
              </a:ext>
            </a:extLst>
          </p:cNvPr>
          <p:cNvCxnSpPr/>
          <p:nvPr/>
        </p:nvCxnSpPr>
        <p:spPr>
          <a:xfrm>
            <a:off x="1586838" y="2391627"/>
            <a:ext cx="731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A5D7317-02A0-18D4-D78B-F78A4A6330EA}"/>
              </a:ext>
            </a:extLst>
          </p:cNvPr>
          <p:cNvCxnSpPr/>
          <p:nvPr/>
        </p:nvCxnSpPr>
        <p:spPr>
          <a:xfrm>
            <a:off x="1589110" y="2776043"/>
            <a:ext cx="731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4B87361-4EBA-87A2-6BF8-F4862BD1D4EC}"/>
              </a:ext>
            </a:extLst>
          </p:cNvPr>
          <p:cNvCxnSpPr/>
          <p:nvPr/>
        </p:nvCxnSpPr>
        <p:spPr>
          <a:xfrm>
            <a:off x="1591382" y="3215051"/>
            <a:ext cx="731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7388A42-297B-7663-D3EA-07BEAD012BE3}"/>
              </a:ext>
            </a:extLst>
          </p:cNvPr>
          <p:cNvCxnSpPr/>
          <p:nvPr/>
        </p:nvCxnSpPr>
        <p:spPr>
          <a:xfrm>
            <a:off x="1591382" y="3856493"/>
            <a:ext cx="731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72C75FC-42B5-5CCE-D723-B9F476864E8F}"/>
              </a:ext>
            </a:extLst>
          </p:cNvPr>
          <p:cNvCxnSpPr/>
          <p:nvPr/>
        </p:nvCxnSpPr>
        <p:spPr>
          <a:xfrm>
            <a:off x="1593654" y="4268204"/>
            <a:ext cx="731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375B706A-46E1-6C71-041A-73710C13FB1D}"/>
              </a:ext>
            </a:extLst>
          </p:cNvPr>
          <p:cNvSpPr/>
          <p:nvPr/>
        </p:nvSpPr>
        <p:spPr>
          <a:xfrm>
            <a:off x="4589344" y="2619094"/>
            <a:ext cx="464024" cy="31389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393D95E-D6DD-2205-8C56-F7F2297CBF7A}"/>
              </a:ext>
            </a:extLst>
          </p:cNvPr>
          <p:cNvSpPr/>
          <p:nvPr/>
        </p:nvSpPr>
        <p:spPr>
          <a:xfrm>
            <a:off x="8658651" y="2234678"/>
            <a:ext cx="464024" cy="31389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E7754C7-13FE-2870-DD24-B9F75D516A72}"/>
              </a:ext>
            </a:extLst>
          </p:cNvPr>
          <p:cNvSpPr/>
          <p:nvPr/>
        </p:nvSpPr>
        <p:spPr>
          <a:xfrm>
            <a:off x="5434154" y="3303383"/>
            <a:ext cx="464024" cy="31389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C3FAF3EA-BC5D-70B6-F833-15A5FA0575D4}"/>
              </a:ext>
            </a:extLst>
          </p:cNvPr>
          <p:cNvSpPr/>
          <p:nvPr/>
        </p:nvSpPr>
        <p:spPr>
          <a:xfrm>
            <a:off x="6918559" y="4413032"/>
            <a:ext cx="464024" cy="31389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8CD939D-EE19-6892-2DEF-AF65B4407080}"/>
              </a:ext>
            </a:extLst>
          </p:cNvPr>
          <p:cNvSpPr/>
          <p:nvPr/>
        </p:nvSpPr>
        <p:spPr>
          <a:xfrm>
            <a:off x="7448549" y="3699544"/>
            <a:ext cx="464024" cy="31389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3390C05-C1B9-6E5A-8111-C2196A1FF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11" y="5592603"/>
            <a:ext cx="7078279" cy="492878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67E86AC-A22D-4970-677C-A8D232CD0AE0}"/>
              </a:ext>
            </a:extLst>
          </p:cNvPr>
          <p:cNvCxnSpPr/>
          <p:nvPr/>
        </p:nvCxnSpPr>
        <p:spPr>
          <a:xfrm flipV="1">
            <a:off x="2962419" y="5971838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2B80C65-4E7E-DB4D-6CBB-41221496DCFF}"/>
              </a:ext>
            </a:extLst>
          </p:cNvPr>
          <p:cNvCxnSpPr/>
          <p:nvPr/>
        </p:nvCxnSpPr>
        <p:spPr>
          <a:xfrm flipV="1">
            <a:off x="3442365" y="5971232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5E68778-2B9A-ABA3-F9AA-CF5FE8214533}"/>
              </a:ext>
            </a:extLst>
          </p:cNvPr>
          <p:cNvCxnSpPr/>
          <p:nvPr/>
        </p:nvCxnSpPr>
        <p:spPr>
          <a:xfrm flipV="1">
            <a:off x="3635709" y="5973504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922A181-2595-F918-C67E-39249B9A53B4}"/>
              </a:ext>
            </a:extLst>
          </p:cNvPr>
          <p:cNvCxnSpPr/>
          <p:nvPr/>
        </p:nvCxnSpPr>
        <p:spPr>
          <a:xfrm flipV="1">
            <a:off x="3883645" y="5962128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1AFECED-174E-050B-506C-311EAF1C1983}"/>
              </a:ext>
            </a:extLst>
          </p:cNvPr>
          <p:cNvCxnSpPr/>
          <p:nvPr/>
        </p:nvCxnSpPr>
        <p:spPr>
          <a:xfrm flipV="1">
            <a:off x="4117933" y="5978048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1B0832F-AB31-FD77-389F-1B142711C766}"/>
              </a:ext>
            </a:extLst>
          </p:cNvPr>
          <p:cNvCxnSpPr/>
          <p:nvPr/>
        </p:nvCxnSpPr>
        <p:spPr>
          <a:xfrm flipV="1">
            <a:off x="5048257" y="5980320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91CC30E-92E6-2ADB-990E-C64F3BF00820}"/>
              </a:ext>
            </a:extLst>
          </p:cNvPr>
          <p:cNvCxnSpPr/>
          <p:nvPr/>
        </p:nvCxnSpPr>
        <p:spPr>
          <a:xfrm flipV="1">
            <a:off x="5937640" y="5982592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6A69DBE-2419-5A2D-4DCC-1C98A77C797F}"/>
              </a:ext>
            </a:extLst>
          </p:cNvPr>
          <p:cNvCxnSpPr/>
          <p:nvPr/>
        </p:nvCxnSpPr>
        <p:spPr>
          <a:xfrm flipV="1">
            <a:off x="6827024" y="5984864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D935D8D-11EB-FEA9-AE45-E3F59C742CE7}"/>
              </a:ext>
            </a:extLst>
          </p:cNvPr>
          <p:cNvCxnSpPr/>
          <p:nvPr/>
        </p:nvCxnSpPr>
        <p:spPr>
          <a:xfrm flipV="1">
            <a:off x="7921122" y="5987136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6498EFB-B2D1-5C02-21C7-06A0984376D2}"/>
              </a:ext>
            </a:extLst>
          </p:cNvPr>
          <p:cNvCxnSpPr/>
          <p:nvPr/>
        </p:nvCxnSpPr>
        <p:spPr>
          <a:xfrm flipV="1">
            <a:off x="8250946" y="5989408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7AE977B-2E7A-D367-B321-363E25768BF2}"/>
              </a:ext>
            </a:extLst>
          </p:cNvPr>
          <p:cNvCxnSpPr/>
          <p:nvPr/>
        </p:nvCxnSpPr>
        <p:spPr>
          <a:xfrm flipV="1">
            <a:off x="8539826" y="5991680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8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COMPONET and SUBCOMPONENT 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13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CE73CFB-5EF4-70B8-180B-87119B95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field</a:t>
            </a:r>
            <a:r>
              <a:rPr lang="en-US" dirty="0"/>
              <a:t> is composed of one or more </a:t>
            </a:r>
            <a:r>
              <a:rPr lang="en-US" b="1" dirty="0"/>
              <a:t>components</a:t>
            </a:r>
            <a:r>
              <a:rPr lang="en-US" dirty="0"/>
              <a:t> separated by the </a:t>
            </a:r>
            <a:r>
              <a:rPr lang="en-US" b="1" dirty="0"/>
              <a:t>component separator </a:t>
            </a:r>
            <a:r>
              <a:rPr lang="en-US" dirty="0"/>
              <a:t>(usually </a:t>
            </a:r>
            <a:r>
              <a:rPr lang="en-US" b="1" dirty="0"/>
              <a:t>^</a:t>
            </a:r>
            <a:r>
              <a:rPr lang="en-US" dirty="0"/>
              <a:t>) and the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content</a:t>
            </a:r>
            <a:r>
              <a:rPr lang="en-US" dirty="0"/>
              <a:t> of each component is defined by a specific </a:t>
            </a:r>
            <a:r>
              <a:rPr lang="en-US" b="1" dirty="0"/>
              <a:t>data type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Depending on its </a:t>
            </a:r>
            <a:r>
              <a:rPr lang="en-US" b="1" dirty="0"/>
              <a:t>data type</a:t>
            </a:r>
            <a:r>
              <a:rPr lang="en-US" dirty="0"/>
              <a:t>, a</a:t>
            </a:r>
            <a:r>
              <a:rPr lang="en-US" b="1" dirty="0"/>
              <a:t> component </a:t>
            </a:r>
            <a:r>
              <a:rPr lang="en-US" dirty="0"/>
              <a:t>can contain one or more</a:t>
            </a:r>
            <a:r>
              <a:rPr lang="en-US" b="1" dirty="0"/>
              <a:t> subcomponents </a:t>
            </a:r>
            <a:r>
              <a:rPr lang="en-US" dirty="0"/>
              <a:t>separated by the </a:t>
            </a:r>
            <a:r>
              <a:rPr lang="en-US" b="1" dirty="0"/>
              <a:t>subcomponent separator </a:t>
            </a:r>
            <a:r>
              <a:rPr lang="en-US" dirty="0"/>
              <a:t>(usually </a:t>
            </a:r>
            <a:r>
              <a:rPr lang="en-US" b="1" dirty="0"/>
              <a:t>&amp;</a:t>
            </a:r>
            <a:r>
              <a:rPr lang="en-US" dirty="0"/>
              <a:t>).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u="sng" dirty="0"/>
          </a:p>
          <a:p>
            <a:endParaRPr lang="en-US" b="1" u="sng" dirty="0"/>
          </a:p>
          <a:p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9AC22FA-168D-6B3C-BB97-0B9CC7074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93" y="2491616"/>
            <a:ext cx="7462904" cy="660180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34A5AE0F-EE38-8102-A3A4-58E1C5E3857E}"/>
              </a:ext>
            </a:extLst>
          </p:cNvPr>
          <p:cNvCxnSpPr/>
          <p:nvPr/>
        </p:nvCxnSpPr>
        <p:spPr>
          <a:xfrm flipV="1">
            <a:off x="6228502" y="2802483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BB6D5BE-5301-7D91-58EE-7F1EF18C107B}"/>
              </a:ext>
            </a:extLst>
          </p:cNvPr>
          <p:cNvCxnSpPr/>
          <p:nvPr/>
        </p:nvCxnSpPr>
        <p:spPr>
          <a:xfrm flipV="1">
            <a:off x="7076938" y="2802482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A609599-1631-DC6E-C4EF-49EA427F51BD}"/>
              </a:ext>
            </a:extLst>
          </p:cNvPr>
          <p:cNvCxnSpPr/>
          <p:nvPr/>
        </p:nvCxnSpPr>
        <p:spPr>
          <a:xfrm flipV="1">
            <a:off x="7393111" y="2802481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magine 34">
            <a:extLst>
              <a:ext uri="{FF2B5EF4-FFF2-40B4-BE49-F238E27FC236}">
                <a16:creationId xmlns:a16="http://schemas.microsoft.com/office/drawing/2014/main" id="{CD5830BD-BAB6-3A0B-9BC9-5DA29D283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243" y="4850571"/>
            <a:ext cx="7462904" cy="534124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F5CC2C4-3246-37DA-312D-3467F50AD503}"/>
              </a:ext>
            </a:extLst>
          </p:cNvPr>
          <p:cNvCxnSpPr/>
          <p:nvPr/>
        </p:nvCxnSpPr>
        <p:spPr>
          <a:xfrm flipV="1">
            <a:off x="4596741" y="5316455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B064675-A450-C4F2-614E-02CEE9486FF0}"/>
              </a:ext>
            </a:extLst>
          </p:cNvPr>
          <p:cNvCxnSpPr/>
          <p:nvPr/>
        </p:nvCxnSpPr>
        <p:spPr>
          <a:xfrm flipV="1">
            <a:off x="5608954" y="5332375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B129604-4504-C2D9-BB29-F908663457F2}"/>
              </a:ext>
            </a:extLst>
          </p:cNvPr>
          <p:cNvCxnSpPr/>
          <p:nvPr/>
        </p:nvCxnSpPr>
        <p:spPr>
          <a:xfrm flipV="1">
            <a:off x="6552927" y="5334647"/>
            <a:ext cx="11371" cy="698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5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Data </a:t>
            </a:r>
            <a:r>
              <a:rPr lang="it-IT" cap="all" dirty="0" err="1"/>
              <a:t>Types</a:t>
            </a:r>
            <a:endParaRPr lang="it-IT" cap="all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14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CE73CFB-5EF4-70B8-180B-87119B95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Their purpose is to </a:t>
            </a:r>
            <a:r>
              <a:rPr lang="en-US" b="1" u="sng" dirty="0"/>
              <a:t>constrain</a:t>
            </a:r>
            <a:r>
              <a:rPr lang="en-US" dirty="0"/>
              <a:t> the contents of a </a:t>
            </a:r>
            <a:r>
              <a:rPr lang="en-US" b="1" u="sng" dirty="0"/>
              <a:t>field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may have a </a:t>
            </a:r>
            <a:r>
              <a:rPr lang="en-US" b="1" dirty="0"/>
              <a:t>single component </a:t>
            </a:r>
            <a:r>
              <a:rPr lang="en-US" dirty="0"/>
              <a:t>or </a:t>
            </a:r>
            <a:r>
              <a:rPr lang="en-US" b="1" dirty="0"/>
              <a:t>set of components</a:t>
            </a:r>
            <a:r>
              <a:rPr lang="en-US" dirty="0"/>
              <a:t>.  </a:t>
            </a:r>
          </a:p>
          <a:p>
            <a:r>
              <a:rPr lang="en-US" dirty="0"/>
              <a:t>HL7 V2.8 standard defines over 90 different data types.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u="sng" dirty="0"/>
          </a:p>
          <a:p>
            <a:endParaRPr lang="en-US" b="1" u="sng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C9DF03-8C87-6636-C081-04AEC07F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389602"/>
            <a:ext cx="4380223" cy="25634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DCB3B4-09A3-09A9-BB1A-3EE780E103D3}"/>
              </a:ext>
            </a:extLst>
          </p:cNvPr>
          <p:cNvSpPr txBox="1"/>
          <p:nvPr/>
        </p:nvSpPr>
        <p:spPr>
          <a:xfrm>
            <a:off x="3115548" y="4220971"/>
            <a:ext cx="202825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it-IT" dirty="0"/>
              <a:t>PID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904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Data </a:t>
            </a:r>
            <a:r>
              <a:rPr lang="it-IT" cap="all" dirty="0" err="1"/>
              <a:t>Types</a:t>
            </a:r>
            <a:endParaRPr lang="it-IT" cap="all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15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CE73CFB-5EF4-70B8-180B-87119B95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HL7 V2.8 Data types categories: </a:t>
            </a:r>
          </a:p>
          <a:p>
            <a:pPr lvl="1"/>
            <a:r>
              <a:rPr lang="en-US" dirty="0"/>
              <a:t>String (ST TX FT) </a:t>
            </a:r>
          </a:p>
          <a:p>
            <a:pPr lvl="1"/>
            <a:r>
              <a:rPr lang="en-US" dirty="0"/>
              <a:t>Numerical (CQ MO NM SI SN) </a:t>
            </a:r>
          </a:p>
          <a:p>
            <a:pPr lvl="1"/>
            <a:r>
              <a:rPr lang="en-US" dirty="0"/>
              <a:t>Identifiers (ID IS HD EI RP PL PT VID) </a:t>
            </a:r>
          </a:p>
          <a:p>
            <a:pPr lvl="1"/>
            <a:r>
              <a:rPr lang="en-US" dirty="0"/>
              <a:t>Date / Time (DTM DT TM) </a:t>
            </a:r>
          </a:p>
          <a:p>
            <a:pPr lvl="1"/>
            <a:r>
              <a:rPr lang="en-US" dirty="0"/>
              <a:t>Coded values (CF CK CX XCN CNE CWE) </a:t>
            </a:r>
          </a:p>
          <a:p>
            <a:pPr lvl="1"/>
            <a:r>
              <a:rPr lang="en-US" dirty="0"/>
              <a:t>Generic (CM) </a:t>
            </a:r>
          </a:p>
          <a:p>
            <a:pPr lvl="1"/>
            <a:r>
              <a:rPr lang="en-US" dirty="0"/>
              <a:t>Demographic (XAD XPN XON XTN SAD FN) </a:t>
            </a:r>
          </a:p>
          <a:p>
            <a:pPr lvl="1"/>
            <a:r>
              <a:rPr lang="en-US" dirty="0"/>
              <a:t>Waveforms (CD MA NA ED) </a:t>
            </a:r>
          </a:p>
          <a:p>
            <a:pPr lvl="1"/>
            <a:r>
              <a:rPr lang="en-US" dirty="0"/>
              <a:t>Price (CP) </a:t>
            </a:r>
          </a:p>
          <a:p>
            <a:pPr lvl="1"/>
            <a:r>
              <a:rPr lang="en-US" dirty="0"/>
              <a:t>Finance (FC) </a:t>
            </a:r>
          </a:p>
          <a:p>
            <a:pPr lvl="1"/>
            <a:r>
              <a:rPr lang="en-US" dirty="0"/>
              <a:t>Master File tables (DLN JCC VH) </a:t>
            </a:r>
          </a:p>
          <a:p>
            <a:pPr lvl="1"/>
            <a:r>
              <a:rPr lang="en-US" dirty="0"/>
              <a:t>Medical records (PPN) </a:t>
            </a:r>
          </a:p>
          <a:p>
            <a:pPr lvl="1"/>
            <a:r>
              <a:rPr lang="en-US" dirty="0"/>
              <a:t>Temporary series (DR RI SCV TQ)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u="sng" dirty="0"/>
          </a:p>
          <a:p>
            <a:endParaRPr lang="en-US" b="1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272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HL7 v2 </a:t>
            </a:r>
            <a:r>
              <a:rPr lang="it-IT" cap="all" dirty="0" err="1"/>
              <a:t>Patient</a:t>
            </a:r>
            <a:r>
              <a:rPr lang="it-IT" cap="all" dirty="0"/>
              <a:t> Administration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16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CE73CFB-5EF4-70B8-180B-87119B95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 Patient Administration:</a:t>
            </a:r>
          </a:p>
          <a:p>
            <a:pPr lvl="1"/>
            <a:r>
              <a:rPr lang="en-US" dirty="0"/>
              <a:t>Allow to communicate location, demographic or visit information for the patient</a:t>
            </a:r>
          </a:p>
          <a:p>
            <a:pPr lvl="1"/>
            <a:r>
              <a:rPr lang="en-US" dirty="0"/>
              <a:t>Also known as </a:t>
            </a:r>
            <a:r>
              <a:rPr lang="en-US" i="1" dirty="0"/>
              <a:t>Admission, Discharge and Transfer </a:t>
            </a:r>
            <a:r>
              <a:rPr lang="en-US" dirty="0"/>
              <a:t>(ADT) or </a:t>
            </a:r>
            <a:r>
              <a:rPr lang="en-US" i="1" dirty="0"/>
              <a:t>Admission,  Transfer and  Discharge</a:t>
            </a:r>
            <a:r>
              <a:rPr lang="en-US" dirty="0"/>
              <a:t>  (ATD)</a:t>
            </a:r>
          </a:p>
          <a:p>
            <a:pPr lvl="1"/>
            <a:r>
              <a:rPr lang="en-US" dirty="0"/>
              <a:t>Is one of the most used chapters</a:t>
            </a:r>
          </a:p>
          <a:p>
            <a:r>
              <a:rPr lang="en-US" dirty="0"/>
              <a:t>63 Trigger Events, more commonly used : </a:t>
            </a:r>
          </a:p>
          <a:p>
            <a:pPr lvl="1"/>
            <a:r>
              <a:rPr lang="en-US" b="1" u="sng" dirty="0"/>
              <a:t>Admit/visit notification (event A01)</a:t>
            </a:r>
            <a:r>
              <a:rPr lang="en-US" dirty="0"/>
              <a:t>: to communicate the admission of a patient </a:t>
            </a:r>
          </a:p>
          <a:p>
            <a:pPr lvl="1"/>
            <a:r>
              <a:rPr lang="en-US" b="1" u="sng" dirty="0"/>
              <a:t>Patient transfer (event A02)</a:t>
            </a:r>
            <a:r>
              <a:rPr lang="en-US" dirty="0"/>
              <a:t>: to communicate the transfer of a patient (change bed)</a:t>
            </a:r>
          </a:p>
          <a:p>
            <a:pPr lvl="1"/>
            <a:r>
              <a:rPr lang="en-US" b="1" u="sng" dirty="0"/>
              <a:t>Discharge/end visit (event A03)</a:t>
            </a:r>
            <a:r>
              <a:rPr lang="en-US" dirty="0"/>
              <a:t>: to communicate the discharge of a patient </a:t>
            </a:r>
          </a:p>
          <a:p>
            <a:pPr lvl="1"/>
            <a:r>
              <a:rPr lang="en-US" b="1" u="sng" dirty="0"/>
              <a:t>Update patient information (event A08)</a:t>
            </a:r>
            <a:r>
              <a:rPr lang="en-US" dirty="0"/>
              <a:t>: to communicate updated information for a patient (e.g. change attending physician)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u="sng" dirty="0"/>
          </a:p>
          <a:p>
            <a:endParaRPr lang="en-US" b="1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311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HL7 v2 </a:t>
            </a:r>
            <a:r>
              <a:rPr lang="it-IT" cap="all" dirty="0" err="1"/>
              <a:t>Patient</a:t>
            </a:r>
            <a:r>
              <a:rPr lang="it-IT" cap="all" dirty="0"/>
              <a:t> Administration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17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CE73CFB-5EF4-70B8-180B-87119B95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5"/>
            <a:ext cx="11162238" cy="4320000"/>
          </a:xfrm>
        </p:spPr>
        <p:txBody>
          <a:bodyPr/>
          <a:lstStyle/>
          <a:p>
            <a:r>
              <a:rPr lang="en-US" dirty="0"/>
              <a:t>Main segments:</a:t>
            </a:r>
          </a:p>
          <a:p>
            <a:pPr lvl="1"/>
            <a:r>
              <a:rPr lang="en-US" b="1" dirty="0"/>
              <a:t>Event Type (EVN) </a:t>
            </a:r>
            <a:r>
              <a:rPr lang="en-US" dirty="0"/>
              <a:t>(R): information on the event: date of the event, type, location, etc. </a:t>
            </a:r>
          </a:p>
          <a:p>
            <a:pPr lvl="1"/>
            <a:r>
              <a:rPr lang="en-US" b="1" dirty="0"/>
              <a:t>Patient  Identification  (PID)</a:t>
            </a:r>
            <a:r>
              <a:rPr lang="en-US" dirty="0"/>
              <a:t> (Usually R): patient demographics, identification and contact information. </a:t>
            </a:r>
          </a:p>
          <a:p>
            <a:pPr lvl="1"/>
            <a:r>
              <a:rPr lang="en-US" b="1" dirty="0"/>
              <a:t>Patient  Visit  (PV1) </a:t>
            </a:r>
            <a:r>
              <a:rPr lang="en-US" dirty="0"/>
              <a:t>(Usually R): visit details, e.g. the patient  visit/encounter ID, the type of episode (outpatient, inpatient, emergency, etc.), the patient's doctors (admitting doctor, attending doctor, referring doctor, consultant, etc.) and the location of the patient. </a:t>
            </a:r>
          </a:p>
          <a:p>
            <a:pPr lvl="1"/>
            <a:r>
              <a:rPr lang="en-US" b="1" dirty="0"/>
              <a:t>Patient Visit - Additional Information (PV2) </a:t>
            </a:r>
            <a:r>
              <a:rPr lang="en-US" dirty="0"/>
              <a:t>(O): reason for admission or transfer, the location of valuable objects for the patient, estimates of date and time of hospitalization, special privacy codes, indicators for newborns, etc. </a:t>
            </a:r>
          </a:p>
          <a:p>
            <a:pPr lvl="1"/>
            <a:r>
              <a:rPr lang="en-US" b="1" dirty="0"/>
              <a:t>Patient Additional Demographics (PD1)</a:t>
            </a:r>
            <a:r>
              <a:rPr lang="en-US" dirty="0"/>
              <a:t> (O): additional patient demographic data (living arrangements, student status, organ donors, vaccines, degree and/or military status, etc.) </a:t>
            </a:r>
          </a:p>
          <a:p>
            <a:pPr lvl="1"/>
            <a:r>
              <a:rPr lang="en-US" b="1" dirty="0"/>
              <a:t>Patient Allergy Information (AL1) </a:t>
            </a:r>
            <a:r>
              <a:rPr lang="en-US" dirty="0"/>
              <a:t>(O)</a:t>
            </a:r>
          </a:p>
          <a:p>
            <a:pPr lvl="1"/>
            <a:r>
              <a:rPr lang="en-US" b="1" dirty="0"/>
              <a:t>Next of Kin/Family Contacts/Associated Parties (NK1) </a:t>
            </a:r>
            <a:r>
              <a:rPr lang="en-US" dirty="0"/>
              <a:t>(O): relatives of the patient or person(s) responsible for the patient contact details </a:t>
            </a:r>
          </a:p>
          <a:p>
            <a:pPr lvl="1"/>
            <a:r>
              <a:rPr lang="en-US" b="1" dirty="0"/>
              <a:t>Patient Disability (DB1)</a:t>
            </a:r>
            <a:r>
              <a:rPr lang="en-US" dirty="0"/>
              <a:t> (O)</a:t>
            </a:r>
          </a:p>
          <a:p>
            <a:pPr lvl="1"/>
            <a:r>
              <a:rPr lang="en-US" b="1" dirty="0"/>
              <a:t>Merge  Patient  Information  (MRG) </a:t>
            </a:r>
            <a:r>
              <a:rPr lang="en-US" dirty="0"/>
              <a:t>(O)</a:t>
            </a:r>
          </a:p>
          <a:p>
            <a:pPr lvl="1"/>
            <a:r>
              <a:rPr lang="en-US" b="1" dirty="0"/>
              <a:t>Patient  Death  and  Autopsy  (PDA) </a:t>
            </a:r>
            <a:r>
              <a:rPr lang="en-US" dirty="0"/>
              <a:t>(O): information  on the  patient's death: cause and date of death, location, death certificates, autopsy details, etc.  </a:t>
            </a:r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u="sng" dirty="0"/>
          </a:p>
          <a:p>
            <a:endParaRPr lang="en-US" sz="1050" b="1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22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9718" y="1"/>
            <a:ext cx="5912767" cy="6857999"/>
          </a:xfr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99718" cy="6857999"/>
          </a:xfrm>
          <a:solidFill>
            <a:srgbClr val="1E598A"/>
          </a:solidFill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it-IT" sz="5400" dirty="0" err="1"/>
              <a:t>ThANKS</a:t>
            </a:r>
            <a:r>
              <a:rPr lang="it-IT" sz="5400" dirty="0"/>
              <a:t> for </a:t>
            </a:r>
            <a:r>
              <a:rPr lang="it-IT" sz="5400" dirty="0" err="1"/>
              <a:t>your</a:t>
            </a:r>
            <a:r>
              <a:rPr lang="it-IT" sz="5400" dirty="0"/>
              <a:t>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  <a:br>
              <a:rPr lang="it-IT" dirty="0"/>
            </a:br>
            <a:r>
              <a:rPr lang="it-IT" dirty="0"/>
              <a:t>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Roberta Gazzarata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roberta.gazzarata@healthropy.it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3891506691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R&amp;D Director and Co-founder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1426703"/>
            <a:ext cx="10629202" cy="200229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9" name="Oggetto 7" descr="Rettangolo beig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586838" y="3845126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grpSp>
        <p:nvGrpSpPr>
          <p:cNvPr id="46" name="Gruppo 45" descr="Icona telefono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</p:grpSp>
      <p:grpSp>
        <p:nvGrpSpPr>
          <p:cNvPr id="50" name="Gruppo 49" descr="Icona posta elettronica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igura a mano libera: Forma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</p:grpSp>
      <p:grpSp>
        <p:nvGrpSpPr>
          <p:cNvPr id="55" name="Gruppo 54" descr="Icona persona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igura a mano libera: Forma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it-IT" dirty="0"/>
              </a:p>
            </p:txBody>
          </p:sp>
          <p:sp>
            <p:nvSpPr>
              <p:cNvPr id="59" name="Figura a mano libera: Forma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 err="1"/>
              <a:t>What</a:t>
            </a:r>
            <a:r>
              <a:rPr lang="it-IT" cap="all" dirty="0"/>
              <a:t> </a:t>
            </a:r>
            <a:r>
              <a:rPr lang="it-IT" cap="all" dirty="0" err="1"/>
              <a:t>is</a:t>
            </a:r>
            <a:r>
              <a:rPr lang="it-IT" cap="all" dirty="0"/>
              <a:t> HL7 v2?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7327F2-13FF-40B6-87F7-23A94BE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5382"/>
            <a:ext cx="10800000" cy="4320000"/>
          </a:xfrm>
        </p:spPr>
        <p:txBody>
          <a:bodyPr/>
          <a:lstStyle/>
          <a:p>
            <a:r>
              <a:rPr lang="en-US" sz="2000" dirty="0"/>
              <a:t>It is a </a:t>
            </a:r>
            <a:r>
              <a:rPr lang="en-US" sz="2000" b="1" dirty="0"/>
              <a:t>simple protocol</a:t>
            </a:r>
            <a:r>
              <a:rPr lang="en-US" sz="2000" dirty="0"/>
              <a:t> to </a:t>
            </a:r>
            <a:r>
              <a:rPr lang="en-US" sz="2000" u="sng" dirty="0"/>
              <a:t>exchange</a:t>
            </a:r>
            <a:r>
              <a:rPr lang="en-US" sz="2000" dirty="0"/>
              <a:t> clinical data through messages:</a:t>
            </a:r>
          </a:p>
          <a:p>
            <a:pPr lvl="1"/>
            <a:r>
              <a:rPr lang="en-US" sz="2000" dirty="0"/>
              <a:t>encoded as ASCII text strings</a:t>
            </a:r>
          </a:p>
          <a:p>
            <a:pPr lvl="1"/>
            <a:r>
              <a:rPr lang="en-US" sz="2000" dirty="0"/>
              <a:t>character-delimited</a:t>
            </a:r>
          </a:p>
          <a:p>
            <a:pPr lvl="1"/>
            <a:r>
              <a:rPr lang="en-US" sz="2000" dirty="0"/>
              <a:t>positional </a:t>
            </a:r>
          </a:p>
          <a:p>
            <a:pPr lvl="1"/>
            <a:r>
              <a:rPr lang="en-US" sz="2000" dirty="0"/>
              <a:t>variable-length. </a:t>
            </a:r>
          </a:p>
          <a:p>
            <a:r>
              <a:rPr lang="en-US" sz="2000" dirty="0"/>
              <a:t>June 1990: publication of Version 2.1</a:t>
            </a:r>
          </a:p>
          <a:p>
            <a:pPr lvl="1"/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2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 err="1"/>
              <a:t>Structure</a:t>
            </a:r>
            <a:endParaRPr lang="it-IT" cap="all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7327F2-13FF-40B6-87F7-23A94BE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5382"/>
            <a:ext cx="10800000" cy="4320000"/>
          </a:xfrm>
        </p:spPr>
        <p:txBody>
          <a:bodyPr numCol="2"/>
          <a:lstStyle/>
          <a:p>
            <a:r>
              <a:rPr lang="en-US" sz="2000" dirty="0"/>
              <a:t>It is organized in </a:t>
            </a:r>
            <a:r>
              <a:rPr lang="en-US" sz="2000" u="sng" dirty="0"/>
              <a:t>chapters</a:t>
            </a:r>
            <a:r>
              <a:rPr lang="en-US" sz="1800" dirty="0"/>
              <a:t>:</a:t>
            </a:r>
          </a:p>
          <a:p>
            <a:pPr lvl="1"/>
            <a:r>
              <a:rPr lang="en-US" sz="1050" dirty="0"/>
              <a:t>Chapter  1: Introduction </a:t>
            </a:r>
          </a:p>
          <a:p>
            <a:pPr lvl="1"/>
            <a:r>
              <a:rPr lang="en-US" sz="1050" dirty="0"/>
              <a:t>Chapter  2: Control </a:t>
            </a:r>
          </a:p>
          <a:p>
            <a:pPr lvl="1"/>
            <a:r>
              <a:rPr lang="en-US" sz="1050" dirty="0"/>
              <a:t>Chapter 2A: Control - Data Types </a:t>
            </a:r>
          </a:p>
          <a:p>
            <a:pPr lvl="1"/>
            <a:r>
              <a:rPr lang="en-US" sz="1050" dirty="0"/>
              <a:t>Chapter 2B: Control - Conformance </a:t>
            </a:r>
          </a:p>
          <a:p>
            <a:pPr lvl="1"/>
            <a:r>
              <a:rPr lang="en-US" sz="1050" dirty="0"/>
              <a:t>Chapter 2C: Control - Code Tables 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50" dirty="0"/>
          </a:p>
          <a:p>
            <a:pPr lvl="1"/>
            <a:endParaRPr lang="en-US" sz="1050" dirty="0"/>
          </a:p>
          <a:p>
            <a:pPr lvl="1"/>
            <a:endParaRPr lang="en-US" sz="1050" dirty="0"/>
          </a:p>
          <a:p>
            <a:pPr lvl="1"/>
            <a:endParaRPr lang="en-US" sz="1050" dirty="0"/>
          </a:p>
          <a:p>
            <a:pPr lvl="1"/>
            <a:r>
              <a:rPr lang="en-US" sz="1050" dirty="0"/>
              <a:t>Chapter  3: Patient Administration </a:t>
            </a:r>
          </a:p>
          <a:p>
            <a:pPr lvl="1"/>
            <a:r>
              <a:rPr lang="en-US" sz="1050" dirty="0"/>
              <a:t>Chapter  4: Order Entry </a:t>
            </a:r>
          </a:p>
          <a:p>
            <a:pPr lvl="1"/>
            <a:r>
              <a:rPr lang="en-US" sz="1050" dirty="0"/>
              <a:t>Chapter  4A: Order Entry: Pharmacy/Treatment, Vaccination </a:t>
            </a:r>
          </a:p>
          <a:p>
            <a:pPr lvl="1"/>
            <a:r>
              <a:rPr lang="en-US" sz="1050" dirty="0"/>
              <a:t>Chapter  5: Query</a:t>
            </a:r>
          </a:p>
          <a:p>
            <a:pPr lvl="1"/>
            <a:r>
              <a:rPr lang="en-US" sz="1050" dirty="0"/>
              <a:t>Chapter  6: Financial Management </a:t>
            </a:r>
          </a:p>
          <a:p>
            <a:pPr lvl="1"/>
            <a:r>
              <a:rPr lang="en-US" sz="1050" dirty="0"/>
              <a:t>Chapter  7: Observation Reporting </a:t>
            </a:r>
          </a:p>
          <a:p>
            <a:pPr lvl="1"/>
            <a:r>
              <a:rPr lang="en-US" sz="1050" dirty="0"/>
              <a:t>Chapter  8: Master Files </a:t>
            </a:r>
          </a:p>
          <a:p>
            <a:pPr lvl="1"/>
            <a:r>
              <a:rPr lang="en-US" sz="1050" dirty="0"/>
              <a:t>Chapter  9: Medical Records/Information Management </a:t>
            </a:r>
          </a:p>
          <a:p>
            <a:pPr lvl="1"/>
            <a:r>
              <a:rPr lang="en-US" sz="1050" dirty="0"/>
              <a:t>Chapter 10: Scheduling </a:t>
            </a:r>
          </a:p>
          <a:p>
            <a:pPr lvl="1"/>
            <a:r>
              <a:rPr lang="en-US" sz="1050" dirty="0"/>
              <a:t>Chapter 11: Patient Referral </a:t>
            </a:r>
          </a:p>
          <a:p>
            <a:pPr lvl="1"/>
            <a:r>
              <a:rPr lang="en-US" sz="1050" dirty="0"/>
              <a:t>Chapter 12: Patient Care </a:t>
            </a:r>
          </a:p>
          <a:p>
            <a:pPr lvl="1"/>
            <a:r>
              <a:rPr lang="en-US" sz="1050" dirty="0"/>
              <a:t>Chapter 13: Clinical Laboratory Automation </a:t>
            </a:r>
          </a:p>
          <a:p>
            <a:pPr lvl="1"/>
            <a:r>
              <a:rPr lang="en-US" sz="1050" dirty="0"/>
              <a:t>Chapter 14: Application Management </a:t>
            </a:r>
          </a:p>
          <a:p>
            <a:pPr lvl="1"/>
            <a:r>
              <a:rPr lang="en-US" sz="1050" dirty="0"/>
              <a:t>Chapter 15: Personnel Management </a:t>
            </a:r>
          </a:p>
          <a:p>
            <a:pPr lvl="1"/>
            <a:r>
              <a:rPr lang="en-US" sz="1050" dirty="0"/>
              <a:t>Chapter 16: </a:t>
            </a:r>
            <a:r>
              <a:rPr lang="en-US" sz="1050" dirty="0" err="1"/>
              <a:t>eClaims</a:t>
            </a:r>
            <a:r>
              <a:rPr lang="en-US" sz="1050" dirty="0"/>
              <a:t> </a:t>
            </a:r>
          </a:p>
          <a:p>
            <a:pPr lvl="1"/>
            <a:r>
              <a:rPr lang="en-US" sz="1050" dirty="0"/>
              <a:t>Chapter 17: Materials Management</a:t>
            </a:r>
          </a:p>
          <a:p>
            <a:pPr lvl="1"/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3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2" name="Parentesi graffa chiusa 1">
            <a:extLst>
              <a:ext uri="{FF2B5EF4-FFF2-40B4-BE49-F238E27FC236}">
                <a16:creationId xmlns:a16="http://schemas.microsoft.com/office/drawing/2014/main" id="{78922D29-39FD-B540-C997-DEA46231DD36}"/>
              </a:ext>
            </a:extLst>
          </p:cNvPr>
          <p:cNvSpPr/>
          <p:nvPr/>
        </p:nvSpPr>
        <p:spPr>
          <a:xfrm>
            <a:off x="3280567" y="2279854"/>
            <a:ext cx="339213" cy="14162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A30B7B-2EA3-63C4-77AA-0A9259DED704}"/>
              </a:ext>
            </a:extLst>
          </p:cNvPr>
          <p:cNvSpPr txBox="1"/>
          <p:nvPr/>
        </p:nvSpPr>
        <p:spPr>
          <a:xfrm>
            <a:off x="3831724" y="2664811"/>
            <a:ext cx="126455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«Control» </a:t>
            </a:r>
            <a:r>
              <a:rPr lang="it-IT" dirty="0" err="1"/>
              <a:t>chapters</a:t>
            </a:r>
            <a:endParaRPr lang="it-IT" dirty="0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D08965E9-4C29-28E3-C8E3-DD45B0A86F92}"/>
              </a:ext>
            </a:extLst>
          </p:cNvPr>
          <p:cNvSpPr/>
          <p:nvPr/>
        </p:nvSpPr>
        <p:spPr>
          <a:xfrm>
            <a:off x="10068166" y="2146434"/>
            <a:ext cx="398422" cy="4590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6A11EC-E9CE-D5C5-08FE-92E8E438E451}"/>
              </a:ext>
            </a:extLst>
          </p:cNvPr>
          <p:cNvSpPr txBox="1"/>
          <p:nvPr/>
        </p:nvSpPr>
        <p:spPr>
          <a:xfrm>
            <a:off x="10651660" y="3979784"/>
            <a:ext cx="1059341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Specific</a:t>
            </a:r>
            <a:r>
              <a:rPr lang="it-IT" dirty="0"/>
              <a:t> domain </a:t>
            </a:r>
            <a:r>
              <a:rPr lang="it-IT" dirty="0" err="1"/>
              <a:t>chapters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24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 err="1"/>
              <a:t>Transaction</a:t>
            </a:r>
            <a:endParaRPr lang="it-IT" cap="all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F34BBE2-2839-17A0-7CA3-66AF2BA0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88ECA438-C827-FB2C-00EB-F8FEA63433E3}"/>
              </a:ext>
            </a:extLst>
          </p:cNvPr>
          <p:cNvSpPr txBox="1">
            <a:spLocks/>
          </p:cNvSpPr>
          <p:nvPr/>
        </p:nvSpPr>
        <p:spPr>
          <a:xfrm>
            <a:off x="2187161" y="1872979"/>
            <a:ext cx="7817678" cy="5471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 marL="201168" lvl="1" indent="0">
              <a:buFontTx/>
              <a:buNone/>
            </a:pPr>
            <a:endParaRPr lang="it-IT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408000B-87C8-DE54-1174-477BCF983CE8}"/>
              </a:ext>
            </a:extLst>
          </p:cNvPr>
          <p:cNvSpPr/>
          <p:nvPr/>
        </p:nvSpPr>
        <p:spPr>
          <a:xfrm>
            <a:off x="2177128" y="3900882"/>
            <a:ext cx="1917291" cy="2418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SENDING SYSTEM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4C6770-8DB2-1F47-6921-831152B8EF7D}"/>
              </a:ext>
            </a:extLst>
          </p:cNvPr>
          <p:cNvSpPr/>
          <p:nvPr/>
        </p:nvSpPr>
        <p:spPr>
          <a:xfrm>
            <a:off x="8135669" y="3937755"/>
            <a:ext cx="1917291" cy="2418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RECEIVING SYSTEM</a:t>
            </a:r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0995D3A1-41D1-C6FB-F377-5E80E70330A8}"/>
              </a:ext>
            </a:extLst>
          </p:cNvPr>
          <p:cNvSpPr/>
          <p:nvPr/>
        </p:nvSpPr>
        <p:spPr>
          <a:xfrm>
            <a:off x="2381250" y="2086837"/>
            <a:ext cx="1523995" cy="1290478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 EVENT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5654D6C-F99E-A61C-0456-DAC1536DFA1B}"/>
              </a:ext>
            </a:extLst>
          </p:cNvPr>
          <p:cNvCxnSpPr/>
          <p:nvPr/>
        </p:nvCxnSpPr>
        <p:spPr>
          <a:xfrm>
            <a:off x="3108939" y="3111847"/>
            <a:ext cx="0" cy="7079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E9C8799-DD24-6AAF-582D-C16F4020ADF9}"/>
              </a:ext>
            </a:extLst>
          </p:cNvPr>
          <p:cNvCxnSpPr/>
          <p:nvPr/>
        </p:nvCxnSpPr>
        <p:spPr>
          <a:xfrm>
            <a:off x="4234728" y="4571937"/>
            <a:ext cx="99060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Nuvola 19">
            <a:extLst>
              <a:ext uri="{FF2B5EF4-FFF2-40B4-BE49-F238E27FC236}">
                <a16:creationId xmlns:a16="http://schemas.microsoft.com/office/drawing/2014/main" id="{3D8AE4A3-C97D-8141-440F-525702F2CEE0}"/>
              </a:ext>
            </a:extLst>
          </p:cNvPr>
          <p:cNvSpPr/>
          <p:nvPr/>
        </p:nvSpPr>
        <p:spPr>
          <a:xfrm>
            <a:off x="5150158" y="4402329"/>
            <a:ext cx="1876928" cy="14895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t-IT" dirty="0"/>
              <a:t>NETWORK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1C12558-AF10-6DB5-8ED9-2E9F33D210EE}"/>
              </a:ext>
            </a:extLst>
          </p:cNvPr>
          <p:cNvCxnSpPr/>
          <p:nvPr/>
        </p:nvCxnSpPr>
        <p:spPr>
          <a:xfrm>
            <a:off x="7027086" y="4571937"/>
            <a:ext cx="99060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BBD8E7C-ABA2-C91B-9BBD-09C1DE08EF7E}"/>
              </a:ext>
            </a:extLst>
          </p:cNvPr>
          <p:cNvCxnSpPr/>
          <p:nvPr/>
        </p:nvCxnSpPr>
        <p:spPr>
          <a:xfrm>
            <a:off x="6966122" y="5491253"/>
            <a:ext cx="990601" cy="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1ECB2CE1-7BFC-9129-79C6-703B0F1E00EF}"/>
              </a:ext>
            </a:extLst>
          </p:cNvPr>
          <p:cNvCxnSpPr/>
          <p:nvPr/>
        </p:nvCxnSpPr>
        <p:spPr>
          <a:xfrm>
            <a:off x="4159557" y="5491253"/>
            <a:ext cx="990601" cy="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928CAA9-2FF3-0806-70D3-68775BCEF098}"/>
              </a:ext>
            </a:extLst>
          </p:cNvPr>
          <p:cNvSpPr txBox="1"/>
          <p:nvPr/>
        </p:nvSpPr>
        <p:spPr>
          <a:xfrm>
            <a:off x="5401575" y="3900882"/>
            <a:ext cx="137409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it-IT" dirty="0"/>
              <a:t>MESSAGE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653B34F-F5FA-EC7D-710C-90DDD1BACD68}"/>
              </a:ext>
            </a:extLst>
          </p:cNvPr>
          <p:cNvSpPr txBox="1"/>
          <p:nvPr/>
        </p:nvSpPr>
        <p:spPr>
          <a:xfrm>
            <a:off x="5766230" y="6134954"/>
            <a:ext cx="6976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it-IT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31377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 err="1"/>
              <a:t>message</a:t>
            </a:r>
            <a:endParaRPr lang="it-IT" cap="all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F34BBE2-2839-17A0-7CA3-66AF2BA0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It is the </a:t>
            </a:r>
            <a:r>
              <a:rPr lang="en-US" sz="1800" b="1" dirty="0"/>
              <a:t>atomic unit transferred</a:t>
            </a:r>
            <a:r>
              <a:rPr lang="en-US" sz="1800" dirty="0"/>
              <a:t> between systems</a:t>
            </a:r>
          </a:p>
          <a:p>
            <a:r>
              <a:rPr lang="en-US" sz="1800" dirty="0"/>
              <a:t>It is formed by:</a:t>
            </a:r>
          </a:p>
          <a:p>
            <a:pPr lvl="1"/>
            <a:r>
              <a:rPr lang="en-US" sz="1800" dirty="0"/>
              <a:t>segments </a:t>
            </a:r>
          </a:p>
          <a:p>
            <a:pPr lvl="1"/>
            <a:r>
              <a:rPr lang="en-US" sz="1800" dirty="0"/>
              <a:t>fields </a:t>
            </a:r>
          </a:p>
          <a:p>
            <a:pPr lvl="1"/>
            <a:r>
              <a:rPr lang="en-US" sz="1800" dirty="0"/>
              <a:t>components </a:t>
            </a:r>
          </a:p>
          <a:p>
            <a:pPr lvl="1"/>
            <a:r>
              <a:rPr lang="en-US" sz="1800" dirty="0"/>
              <a:t>sub-components </a:t>
            </a:r>
          </a:p>
          <a:p>
            <a:pPr lvl="1"/>
            <a:r>
              <a:rPr lang="en-US" sz="1800" dirty="0"/>
              <a:t>repeats </a:t>
            </a:r>
          </a:p>
          <a:p>
            <a:pPr lvl="1"/>
            <a:r>
              <a:rPr lang="en-US" sz="1800" dirty="0"/>
              <a:t>delimiter characters</a:t>
            </a: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88ECA438-C827-FB2C-00EB-F8FEA63433E3}"/>
              </a:ext>
            </a:extLst>
          </p:cNvPr>
          <p:cNvSpPr txBox="1">
            <a:spLocks/>
          </p:cNvSpPr>
          <p:nvPr/>
        </p:nvSpPr>
        <p:spPr>
          <a:xfrm>
            <a:off x="2187161" y="1872979"/>
            <a:ext cx="7817678" cy="5471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FontTx/>
              <a:buNone/>
            </a:pP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2979D1-7DF2-0A20-216F-D65FEC7B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18" y="2564167"/>
            <a:ext cx="5973174" cy="215582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3C8EAA-212E-66E8-CBE2-CCD9AD05425B}"/>
              </a:ext>
            </a:extLst>
          </p:cNvPr>
          <p:cNvSpPr txBox="1"/>
          <p:nvPr/>
        </p:nvSpPr>
        <p:spPr>
          <a:xfrm>
            <a:off x="9665438" y="3318913"/>
            <a:ext cx="215796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Admit</a:t>
            </a:r>
            <a:r>
              <a:rPr lang="it-IT" dirty="0"/>
              <a:t> a </a:t>
            </a:r>
            <a:r>
              <a:rPr lang="it-IT" dirty="0" err="1"/>
              <a:t>Patient</a:t>
            </a:r>
            <a:r>
              <a:rPr lang="it-IT" dirty="0"/>
              <a:t>» </a:t>
            </a:r>
          </a:p>
          <a:p>
            <a:r>
              <a:rPr lang="it-IT" dirty="0"/>
              <a:t>A01 </a:t>
            </a:r>
          </a:p>
        </p:txBody>
      </p:sp>
    </p:spTree>
    <p:extLst>
      <p:ext uri="{BB962C8B-B14F-4D97-AF65-F5344CB8AC3E}">
        <p14:creationId xmlns:p14="http://schemas.microsoft.com/office/powerpoint/2010/main" val="380409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SEGMENTS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6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F34BBE2-2839-17A0-7CA3-66AF2BA0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a </a:t>
            </a:r>
            <a:r>
              <a:rPr lang="en-US" b="1" dirty="0"/>
              <a:t>logical grouping </a:t>
            </a:r>
            <a:r>
              <a:rPr lang="en-US" dirty="0"/>
              <a:t>of </a:t>
            </a:r>
            <a:r>
              <a:rPr lang="en-US" b="1" dirty="0"/>
              <a:t>data fields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be </a:t>
            </a:r>
            <a:r>
              <a:rPr lang="en-US" b="1" u="sng" dirty="0"/>
              <a:t>required</a:t>
            </a:r>
            <a:r>
              <a:rPr lang="en-US" dirty="0"/>
              <a:t> or </a:t>
            </a:r>
            <a:r>
              <a:rPr lang="en-US" b="1" u="sng" dirty="0"/>
              <a:t>optional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occur </a:t>
            </a:r>
            <a:r>
              <a:rPr lang="en-US" b="1" u="sng" dirty="0"/>
              <a:t>only once</a:t>
            </a:r>
            <a:r>
              <a:rPr lang="en-US" b="1" dirty="0"/>
              <a:t> </a:t>
            </a:r>
            <a:r>
              <a:rPr lang="en-US" dirty="0"/>
              <a:t>or it may be allowed to </a:t>
            </a:r>
            <a:r>
              <a:rPr lang="en-US" b="1" u="sng" dirty="0"/>
              <a:t>repeat</a:t>
            </a:r>
            <a:r>
              <a:rPr lang="en-US" dirty="0"/>
              <a:t>.  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identified by a </a:t>
            </a:r>
            <a:r>
              <a:rPr lang="en-US" b="1" dirty="0"/>
              <a:t>three-character code</a:t>
            </a:r>
            <a:r>
              <a:rPr lang="en-US" dirty="0"/>
              <a:t>, the </a:t>
            </a:r>
            <a:r>
              <a:rPr lang="en-US" b="1" u="sng" dirty="0"/>
              <a:t>Segment ID</a:t>
            </a:r>
            <a:r>
              <a:rPr lang="en-US" dirty="0"/>
              <a:t>, and a name.  </a:t>
            </a:r>
          </a:p>
          <a:p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9A9468-8AD4-BD41-A94C-5CDD5D14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02" y="3789106"/>
            <a:ext cx="7286736" cy="2611431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A7D94BC-9AC9-A823-5803-9E1C2D37BD87}"/>
              </a:ext>
            </a:extLst>
          </p:cNvPr>
          <p:cNvSpPr/>
          <p:nvPr/>
        </p:nvSpPr>
        <p:spPr>
          <a:xfrm>
            <a:off x="2540102" y="3678494"/>
            <a:ext cx="7108723" cy="53094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F8E16D-F1CD-D1F0-D559-64EA3C32E4E5}"/>
              </a:ext>
            </a:extLst>
          </p:cNvPr>
          <p:cNvSpPr txBox="1"/>
          <p:nvPr/>
        </p:nvSpPr>
        <p:spPr>
          <a:xfrm>
            <a:off x="4602748" y="4320047"/>
            <a:ext cx="31614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it-IT" dirty="0"/>
              <a:t>MSH: MESSAGE HEADER</a:t>
            </a:r>
          </a:p>
        </p:txBody>
      </p:sp>
    </p:spTree>
    <p:extLst>
      <p:ext uri="{BB962C8B-B14F-4D97-AF65-F5344CB8AC3E}">
        <p14:creationId xmlns:p14="http://schemas.microsoft.com/office/powerpoint/2010/main" val="22506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SEGMENTS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7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F34BBE2-2839-17A0-7CA3-66AF2BA0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a </a:t>
            </a:r>
            <a:r>
              <a:rPr lang="en-US" b="1" dirty="0"/>
              <a:t>logical grouping </a:t>
            </a:r>
            <a:r>
              <a:rPr lang="en-US" dirty="0"/>
              <a:t>of </a:t>
            </a:r>
            <a:r>
              <a:rPr lang="en-US" b="1" dirty="0"/>
              <a:t>data fields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be </a:t>
            </a:r>
            <a:r>
              <a:rPr lang="en-US" b="1" u="sng" dirty="0"/>
              <a:t>required</a:t>
            </a:r>
            <a:r>
              <a:rPr lang="en-US" dirty="0"/>
              <a:t> or </a:t>
            </a:r>
            <a:r>
              <a:rPr lang="en-US" b="1" u="sng" dirty="0"/>
              <a:t>optional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occur </a:t>
            </a:r>
            <a:r>
              <a:rPr lang="en-US" b="1" u="sng" dirty="0"/>
              <a:t>only once</a:t>
            </a:r>
            <a:r>
              <a:rPr lang="en-US" b="1" dirty="0"/>
              <a:t> </a:t>
            </a:r>
            <a:r>
              <a:rPr lang="en-US" dirty="0"/>
              <a:t>or it may be allowed to </a:t>
            </a:r>
            <a:r>
              <a:rPr lang="en-US" b="1" u="sng" dirty="0"/>
              <a:t>repeat</a:t>
            </a:r>
            <a:r>
              <a:rPr lang="en-US" dirty="0"/>
              <a:t>.  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identified by a </a:t>
            </a:r>
            <a:r>
              <a:rPr lang="en-US" b="1" dirty="0"/>
              <a:t>three-character code</a:t>
            </a:r>
            <a:r>
              <a:rPr lang="en-US" dirty="0"/>
              <a:t>, the </a:t>
            </a:r>
            <a:r>
              <a:rPr lang="en-US" b="1" u="sng" dirty="0"/>
              <a:t>Segment ID</a:t>
            </a:r>
            <a:r>
              <a:rPr lang="en-US" dirty="0"/>
              <a:t>, and a name.  </a:t>
            </a:r>
          </a:p>
          <a:p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9A9468-8AD4-BD41-A94C-5CDD5D14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02" y="3789106"/>
            <a:ext cx="7286736" cy="261143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B1291B39-48DE-2CB9-1A7F-71DF17F2B860}"/>
              </a:ext>
            </a:extLst>
          </p:cNvPr>
          <p:cNvSpPr/>
          <p:nvPr/>
        </p:nvSpPr>
        <p:spPr>
          <a:xfrm>
            <a:off x="2502002" y="4156496"/>
            <a:ext cx="2993923" cy="4597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36FF17-5178-1FB8-3E42-1641DDAE4CD8}"/>
              </a:ext>
            </a:extLst>
          </p:cNvPr>
          <p:cNvSpPr txBox="1"/>
          <p:nvPr/>
        </p:nvSpPr>
        <p:spPr>
          <a:xfrm>
            <a:off x="5655512" y="4201704"/>
            <a:ext cx="237597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it-IT" dirty="0"/>
              <a:t>EVN: EVENT TYPE</a:t>
            </a:r>
          </a:p>
        </p:txBody>
      </p:sp>
    </p:spTree>
    <p:extLst>
      <p:ext uri="{BB962C8B-B14F-4D97-AF65-F5344CB8AC3E}">
        <p14:creationId xmlns:p14="http://schemas.microsoft.com/office/powerpoint/2010/main" val="296579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SEGMENTS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8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F34BBE2-2839-17A0-7CA3-66AF2BA0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a </a:t>
            </a:r>
            <a:r>
              <a:rPr lang="en-US" b="1" dirty="0"/>
              <a:t>logical grouping </a:t>
            </a:r>
            <a:r>
              <a:rPr lang="en-US" dirty="0"/>
              <a:t>of </a:t>
            </a:r>
            <a:r>
              <a:rPr lang="en-US" b="1" dirty="0"/>
              <a:t>data fields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be </a:t>
            </a:r>
            <a:r>
              <a:rPr lang="en-US" b="1" u="sng" dirty="0"/>
              <a:t>required</a:t>
            </a:r>
            <a:r>
              <a:rPr lang="en-US" dirty="0"/>
              <a:t> or </a:t>
            </a:r>
            <a:r>
              <a:rPr lang="en-US" b="1" u="sng" dirty="0"/>
              <a:t>optional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occur </a:t>
            </a:r>
            <a:r>
              <a:rPr lang="en-US" b="1" u="sng" dirty="0"/>
              <a:t>only once</a:t>
            </a:r>
            <a:r>
              <a:rPr lang="en-US" b="1" dirty="0"/>
              <a:t> </a:t>
            </a:r>
            <a:r>
              <a:rPr lang="en-US" dirty="0"/>
              <a:t>or it may be allowed to </a:t>
            </a:r>
            <a:r>
              <a:rPr lang="en-US" b="1" u="sng" dirty="0"/>
              <a:t>repeat</a:t>
            </a:r>
            <a:r>
              <a:rPr lang="en-US" dirty="0"/>
              <a:t>.  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identified by a </a:t>
            </a:r>
            <a:r>
              <a:rPr lang="en-US" b="1" dirty="0"/>
              <a:t>three-character code</a:t>
            </a:r>
            <a:r>
              <a:rPr lang="en-US" dirty="0"/>
              <a:t>, the </a:t>
            </a:r>
            <a:r>
              <a:rPr lang="en-US" b="1" u="sng" dirty="0"/>
              <a:t>Segment ID</a:t>
            </a:r>
            <a:r>
              <a:rPr lang="en-US" dirty="0"/>
              <a:t>, and a name.  </a:t>
            </a:r>
          </a:p>
          <a:p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9A9468-8AD4-BD41-A94C-5CDD5D14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02" y="3789106"/>
            <a:ext cx="7286736" cy="2611431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42E675-4CE5-9CD5-7B10-82B27CD99DD9}"/>
              </a:ext>
            </a:extLst>
          </p:cNvPr>
          <p:cNvSpPr/>
          <p:nvPr/>
        </p:nvSpPr>
        <p:spPr>
          <a:xfrm>
            <a:off x="2463902" y="4624101"/>
            <a:ext cx="7286736" cy="6705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EC3EB6-53DD-97E9-727C-29AAFDA9A7A2}"/>
              </a:ext>
            </a:extLst>
          </p:cNvPr>
          <p:cNvSpPr txBox="1"/>
          <p:nvPr/>
        </p:nvSpPr>
        <p:spPr>
          <a:xfrm>
            <a:off x="5029090" y="5545393"/>
            <a:ext cx="21563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it-IT" dirty="0"/>
              <a:t>PID: PATIENT ID</a:t>
            </a:r>
          </a:p>
        </p:txBody>
      </p:sp>
    </p:spTree>
    <p:extLst>
      <p:ext uri="{BB962C8B-B14F-4D97-AF65-F5344CB8AC3E}">
        <p14:creationId xmlns:p14="http://schemas.microsoft.com/office/powerpoint/2010/main" val="29209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SEGMENTS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all" dirty="0"/>
              <a:t>HL7  v2 Message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9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F34BBE2-2839-17A0-7CA3-66AF2BA0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a </a:t>
            </a:r>
            <a:r>
              <a:rPr lang="en-US" b="1" dirty="0"/>
              <a:t>logical grouping </a:t>
            </a:r>
            <a:r>
              <a:rPr lang="en-US" dirty="0"/>
              <a:t>of </a:t>
            </a:r>
            <a:r>
              <a:rPr lang="en-US" b="1" dirty="0"/>
              <a:t>data fields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be </a:t>
            </a:r>
            <a:r>
              <a:rPr lang="en-US" b="1" u="sng" dirty="0"/>
              <a:t>required</a:t>
            </a:r>
            <a:r>
              <a:rPr lang="en-US" dirty="0"/>
              <a:t> or </a:t>
            </a:r>
            <a:r>
              <a:rPr lang="en-US" b="1" u="sng" dirty="0"/>
              <a:t>optional</a:t>
            </a:r>
            <a:r>
              <a:rPr lang="en-US" dirty="0"/>
              <a:t>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can occur </a:t>
            </a:r>
            <a:r>
              <a:rPr lang="en-US" b="1" u="sng" dirty="0"/>
              <a:t>only once</a:t>
            </a:r>
            <a:r>
              <a:rPr lang="en-US" b="1" dirty="0"/>
              <a:t> </a:t>
            </a:r>
            <a:r>
              <a:rPr lang="en-US" dirty="0"/>
              <a:t>or it may be allowed to </a:t>
            </a:r>
            <a:r>
              <a:rPr lang="en-US" b="1" u="sng" dirty="0"/>
              <a:t>repeat</a:t>
            </a:r>
            <a:r>
              <a:rPr lang="en-US" dirty="0"/>
              <a:t>.  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 is identified by a </a:t>
            </a:r>
            <a:r>
              <a:rPr lang="en-US" b="1" dirty="0"/>
              <a:t>three-character code</a:t>
            </a:r>
            <a:r>
              <a:rPr lang="en-US" dirty="0"/>
              <a:t>, the </a:t>
            </a:r>
            <a:r>
              <a:rPr lang="en-US" b="1" u="sng" dirty="0"/>
              <a:t>Segment ID</a:t>
            </a:r>
            <a:r>
              <a:rPr lang="en-US" dirty="0"/>
              <a:t>, and a name.  </a:t>
            </a:r>
          </a:p>
          <a:p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9A9468-8AD4-BD41-A94C-5CDD5D14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02" y="3789106"/>
            <a:ext cx="7286736" cy="261143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3CCF3C39-292C-145D-4823-A8C8E163AED1}"/>
              </a:ext>
            </a:extLst>
          </p:cNvPr>
          <p:cNvSpPr/>
          <p:nvPr/>
        </p:nvSpPr>
        <p:spPr>
          <a:xfrm>
            <a:off x="2502002" y="5210795"/>
            <a:ext cx="5958349" cy="53769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2D85C3-DFE7-B529-9A21-D56F204E69CA}"/>
              </a:ext>
            </a:extLst>
          </p:cNvPr>
          <p:cNvSpPr txBox="1"/>
          <p:nvPr/>
        </p:nvSpPr>
        <p:spPr>
          <a:xfrm>
            <a:off x="4077951" y="4606766"/>
            <a:ext cx="24016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it-IT" dirty="0"/>
              <a:t>NK1: NEXT OF KIN</a:t>
            </a:r>
          </a:p>
        </p:txBody>
      </p:sp>
    </p:spTree>
    <p:extLst>
      <p:ext uri="{BB962C8B-B14F-4D97-AF65-F5344CB8AC3E}">
        <p14:creationId xmlns:p14="http://schemas.microsoft.com/office/powerpoint/2010/main" val="1761857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2">
      <a:dk1>
        <a:sysClr val="windowText" lastClr="000000"/>
      </a:dk1>
      <a:lt1>
        <a:sysClr val="window" lastClr="FFFFFF"/>
      </a:lt1>
      <a:dk2>
        <a:srgbClr val="00549A"/>
      </a:dk2>
      <a:lt2>
        <a:srgbClr val="FFFFFF"/>
      </a:lt2>
      <a:accent1>
        <a:srgbClr val="62C5EA"/>
      </a:accent1>
      <a:accent2>
        <a:srgbClr val="00549A"/>
      </a:accent2>
      <a:accent3>
        <a:srgbClr val="299DFF"/>
      </a:accent3>
      <a:accent4>
        <a:srgbClr val="70BEFF"/>
      </a:accent4>
      <a:accent5>
        <a:srgbClr val="B7DEFE"/>
      </a:accent5>
      <a:accent6>
        <a:srgbClr val="299DFF"/>
      </a:accent6>
      <a:hlink>
        <a:srgbClr val="62B4C6"/>
      </a:hlink>
      <a:folHlink>
        <a:srgbClr val="136F92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445_TF00450287.potx" id="{5CD05B6F-6778-4A3A-ADB4-49E2DD5289B8}" vid="{D29C9B64-7A33-4440-BDE0-03907C819C8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dell'ufficio assistenza sanitaria</Template>
  <TotalTime>0</TotalTime>
  <Words>1191</Words>
  <Application>Microsoft Office PowerPoint</Application>
  <PresentationFormat>Widescreen</PresentationFormat>
  <Paragraphs>236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Arial </vt:lpstr>
      <vt:lpstr>Calibri</vt:lpstr>
      <vt:lpstr>Courier New</vt:lpstr>
      <vt:lpstr>Gill Sans MT</vt:lpstr>
      <vt:lpstr>Wingdings</vt:lpstr>
      <vt:lpstr>Tema di Office</vt:lpstr>
      <vt:lpstr>Other standards and guidelines: HL7 v2, CDA2  Roberta Gazzarata</vt:lpstr>
      <vt:lpstr>HL7  v2</vt:lpstr>
      <vt:lpstr>HL7  v2</vt:lpstr>
      <vt:lpstr>HL7  v2</vt:lpstr>
      <vt:lpstr>HL7  v2</vt:lpstr>
      <vt:lpstr>HL7  v2 Message</vt:lpstr>
      <vt:lpstr>HL7  v2 Message</vt:lpstr>
      <vt:lpstr>HL7  v2 Message</vt:lpstr>
      <vt:lpstr>HL7  v2 Message</vt:lpstr>
      <vt:lpstr>HL7  v2 Message</vt:lpstr>
      <vt:lpstr>HL7  v2 Message</vt:lpstr>
      <vt:lpstr>HL7  v2 Message</vt:lpstr>
      <vt:lpstr>HL7  v2 Message</vt:lpstr>
      <vt:lpstr>HL7  v2 Message</vt:lpstr>
      <vt:lpstr>HL7  v2 Message</vt:lpstr>
      <vt:lpstr>HL7  v2 Message</vt:lpstr>
      <vt:lpstr>HL7  v2 Message</vt:lpstr>
      <vt:lpstr>ThANKS for your attention!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2020-01-27T11:19:59Z</dcterms:created>
  <dcterms:modified xsi:type="dcterms:W3CDTF">2022-10-13T17:04:30Z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