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6" r:id="rId1"/>
  </p:sldMasterIdLst>
  <p:notesMasterIdLst>
    <p:notesMasterId r:id="rId15"/>
  </p:notesMasterIdLst>
  <p:handoutMasterIdLst>
    <p:handoutMasterId r:id="rId16"/>
  </p:handoutMasterIdLst>
  <p:sldIdLst>
    <p:sldId id="257" r:id="rId2"/>
    <p:sldId id="259" r:id="rId3"/>
    <p:sldId id="261" r:id="rId4"/>
    <p:sldId id="268" r:id="rId5"/>
    <p:sldId id="262" r:id="rId6"/>
    <p:sldId id="263" r:id="rId7"/>
    <p:sldId id="264" r:id="rId8"/>
    <p:sldId id="260" r:id="rId9"/>
    <p:sldId id="265" r:id="rId10"/>
    <p:sldId id="266" r:id="rId11"/>
    <p:sldId id="267" r:id="rId12"/>
    <p:sldId id="258" r:id="rId13"/>
    <p:sldId id="25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31"/>
    <p:restoredTop sz="94671"/>
  </p:normalViewPr>
  <p:slideViewPr>
    <p:cSldViewPr snapToGrid="0" snapToObjects="1">
      <p:cViewPr varScale="1">
        <p:scale>
          <a:sx n="76" d="100"/>
          <a:sy n="76" d="100"/>
        </p:scale>
        <p:origin x="216" y="6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pt-BR" dirty="0" smtClean="0"/>
              <a:t>DS-SF-24</a:t>
            </a:r>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FB3819-A577-A74D-8DD7-7C6E7F28F678}" type="datetimeFigureOut">
              <a:rPr lang="en-US" smtClean="0"/>
              <a:t>8/14/16</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2F2169-122F-4A49-89CB-0766CED843E4}" type="slidenum">
              <a:rPr lang="en-US" smtClean="0"/>
              <a:t>‹#›</a:t>
            </a:fld>
            <a:endParaRPr lang="en-US" dirty="0"/>
          </a:p>
        </p:txBody>
      </p:sp>
    </p:spTree>
    <p:extLst>
      <p:ext uri="{BB962C8B-B14F-4D97-AF65-F5344CB8AC3E}">
        <p14:creationId xmlns:p14="http://schemas.microsoft.com/office/powerpoint/2010/main" val="92625520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pt-BR" dirty="0" smtClean="0"/>
              <a:t>DS-SF-24</a:t>
            </a: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326ACD-470E-A94D-965F-7300ED99E116}" type="datetimeFigureOut">
              <a:rPr lang="en-US" smtClean="0"/>
              <a:t>8/14/16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C874FE-5697-DD44-BFD7-20D45D96A555}" type="slidenum">
              <a:rPr lang="en-US" smtClean="0"/>
              <a:t>‹#›</a:t>
            </a:fld>
            <a:endParaRPr lang="en-US" dirty="0"/>
          </a:p>
        </p:txBody>
      </p:sp>
    </p:spTree>
    <p:extLst>
      <p:ext uri="{BB962C8B-B14F-4D97-AF65-F5344CB8AC3E}">
        <p14:creationId xmlns:p14="http://schemas.microsoft.com/office/powerpoint/2010/main" val="17381487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C874FE-5697-DD44-BFD7-20D45D96A555}" type="slidenum">
              <a:rPr lang="en-US" smtClean="0"/>
              <a:t>1</a:t>
            </a:fld>
            <a:endParaRPr lang="en-US" dirty="0"/>
          </a:p>
        </p:txBody>
      </p:sp>
      <p:sp>
        <p:nvSpPr>
          <p:cNvPr id="5" name="Header Placeholder 4"/>
          <p:cNvSpPr>
            <a:spLocks noGrp="1"/>
          </p:cNvSpPr>
          <p:nvPr>
            <p:ph type="hdr" sz="quarter" idx="11"/>
          </p:nvPr>
        </p:nvSpPr>
        <p:spPr/>
        <p:txBody>
          <a:bodyPr/>
          <a:lstStyle/>
          <a:p>
            <a:r>
              <a:rPr lang="pt-BR" dirty="0" smtClean="0"/>
              <a:t>DS-SF-24</a:t>
            </a:r>
            <a:endParaRPr lang="en-US" dirty="0"/>
          </a:p>
        </p:txBody>
      </p:sp>
    </p:spTree>
    <p:extLst>
      <p:ext uri="{BB962C8B-B14F-4D97-AF65-F5344CB8AC3E}">
        <p14:creationId xmlns:p14="http://schemas.microsoft.com/office/powerpoint/2010/main" val="772867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C874FE-5697-DD44-BFD7-20D45D96A555}" type="slidenum">
              <a:rPr lang="en-US" smtClean="0"/>
              <a:t>10</a:t>
            </a:fld>
            <a:endParaRPr lang="en-US" dirty="0"/>
          </a:p>
        </p:txBody>
      </p:sp>
      <p:sp>
        <p:nvSpPr>
          <p:cNvPr id="5" name="Header Placeholder 4"/>
          <p:cNvSpPr>
            <a:spLocks noGrp="1"/>
          </p:cNvSpPr>
          <p:nvPr>
            <p:ph type="hdr" sz="quarter" idx="11"/>
          </p:nvPr>
        </p:nvSpPr>
        <p:spPr/>
        <p:txBody>
          <a:bodyPr/>
          <a:lstStyle/>
          <a:p>
            <a:r>
              <a:rPr lang="pt-BR" dirty="0" smtClean="0"/>
              <a:t>DS-SF-24</a:t>
            </a:r>
            <a:endParaRPr lang="en-US" dirty="0"/>
          </a:p>
        </p:txBody>
      </p:sp>
    </p:spTree>
    <p:extLst>
      <p:ext uri="{BB962C8B-B14F-4D97-AF65-F5344CB8AC3E}">
        <p14:creationId xmlns:p14="http://schemas.microsoft.com/office/powerpoint/2010/main" val="492858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C874FE-5697-DD44-BFD7-20D45D96A555}" type="slidenum">
              <a:rPr lang="en-US" smtClean="0"/>
              <a:t>11</a:t>
            </a:fld>
            <a:endParaRPr lang="en-US" dirty="0"/>
          </a:p>
        </p:txBody>
      </p:sp>
      <p:sp>
        <p:nvSpPr>
          <p:cNvPr id="5" name="Header Placeholder 4"/>
          <p:cNvSpPr>
            <a:spLocks noGrp="1"/>
          </p:cNvSpPr>
          <p:nvPr>
            <p:ph type="hdr" sz="quarter" idx="11"/>
          </p:nvPr>
        </p:nvSpPr>
        <p:spPr/>
        <p:txBody>
          <a:bodyPr/>
          <a:lstStyle/>
          <a:p>
            <a:r>
              <a:rPr lang="pt-BR" dirty="0" smtClean="0"/>
              <a:t>DS-SF-24</a:t>
            </a:r>
            <a:endParaRPr lang="en-US" dirty="0"/>
          </a:p>
        </p:txBody>
      </p:sp>
    </p:spTree>
    <p:extLst>
      <p:ext uri="{BB962C8B-B14F-4D97-AF65-F5344CB8AC3E}">
        <p14:creationId xmlns:p14="http://schemas.microsoft.com/office/powerpoint/2010/main" val="460142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C874FE-5697-DD44-BFD7-20D45D96A555}" type="slidenum">
              <a:rPr lang="en-US" smtClean="0"/>
              <a:t>12</a:t>
            </a:fld>
            <a:endParaRPr lang="en-US" dirty="0"/>
          </a:p>
        </p:txBody>
      </p:sp>
      <p:sp>
        <p:nvSpPr>
          <p:cNvPr id="5" name="Header Placeholder 4"/>
          <p:cNvSpPr>
            <a:spLocks noGrp="1"/>
          </p:cNvSpPr>
          <p:nvPr>
            <p:ph type="hdr" sz="quarter" idx="11"/>
          </p:nvPr>
        </p:nvSpPr>
        <p:spPr/>
        <p:txBody>
          <a:bodyPr/>
          <a:lstStyle/>
          <a:p>
            <a:r>
              <a:rPr lang="pt-BR" dirty="0" smtClean="0"/>
              <a:t>DS-SF-24</a:t>
            </a:r>
            <a:endParaRPr lang="en-US" dirty="0"/>
          </a:p>
        </p:txBody>
      </p:sp>
    </p:spTree>
    <p:extLst>
      <p:ext uri="{BB962C8B-B14F-4D97-AF65-F5344CB8AC3E}">
        <p14:creationId xmlns:p14="http://schemas.microsoft.com/office/powerpoint/2010/main" val="1025952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C874FE-5697-DD44-BFD7-20D45D96A555}" type="slidenum">
              <a:rPr lang="en-US" smtClean="0"/>
              <a:t>13</a:t>
            </a:fld>
            <a:endParaRPr lang="en-US" dirty="0"/>
          </a:p>
        </p:txBody>
      </p:sp>
      <p:sp>
        <p:nvSpPr>
          <p:cNvPr id="5" name="Header Placeholder 4"/>
          <p:cNvSpPr>
            <a:spLocks noGrp="1"/>
          </p:cNvSpPr>
          <p:nvPr>
            <p:ph type="hdr" sz="quarter" idx="11"/>
          </p:nvPr>
        </p:nvSpPr>
        <p:spPr/>
        <p:txBody>
          <a:bodyPr/>
          <a:lstStyle/>
          <a:p>
            <a:r>
              <a:rPr lang="pt-BR" dirty="0" smtClean="0"/>
              <a:t>DS-SF-24</a:t>
            </a:r>
            <a:endParaRPr lang="en-US" dirty="0"/>
          </a:p>
        </p:txBody>
      </p:sp>
    </p:spTree>
    <p:extLst>
      <p:ext uri="{BB962C8B-B14F-4D97-AF65-F5344CB8AC3E}">
        <p14:creationId xmlns:p14="http://schemas.microsoft.com/office/powerpoint/2010/main" val="728861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C874FE-5697-DD44-BFD7-20D45D96A555}" type="slidenum">
              <a:rPr lang="en-US" smtClean="0"/>
              <a:t>2</a:t>
            </a:fld>
            <a:endParaRPr lang="en-US" dirty="0"/>
          </a:p>
        </p:txBody>
      </p:sp>
      <p:sp>
        <p:nvSpPr>
          <p:cNvPr id="5" name="Header Placeholder 4"/>
          <p:cNvSpPr>
            <a:spLocks noGrp="1"/>
          </p:cNvSpPr>
          <p:nvPr>
            <p:ph type="hdr" sz="quarter" idx="11"/>
          </p:nvPr>
        </p:nvSpPr>
        <p:spPr/>
        <p:txBody>
          <a:bodyPr/>
          <a:lstStyle/>
          <a:p>
            <a:r>
              <a:rPr lang="pt-BR" dirty="0" smtClean="0"/>
              <a:t>DS-SF-24</a:t>
            </a:r>
            <a:endParaRPr lang="en-US" dirty="0"/>
          </a:p>
        </p:txBody>
      </p:sp>
    </p:spTree>
    <p:extLst>
      <p:ext uri="{BB962C8B-B14F-4D97-AF65-F5344CB8AC3E}">
        <p14:creationId xmlns:p14="http://schemas.microsoft.com/office/powerpoint/2010/main" val="1574457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C874FE-5697-DD44-BFD7-20D45D96A555}" type="slidenum">
              <a:rPr lang="en-US" smtClean="0"/>
              <a:t>3</a:t>
            </a:fld>
            <a:endParaRPr lang="en-US" dirty="0"/>
          </a:p>
        </p:txBody>
      </p:sp>
      <p:sp>
        <p:nvSpPr>
          <p:cNvPr id="5" name="Header Placeholder 4"/>
          <p:cNvSpPr>
            <a:spLocks noGrp="1"/>
          </p:cNvSpPr>
          <p:nvPr>
            <p:ph type="hdr" sz="quarter" idx="11"/>
          </p:nvPr>
        </p:nvSpPr>
        <p:spPr/>
        <p:txBody>
          <a:bodyPr/>
          <a:lstStyle/>
          <a:p>
            <a:r>
              <a:rPr lang="pt-BR" dirty="0" smtClean="0"/>
              <a:t>DS-SF-24</a:t>
            </a:r>
            <a:endParaRPr lang="en-US" dirty="0"/>
          </a:p>
        </p:txBody>
      </p:sp>
    </p:spTree>
    <p:extLst>
      <p:ext uri="{BB962C8B-B14F-4D97-AF65-F5344CB8AC3E}">
        <p14:creationId xmlns:p14="http://schemas.microsoft.com/office/powerpoint/2010/main" val="198431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C874FE-5697-DD44-BFD7-20D45D96A555}" type="slidenum">
              <a:rPr lang="en-US" smtClean="0"/>
              <a:t>4</a:t>
            </a:fld>
            <a:endParaRPr lang="en-US" dirty="0"/>
          </a:p>
        </p:txBody>
      </p:sp>
      <p:sp>
        <p:nvSpPr>
          <p:cNvPr id="5" name="Header Placeholder 4"/>
          <p:cNvSpPr>
            <a:spLocks noGrp="1"/>
          </p:cNvSpPr>
          <p:nvPr>
            <p:ph type="hdr" sz="quarter" idx="11"/>
          </p:nvPr>
        </p:nvSpPr>
        <p:spPr/>
        <p:txBody>
          <a:bodyPr/>
          <a:lstStyle/>
          <a:p>
            <a:r>
              <a:rPr lang="pt-BR" dirty="0" smtClean="0"/>
              <a:t>DS-SF-24</a:t>
            </a:r>
            <a:endParaRPr lang="en-US" dirty="0"/>
          </a:p>
        </p:txBody>
      </p:sp>
    </p:spTree>
    <p:extLst>
      <p:ext uri="{BB962C8B-B14F-4D97-AF65-F5344CB8AC3E}">
        <p14:creationId xmlns:p14="http://schemas.microsoft.com/office/powerpoint/2010/main" val="786210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C874FE-5697-DD44-BFD7-20D45D96A555}" type="slidenum">
              <a:rPr lang="en-US" smtClean="0"/>
              <a:t>5</a:t>
            </a:fld>
            <a:endParaRPr lang="en-US" dirty="0"/>
          </a:p>
        </p:txBody>
      </p:sp>
      <p:sp>
        <p:nvSpPr>
          <p:cNvPr id="5" name="Header Placeholder 4"/>
          <p:cNvSpPr>
            <a:spLocks noGrp="1"/>
          </p:cNvSpPr>
          <p:nvPr>
            <p:ph type="hdr" sz="quarter" idx="11"/>
          </p:nvPr>
        </p:nvSpPr>
        <p:spPr/>
        <p:txBody>
          <a:bodyPr/>
          <a:lstStyle/>
          <a:p>
            <a:r>
              <a:rPr lang="pt-BR" dirty="0" smtClean="0"/>
              <a:t>DS-SF-24</a:t>
            </a:r>
            <a:endParaRPr lang="en-US" dirty="0"/>
          </a:p>
        </p:txBody>
      </p:sp>
    </p:spTree>
    <p:extLst>
      <p:ext uri="{BB962C8B-B14F-4D97-AF65-F5344CB8AC3E}">
        <p14:creationId xmlns:p14="http://schemas.microsoft.com/office/powerpoint/2010/main" val="1957233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C874FE-5697-DD44-BFD7-20D45D96A555}" type="slidenum">
              <a:rPr lang="en-US" smtClean="0"/>
              <a:t>6</a:t>
            </a:fld>
            <a:endParaRPr lang="en-US" dirty="0"/>
          </a:p>
        </p:txBody>
      </p:sp>
      <p:sp>
        <p:nvSpPr>
          <p:cNvPr id="5" name="Header Placeholder 4"/>
          <p:cNvSpPr>
            <a:spLocks noGrp="1"/>
          </p:cNvSpPr>
          <p:nvPr>
            <p:ph type="hdr" sz="quarter" idx="11"/>
          </p:nvPr>
        </p:nvSpPr>
        <p:spPr/>
        <p:txBody>
          <a:bodyPr/>
          <a:lstStyle/>
          <a:p>
            <a:r>
              <a:rPr lang="pt-BR" dirty="0" smtClean="0"/>
              <a:t>DS-SF-24</a:t>
            </a:r>
            <a:endParaRPr lang="en-US" dirty="0"/>
          </a:p>
        </p:txBody>
      </p:sp>
    </p:spTree>
    <p:extLst>
      <p:ext uri="{BB962C8B-B14F-4D97-AF65-F5344CB8AC3E}">
        <p14:creationId xmlns:p14="http://schemas.microsoft.com/office/powerpoint/2010/main" val="2127836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C874FE-5697-DD44-BFD7-20D45D96A555}" type="slidenum">
              <a:rPr lang="en-US" smtClean="0"/>
              <a:t>7</a:t>
            </a:fld>
            <a:endParaRPr lang="en-US" dirty="0"/>
          </a:p>
        </p:txBody>
      </p:sp>
      <p:sp>
        <p:nvSpPr>
          <p:cNvPr id="5" name="Header Placeholder 4"/>
          <p:cNvSpPr>
            <a:spLocks noGrp="1"/>
          </p:cNvSpPr>
          <p:nvPr>
            <p:ph type="hdr" sz="quarter" idx="11"/>
          </p:nvPr>
        </p:nvSpPr>
        <p:spPr/>
        <p:txBody>
          <a:bodyPr/>
          <a:lstStyle/>
          <a:p>
            <a:r>
              <a:rPr lang="pt-BR" dirty="0" smtClean="0"/>
              <a:t>DS-SF-24</a:t>
            </a:r>
            <a:endParaRPr lang="en-US" dirty="0"/>
          </a:p>
        </p:txBody>
      </p:sp>
    </p:spTree>
    <p:extLst>
      <p:ext uri="{BB962C8B-B14F-4D97-AF65-F5344CB8AC3E}">
        <p14:creationId xmlns:p14="http://schemas.microsoft.com/office/powerpoint/2010/main" val="569758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C874FE-5697-DD44-BFD7-20D45D96A555}" type="slidenum">
              <a:rPr lang="en-US" smtClean="0"/>
              <a:t>8</a:t>
            </a:fld>
            <a:endParaRPr lang="en-US" dirty="0"/>
          </a:p>
        </p:txBody>
      </p:sp>
      <p:sp>
        <p:nvSpPr>
          <p:cNvPr id="5" name="Header Placeholder 4"/>
          <p:cNvSpPr>
            <a:spLocks noGrp="1"/>
          </p:cNvSpPr>
          <p:nvPr>
            <p:ph type="hdr" sz="quarter" idx="11"/>
          </p:nvPr>
        </p:nvSpPr>
        <p:spPr/>
        <p:txBody>
          <a:bodyPr/>
          <a:lstStyle/>
          <a:p>
            <a:r>
              <a:rPr lang="pt-BR" dirty="0" smtClean="0"/>
              <a:t>DS-SF-24</a:t>
            </a:r>
            <a:endParaRPr lang="en-US" dirty="0"/>
          </a:p>
        </p:txBody>
      </p:sp>
    </p:spTree>
    <p:extLst>
      <p:ext uri="{BB962C8B-B14F-4D97-AF65-F5344CB8AC3E}">
        <p14:creationId xmlns:p14="http://schemas.microsoft.com/office/powerpoint/2010/main" val="523607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C874FE-5697-DD44-BFD7-20D45D96A555}" type="slidenum">
              <a:rPr lang="en-US" smtClean="0"/>
              <a:t>9</a:t>
            </a:fld>
            <a:endParaRPr lang="en-US" dirty="0"/>
          </a:p>
        </p:txBody>
      </p:sp>
      <p:sp>
        <p:nvSpPr>
          <p:cNvPr id="5" name="Header Placeholder 4"/>
          <p:cNvSpPr>
            <a:spLocks noGrp="1"/>
          </p:cNvSpPr>
          <p:nvPr>
            <p:ph type="hdr" sz="quarter" idx="11"/>
          </p:nvPr>
        </p:nvSpPr>
        <p:spPr/>
        <p:txBody>
          <a:bodyPr/>
          <a:lstStyle/>
          <a:p>
            <a:r>
              <a:rPr lang="pt-BR" dirty="0" smtClean="0"/>
              <a:t>DS-SF-24</a:t>
            </a:r>
            <a:endParaRPr lang="en-US" dirty="0"/>
          </a:p>
        </p:txBody>
      </p:sp>
    </p:spTree>
    <p:extLst>
      <p:ext uri="{BB962C8B-B14F-4D97-AF65-F5344CB8AC3E}">
        <p14:creationId xmlns:p14="http://schemas.microsoft.com/office/powerpoint/2010/main" val="289538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dirty="0" smtClean="0"/>
              <a:t>8/18/16</a:t>
            </a:r>
            <a:endParaRPr lang="en-US" dirty="0"/>
          </a:p>
        </p:txBody>
      </p:sp>
      <p:sp>
        <p:nvSpPr>
          <p:cNvPr id="5" name="Footer Placeholder 4"/>
          <p:cNvSpPr>
            <a:spLocks noGrp="1"/>
          </p:cNvSpPr>
          <p:nvPr>
            <p:ph type="ftr" sz="quarter" idx="11"/>
          </p:nvPr>
        </p:nvSpPr>
        <p:spPr/>
        <p:txBody>
          <a:bodyPr/>
          <a:lstStyle/>
          <a:p>
            <a:r>
              <a:rPr lang="en-US" dirty="0" smtClean="0"/>
              <a:t>&amp;[Page]</a:t>
            </a:r>
            <a:endParaRPr lang="en-US" dirty="0"/>
          </a:p>
        </p:txBody>
      </p:sp>
      <p:sp>
        <p:nvSpPr>
          <p:cNvPr id="6" name="Slide Number Placeholder 5"/>
          <p:cNvSpPr>
            <a:spLocks noGrp="1"/>
          </p:cNvSpPr>
          <p:nvPr>
            <p:ph type="sldNum" sz="quarter" idx="12"/>
          </p:nvPr>
        </p:nvSpPr>
        <p:spPr/>
        <p:txBody>
          <a:bodyPr/>
          <a:lstStyle/>
          <a:p>
            <a:fld id="{C49BB952-F26E-3043-B6DC-2261446200D8}" type="slidenum">
              <a:rPr lang="en-US" smtClean="0"/>
              <a:t>‹#›</a:t>
            </a:fld>
            <a:endParaRPr lang="en-US" dirty="0"/>
          </a:p>
        </p:txBody>
      </p:sp>
    </p:spTree>
    <p:extLst>
      <p:ext uri="{BB962C8B-B14F-4D97-AF65-F5344CB8AC3E}">
        <p14:creationId xmlns:p14="http://schemas.microsoft.com/office/powerpoint/2010/main" val="303566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dirty="0" smtClean="0"/>
              <a:t>8/18/16</a:t>
            </a:r>
            <a:endParaRPr lang="en-US" dirty="0"/>
          </a:p>
        </p:txBody>
      </p:sp>
      <p:sp>
        <p:nvSpPr>
          <p:cNvPr id="5" name="Footer Placeholder 4"/>
          <p:cNvSpPr>
            <a:spLocks noGrp="1"/>
          </p:cNvSpPr>
          <p:nvPr>
            <p:ph type="ftr" sz="quarter" idx="11"/>
          </p:nvPr>
        </p:nvSpPr>
        <p:spPr/>
        <p:txBody>
          <a:bodyPr/>
          <a:lstStyle/>
          <a:p>
            <a:r>
              <a:rPr lang="en-US" dirty="0" smtClean="0"/>
              <a:t>&amp;[Page]</a:t>
            </a:r>
            <a:endParaRPr lang="en-US" dirty="0"/>
          </a:p>
        </p:txBody>
      </p:sp>
      <p:sp>
        <p:nvSpPr>
          <p:cNvPr id="6" name="Slide Number Placeholder 5"/>
          <p:cNvSpPr>
            <a:spLocks noGrp="1"/>
          </p:cNvSpPr>
          <p:nvPr>
            <p:ph type="sldNum" sz="quarter" idx="12"/>
          </p:nvPr>
        </p:nvSpPr>
        <p:spPr/>
        <p:txBody>
          <a:bodyPr/>
          <a:lstStyle/>
          <a:p>
            <a:fld id="{C49BB952-F26E-3043-B6DC-2261446200D8}" type="slidenum">
              <a:rPr lang="en-US" smtClean="0"/>
              <a:t>‹#›</a:t>
            </a:fld>
            <a:endParaRPr lang="en-US" dirty="0"/>
          </a:p>
        </p:txBody>
      </p:sp>
    </p:spTree>
    <p:extLst>
      <p:ext uri="{BB962C8B-B14F-4D97-AF65-F5344CB8AC3E}">
        <p14:creationId xmlns:p14="http://schemas.microsoft.com/office/powerpoint/2010/main" val="1876099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dirty="0" smtClean="0"/>
              <a:t>8/18/16</a:t>
            </a:r>
            <a:endParaRPr lang="en-US" dirty="0"/>
          </a:p>
        </p:txBody>
      </p:sp>
      <p:sp>
        <p:nvSpPr>
          <p:cNvPr id="5" name="Footer Placeholder 4"/>
          <p:cNvSpPr>
            <a:spLocks noGrp="1"/>
          </p:cNvSpPr>
          <p:nvPr>
            <p:ph type="ftr" sz="quarter" idx="11"/>
          </p:nvPr>
        </p:nvSpPr>
        <p:spPr/>
        <p:txBody>
          <a:bodyPr/>
          <a:lstStyle/>
          <a:p>
            <a:r>
              <a:rPr lang="en-US" dirty="0" smtClean="0"/>
              <a:t>&amp;[Page]</a:t>
            </a:r>
            <a:endParaRPr lang="en-US" dirty="0"/>
          </a:p>
        </p:txBody>
      </p:sp>
      <p:sp>
        <p:nvSpPr>
          <p:cNvPr id="6" name="Slide Number Placeholder 5"/>
          <p:cNvSpPr>
            <a:spLocks noGrp="1"/>
          </p:cNvSpPr>
          <p:nvPr>
            <p:ph type="sldNum" sz="quarter" idx="12"/>
          </p:nvPr>
        </p:nvSpPr>
        <p:spPr/>
        <p:txBody>
          <a:bodyPr/>
          <a:lstStyle/>
          <a:p>
            <a:fld id="{C49BB952-F26E-3043-B6DC-2261446200D8}" type="slidenum">
              <a:rPr lang="en-US" smtClean="0"/>
              <a:t>‹#›</a:t>
            </a:fld>
            <a:endParaRPr lang="en-US" dirty="0"/>
          </a:p>
        </p:txBody>
      </p:sp>
    </p:spTree>
    <p:extLst>
      <p:ext uri="{BB962C8B-B14F-4D97-AF65-F5344CB8AC3E}">
        <p14:creationId xmlns:p14="http://schemas.microsoft.com/office/powerpoint/2010/main" val="103739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dirty="0" smtClean="0"/>
              <a:t>8/18/16</a:t>
            </a:r>
            <a:endParaRPr lang="en-US" dirty="0"/>
          </a:p>
        </p:txBody>
      </p:sp>
      <p:sp>
        <p:nvSpPr>
          <p:cNvPr id="5" name="Footer Placeholder 4"/>
          <p:cNvSpPr>
            <a:spLocks noGrp="1"/>
          </p:cNvSpPr>
          <p:nvPr>
            <p:ph type="ftr" sz="quarter" idx="11"/>
          </p:nvPr>
        </p:nvSpPr>
        <p:spPr/>
        <p:txBody>
          <a:bodyPr/>
          <a:lstStyle/>
          <a:p>
            <a:r>
              <a:rPr lang="en-US" dirty="0" smtClean="0"/>
              <a:t>&amp;[Page]</a:t>
            </a:r>
            <a:endParaRPr lang="en-US" dirty="0"/>
          </a:p>
        </p:txBody>
      </p:sp>
      <p:sp>
        <p:nvSpPr>
          <p:cNvPr id="6" name="Slide Number Placeholder 5"/>
          <p:cNvSpPr>
            <a:spLocks noGrp="1"/>
          </p:cNvSpPr>
          <p:nvPr>
            <p:ph type="sldNum" sz="quarter" idx="12"/>
          </p:nvPr>
        </p:nvSpPr>
        <p:spPr/>
        <p:txBody>
          <a:bodyPr/>
          <a:lstStyle/>
          <a:p>
            <a:fld id="{C49BB952-F26E-3043-B6DC-2261446200D8}" type="slidenum">
              <a:rPr lang="en-US" smtClean="0"/>
              <a:t>‹#›</a:t>
            </a:fld>
            <a:endParaRPr lang="en-US" dirty="0"/>
          </a:p>
        </p:txBody>
      </p:sp>
    </p:spTree>
    <p:extLst>
      <p:ext uri="{BB962C8B-B14F-4D97-AF65-F5344CB8AC3E}">
        <p14:creationId xmlns:p14="http://schemas.microsoft.com/office/powerpoint/2010/main" val="1774924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dirty="0" smtClean="0"/>
              <a:t>8/18/16</a:t>
            </a:r>
            <a:endParaRPr lang="en-US" dirty="0"/>
          </a:p>
        </p:txBody>
      </p:sp>
      <p:sp>
        <p:nvSpPr>
          <p:cNvPr id="5" name="Footer Placeholder 4"/>
          <p:cNvSpPr>
            <a:spLocks noGrp="1"/>
          </p:cNvSpPr>
          <p:nvPr>
            <p:ph type="ftr" sz="quarter" idx="11"/>
          </p:nvPr>
        </p:nvSpPr>
        <p:spPr/>
        <p:txBody>
          <a:bodyPr/>
          <a:lstStyle/>
          <a:p>
            <a:r>
              <a:rPr lang="en-US" dirty="0" smtClean="0"/>
              <a:t>&amp;[Page]</a:t>
            </a:r>
            <a:endParaRPr lang="en-US" dirty="0"/>
          </a:p>
        </p:txBody>
      </p:sp>
      <p:sp>
        <p:nvSpPr>
          <p:cNvPr id="6" name="Slide Number Placeholder 5"/>
          <p:cNvSpPr>
            <a:spLocks noGrp="1"/>
          </p:cNvSpPr>
          <p:nvPr>
            <p:ph type="sldNum" sz="quarter" idx="12"/>
          </p:nvPr>
        </p:nvSpPr>
        <p:spPr/>
        <p:txBody>
          <a:bodyPr/>
          <a:lstStyle/>
          <a:p>
            <a:fld id="{C49BB952-F26E-3043-B6DC-2261446200D8}" type="slidenum">
              <a:rPr lang="en-US" smtClean="0"/>
              <a:t>‹#›</a:t>
            </a:fld>
            <a:endParaRPr lang="en-US" dirty="0"/>
          </a:p>
        </p:txBody>
      </p:sp>
    </p:spTree>
    <p:extLst>
      <p:ext uri="{BB962C8B-B14F-4D97-AF65-F5344CB8AC3E}">
        <p14:creationId xmlns:p14="http://schemas.microsoft.com/office/powerpoint/2010/main" val="454831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dirty="0" smtClean="0"/>
              <a:t>8/18/16</a:t>
            </a:r>
            <a:endParaRPr lang="en-US" dirty="0"/>
          </a:p>
        </p:txBody>
      </p:sp>
      <p:sp>
        <p:nvSpPr>
          <p:cNvPr id="6" name="Footer Placeholder 5"/>
          <p:cNvSpPr>
            <a:spLocks noGrp="1"/>
          </p:cNvSpPr>
          <p:nvPr>
            <p:ph type="ftr" sz="quarter" idx="11"/>
          </p:nvPr>
        </p:nvSpPr>
        <p:spPr/>
        <p:txBody>
          <a:bodyPr/>
          <a:lstStyle/>
          <a:p>
            <a:r>
              <a:rPr lang="en-US" dirty="0" smtClean="0"/>
              <a:t>&amp;[Page]</a:t>
            </a:r>
            <a:endParaRPr lang="en-US" dirty="0"/>
          </a:p>
        </p:txBody>
      </p:sp>
      <p:sp>
        <p:nvSpPr>
          <p:cNvPr id="7" name="Slide Number Placeholder 6"/>
          <p:cNvSpPr>
            <a:spLocks noGrp="1"/>
          </p:cNvSpPr>
          <p:nvPr>
            <p:ph type="sldNum" sz="quarter" idx="12"/>
          </p:nvPr>
        </p:nvSpPr>
        <p:spPr/>
        <p:txBody>
          <a:bodyPr/>
          <a:lstStyle/>
          <a:p>
            <a:fld id="{C49BB952-F26E-3043-B6DC-2261446200D8}" type="slidenum">
              <a:rPr lang="en-US" smtClean="0"/>
              <a:t>‹#›</a:t>
            </a:fld>
            <a:endParaRPr lang="en-US" dirty="0"/>
          </a:p>
        </p:txBody>
      </p:sp>
    </p:spTree>
    <p:extLst>
      <p:ext uri="{BB962C8B-B14F-4D97-AF65-F5344CB8AC3E}">
        <p14:creationId xmlns:p14="http://schemas.microsoft.com/office/powerpoint/2010/main" val="1463191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dirty="0" smtClean="0"/>
              <a:t>8/18/16</a:t>
            </a:r>
            <a:endParaRPr lang="en-US" dirty="0"/>
          </a:p>
        </p:txBody>
      </p:sp>
      <p:sp>
        <p:nvSpPr>
          <p:cNvPr id="8" name="Footer Placeholder 7"/>
          <p:cNvSpPr>
            <a:spLocks noGrp="1"/>
          </p:cNvSpPr>
          <p:nvPr>
            <p:ph type="ftr" sz="quarter" idx="11"/>
          </p:nvPr>
        </p:nvSpPr>
        <p:spPr/>
        <p:txBody>
          <a:bodyPr/>
          <a:lstStyle/>
          <a:p>
            <a:r>
              <a:rPr lang="en-US" dirty="0" smtClean="0"/>
              <a:t>&amp;[Page]</a:t>
            </a:r>
            <a:endParaRPr lang="en-US" dirty="0"/>
          </a:p>
        </p:txBody>
      </p:sp>
      <p:sp>
        <p:nvSpPr>
          <p:cNvPr id="9" name="Slide Number Placeholder 8"/>
          <p:cNvSpPr>
            <a:spLocks noGrp="1"/>
          </p:cNvSpPr>
          <p:nvPr>
            <p:ph type="sldNum" sz="quarter" idx="12"/>
          </p:nvPr>
        </p:nvSpPr>
        <p:spPr/>
        <p:txBody>
          <a:bodyPr/>
          <a:lstStyle/>
          <a:p>
            <a:fld id="{C49BB952-F26E-3043-B6DC-2261446200D8}" type="slidenum">
              <a:rPr lang="en-US" smtClean="0"/>
              <a:t>‹#›</a:t>
            </a:fld>
            <a:endParaRPr lang="en-US" dirty="0"/>
          </a:p>
        </p:txBody>
      </p:sp>
    </p:spTree>
    <p:extLst>
      <p:ext uri="{BB962C8B-B14F-4D97-AF65-F5344CB8AC3E}">
        <p14:creationId xmlns:p14="http://schemas.microsoft.com/office/powerpoint/2010/main" val="1024113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dirty="0" smtClean="0"/>
              <a:t>8/18/16</a:t>
            </a:r>
            <a:endParaRPr lang="en-US" dirty="0"/>
          </a:p>
        </p:txBody>
      </p:sp>
      <p:sp>
        <p:nvSpPr>
          <p:cNvPr id="4" name="Footer Placeholder 3"/>
          <p:cNvSpPr>
            <a:spLocks noGrp="1"/>
          </p:cNvSpPr>
          <p:nvPr>
            <p:ph type="ftr" sz="quarter" idx="11"/>
          </p:nvPr>
        </p:nvSpPr>
        <p:spPr/>
        <p:txBody>
          <a:bodyPr/>
          <a:lstStyle/>
          <a:p>
            <a:r>
              <a:rPr lang="en-US" dirty="0" smtClean="0"/>
              <a:t>&amp;[Page]</a:t>
            </a:r>
            <a:endParaRPr lang="en-US" dirty="0"/>
          </a:p>
        </p:txBody>
      </p:sp>
      <p:sp>
        <p:nvSpPr>
          <p:cNvPr id="5" name="Slide Number Placeholder 4"/>
          <p:cNvSpPr>
            <a:spLocks noGrp="1"/>
          </p:cNvSpPr>
          <p:nvPr>
            <p:ph type="sldNum" sz="quarter" idx="12"/>
          </p:nvPr>
        </p:nvSpPr>
        <p:spPr/>
        <p:txBody>
          <a:bodyPr/>
          <a:lstStyle/>
          <a:p>
            <a:fld id="{C49BB952-F26E-3043-B6DC-2261446200D8}" type="slidenum">
              <a:rPr lang="en-US" smtClean="0"/>
              <a:t>‹#›</a:t>
            </a:fld>
            <a:endParaRPr lang="en-US" dirty="0"/>
          </a:p>
        </p:txBody>
      </p:sp>
    </p:spTree>
    <p:extLst>
      <p:ext uri="{BB962C8B-B14F-4D97-AF65-F5344CB8AC3E}">
        <p14:creationId xmlns:p14="http://schemas.microsoft.com/office/powerpoint/2010/main" val="199642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8/18/16</a:t>
            </a:r>
            <a:endParaRPr lang="en-US" dirty="0"/>
          </a:p>
        </p:txBody>
      </p:sp>
      <p:sp>
        <p:nvSpPr>
          <p:cNvPr id="3" name="Footer Placeholder 2"/>
          <p:cNvSpPr>
            <a:spLocks noGrp="1"/>
          </p:cNvSpPr>
          <p:nvPr>
            <p:ph type="ftr" sz="quarter" idx="11"/>
          </p:nvPr>
        </p:nvSpPr>
        <p:spPr/>
        <p:txBody>
          <a:bodyPr/>
          <a:lstStyle/>
          <a:p>
            <a:r>
              <a:rPr lang="en-US" dirty="0" smtClean="0"/>
              <a:t>&amp;[Page]</a:t>
            </a:r>
            <a:endParaRPr lang="en-US" dirty="0"/>
          </a:p>
        </p:txBody>
      </p:sp>
      <p:sp>
        <p:nvSpPr>
          <p:cNvPr id="4" name="Slide Number Placeholder 3"/>
          <p:cNvSpPr>
            <a:spLocks noGrp="1"/>
          </p:cNvSpPr>
          <p:nvPr>
            <p:ph type="sldNum" sz="quarter" idx="12"/>
          </p:nvPr>
        </p:nvSpPr>
        <p:spPr/>
        <p:txBody>
          <a:bodyPr/>
          <a:lstStyle/>
          <a:p>
            <a:fld id="{C49BB952-F26E-3043-B6DC-2261446200D8}" type="slidenum">
              <a:rPr lang="en-US" smtClean="0"/>
              <a:t>‹#›</a:t>
            </a:fld>
            <a:endParaRPr lang="en-US" dirty="0"/>
          </a:p>
        </p:txBody>
      </p:sp>
    </p:spTree>
    <p:extLst>
      <p:ext uri="{BB962C8B-B14F-4D97-AF65-F5344CB8AC3E}">
        <p14:creationId xmlns:p14="http://schemas.microsoft.com/office/powerpoint/2010/main" val="1028377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8/18/16</a:t>
            </a:r>
            <a:endParaRPr lang="en-US" dirty="0"/>
          </a:p>
        </p:txBody>
      </p:sp>
      <p:sp>
        <p:nvSpPr>
          <p:cNvPr id="6" name="Footer Placeholder 5"/>
          <p:cNvSpPr>
            <a:spLocks noGrp="1"/>
          </p:cNvSpPr>
          <p:nvPr>
            <p:ph type="ftr" sz="quarter" idx="11"/>
          </p:nvPr>
        </p:nvSpPr>
        <p:spPr/>
        <p:txBody>
          <a:bodyPr/>
          <a:lstStyle/>
          <a:p>
            <a:r>
              <a:rPr lang="en-US" dirty="0" smtClean="0"/>
              <a:t>&amp;[Page]</a:t>
            </a:r>
            <a:endParaRPr lang="en-US" dirty="0"/>
          </a:p>
        </p:txBody>
      </p:sp>
      <p:sp>
        <p:nvSpPr>
          <p:cNvPr id="7" name="Slide Number Placeholder 6"/>
          <p:cNvSpPr>
            <a:spLocks noGrp="1"/>
          </p:cNvSpPr>
          <p:nvPr>
            <p:ph type="sldNum" sz="quarter" idx="12"/>
          </p:nvPr>
        </p:nvSpPr>
        <p:spPr/>
        <p:txBody>
          <a:bodyPr/>
          <a:lstStyle/>
          <a:p>
            <a:fld id="{C49BB952-F26E-3043-B6DC-2261446200D8}" type="slidenum">
              <a:rPr lang="en-US" smtClean="0"/>
              <a:t>‹#›</a:t>
            </a:fld>
            <a:endParaRPr lang="en-US" dirty="0"/>
          </a:p>
        </p:txBody>
      </p:sp>
    </p:spTree>
    <p:extLst>
      <p:ext uri="{BB962C8B-B14F-4D97-AF65-F5344CB8AC3E}">
        <p14:creationId xmlns:p14="http://schemas.microsoft.com/office/powerpoint/2010/main" val="985948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8/18/16</a:t>
            </a:r>
            <a:endParaRPr lang="en-US" dirty="0"/>
          </a:p>
        </p:txBody>
      </p:sp>
      <p:sp>
        <p:nvSpPr>
          <p:cNvPr id="6" name="Footer Placeholder 5"/>
          <p:cNvSpPr>
            <a:spLocks noGrp="1"/>
          </p:cNvSpPr>
          <p:nvPr>
            <p:ph type="ftr" sz="quarter" idx="11"/>
          </p:nvPr>
        </p:nvSpPr>
        <p:spPr/>
        <p:txBody>
          <a:bodyPr/>
          <a:lstStyle/>
          <a:p>
            <a:r>
              <a:rPr lang="en-US" dirty="0" smtClean="0"/>
              <a:t>&amp;[Page]</a:t>
            </a:r>
            <a:endParaRPr lang="en-US" dirty="0"/>
          </a:p>
        </p:txBody>
      </p:sp>
      <p:sp>
        <p:nvSpPr>
          <p:cNvPr id="7" name="Slide Number Placeholder 6"/>
          <p:cNvSpPr>
            <a:spLocks noGrp="1"/>
          </p:cNvSpPr>
          <p:nvPr>
            <p:ph type="sldNum" sz="quarter" idx="12"/>
          </p:nvPr>
        </p:nvSpPr>
        <p:spPr/>
        <p:txBody>
          <a:bodyPr/>
          <a:lstStyle/>
          <a:p>
            <a:fld id="{C49BB952-F26E-3043-B6DC-2261446200D8}" type="slidenum">
              <a:rPr lang="en-US" smtClean="0"/>
              <a:t>‹#›</a:t>
            </a:fld>
            <a:endParaRPr lang="en-US" dirty="0"/>
          </a:p>
        </p:txBody>
      </p:sp>
    </p:spTree>
    <p:extLst>
      <p:ext uri="{BB962C8B-B14F-4D97-AF65-F5344CB8AC3E}">
        <p14:creationId xmlns:p14="http://schemas.microsoft.com/office/powerpoint/2010/main" val="8579806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8/18/16</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&amp;[Page]</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BB952-F26E-3043-B6DC-2261446200D8}" type="slidenum">
              <a:rPr lang="en-US" smtClean="0"/>
              <a:t>‹#›</a:t>
            </a:fld>
            <a:endParaRPr lang="en-US" dirty="0"/>
          </a:p>
        </p:txBody>
      </p:sp>
    </p:spTree>
    <p:extLst>
      <p:ext uri="{BB962C8B-B14F-4D97-AF65-F5344CB8AC3E}">
        <p14:creationId xmlns:p14="http://schemas.microsoft.com/office/powerpoint/2010/main" val="1853751194"/>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6" y="1521678"/>
            <a:ext cx="6626087" cy="1325563"/>
          </a:xfrm>
          <a:effectLst>
            <a:glow rad="63500">
              <a:schemeClr val="accent1">
                <a:satMod val="175000"/>
                <a:alpha val="40000"/>
              </a:schemeClr>
            </a:glow>
          </a:effectLst>
        </p:spPr>
        <p:txBody>
          <a:bodyPr>
            <a:noAutofit/>
          </a:bodyPr>
          <a:lstStyle/>
          <a:p>
            <a:pPr algn="ctr"/>
            <a:r>
              <a:rPr lang="en-US" sz="5000" dirty="0" smtClean="0">
                <a:solidFill>
                  <a:srgbClr val="002060"/>
                </a:solidFill>
                <a:latin typeface="Futura Medium" charset="0"/>
                <a:ea typeface="Futura Medium" charset="0"/>
                <a:cs typeface="Futura Medium" charset="0"/>
              </a:rPr>
              <a:t>Impact of Community Indicators on </a:t>
            </a:r>
            <a:br>
              <a:rPr lang="en-US" sz="5000" dirty="0" smtClean="0">
                <a:solidFill>
                  <a:srgbClr val="002060"/>
                </a:solidFill>
                <a:latin typeface="Futura Medium" charset="0"/>
                <a:ea typeface="Futura Medium" charset="0"/>
                <a:cs typeface="Futura Medium" charset="0"/>
              </a:rPr>
            </a:br>
            <a:r>
              <a:rPr lang="en-US" sz="5000" dirty="0" smtClean="0">
                <a:solidFill>
                  <a:srgbClr val="002060"/>
                </a:solidFill>
                <a:latin typeface="Futura Medium" charset="0"/>
                <a:ea typeface="Futura Medium" charset="0"/>
                <a:cs typeface="Futura Medium" charset="0"/>
              </a:rPr>
              <a:t>Real Estate Value</a:t>
            </a:r>
            <a:endParaRPr lang="en-US" sz="5000" dirty="0">
              <a:solidFill>
                <a:srgbClr val="002060"/>
              </a:solidFill>
              <a:latin typeface="Futura Medium" charset="0"/>
              <a:ea typeface="Futura Medium" charset="0"/>
              <a:cs typeface="Futura Medium" charset="0"/>
            </a:endParaRPr>
          </a:p>
        </p:txBody>
      </p:sp>
      <p:sp>
        <p:nvSpPr>
          <p:cNvPr id="4" name="Title 1"/>
          <p:cNvSpPr txBox="1">
            <a:spLocks/>
          </p:cNvSpPr>
          <p:nvPr/>
        </p:nvSpPr>
        <p:spPr>
          <a:xfrm>
            <a:off x="-96556" y="3648653"/>
            <a:ext cx="662608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dirty="0" smtClean="0">
                <a:solidFill>
                  <a:srgbClr val="002060"/>
                </a:solidFill>
                <a:latin typeface="Futura Medium" charset="0"/>
                <a:ea typeface="Futura Medium" charset="0"/>
                <a:cs typeface="Futura Medium" charset="0"/>
              </a:rPr>
              <a:t>Chris Salviati</a:t>
            </a:r>
          </a:p>
          <a:p>
            <a:pPr algn="ctr"/>
            <a:r>
              <a:rPr lang="en-US" sz="3000" dirty="0" smtClean="0">
                <a:solidFill>
                  <a:srgbClr val="002060"/>
                </a:solidFill>
                <a:latin typeface="Futura Medium" charset="0"/>
                <a:ea typeface="Futura Medium" charset="0"/>
                <a:cs typeface="Futura Medium" charset="0"/>
              </a:rPr>
              <a:t>August 18, 2016</a:t>
            </a:r>
            <a:endParaRPr lang="en-US" sz="3000" dirty="0">
              <a:solidFill>
                <a:srgbClr val="002060"/>
              </a:solidFill>
              <a:latin typeface="Futura Medium" charset="0"/>
              <a:ea typeface="Futura Medium" charset="0"/>
              <a:cs typeface="Futura Medium" charset="0"/>
            </a:endParaRPr>
          </a:p>
        </p:txBody>
      </p:sp>
      <p:cxnSp>
        <p:nvCxnSpPr>
          <p:cNvPr id="7" name="Straight Connector 6"/>
          <p:cNvCxnSpPr/>
          <p:nvPr/>
        </p:nvCxnSpPr>
        <p:spPr>
          <a:xfrm>
            <a:off x="185974" y="3395458"/>
            <a:ext cx="5910026" cy="32504"/>
          </a:xfrm>
          <a:prstGeom prst="line">
            <a:avLst/>
          </a:prstGeom>
          <a:ln w="41275">
            <a:solidFill>
              <a:srgbClr val="002060"/>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454620" y="1015287"/>
            <a:ext cx="5485481" cy="4792846"/>
          </a:xfrm>
          <a:prstGeom prst="rect">
            <a:avLst/>
          </a:prstGeom>
          <a:solidFill>
            <a:srgbClr val="002060"/>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13"/>
          <p:cNvSpPr>
            <a:spLocks noGrp="1"/>
          </p:cNvSpPr>
          <p:nvPr>
            <p:ph type="sldNum" sz="quarter" idx="12"/>
          </p:nvPr>
        </p:nvSpPr>
        <p:spPr/>
        <p:txBody>
          <a:bodyPr/>
          <a:lstStyle/>
          <a:p>
            <a:fld id="{C49BB952-F26E-3043-B6DC-2261446200D8}" type="slidenum">
              <a:rPr lang="en-US" smtClean="0"/>
              <a:t>1</a:t>
            </a:fld>
            <a:endParaRPr lang="en-US" dirty="0"/>
          </a:p>
        </p:txBody>
      </p:sp>
      <p:sp>
        <p:nvSpPr>
          <p:cNvPr id="15" name="Date Placeholder 14"/>
          <p:cNvSpPr>
            <a:spLocks noGrp="1"/>
          </p:cNvSpPr>
          <p:nvPr>
            <p:ph type="dt" sz="half" idx="10"/>
          </p:nvPr>
        </p:nvSpPr>
        <p:spPr/>
        <p:txBody>
          <a:bodyPr/>
          <a:lstStyle/>
          <a:p>
            <a:r>
              <a:rPr lang="en-US" dirty="0" smtClean="0"/>
              <a:t>8/18/16</a:t>
            </a:r>
            <a:endParaRPr lang="en-US" dirty="0"/>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444" y="1180695"/>
            <a:ext cx="5185832" cy="4485903"/>
          </a:xfrm>
          <a:prstGeom prst="rect">
            <a:avLst/>
          </a:prstGeom>
        </p:spPr>
      </p:pic>
      <p:sp>
        <p:nvSpPr>
          <p:cNvPr id="20" name="Rectangle 19"/>
          <p:cNvSpPr/>
          <p:nvPr/>
        </p:nvSpPr>
        <p:spPr>
          <a:xfrm>
            <a:off x="0" y="0"/>
            <a:ext cx="12192000"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0" y="37068"/>
            <a:ext cx="3471333" cy="369332"/>
          </a:xfrm>
          <a:prstGeom prst="rect">
            <a:avLst/>
          </a:prstGeom>
          <a:noFill/>
        </p:spPr>
        <p:txBody>
          <a:bodyPr wrap="square" rtlCol="0">
            <a:spAutoFit/>
          </a:bodyPr>
          <a:lstStyle/>
          <a:p>
            <a:r>
              <a:rPr lang="en-US" dirty="0" smtClean="0">
                <a:solidFill>
                  <a:schemeClr val="bg1"/>
                </a:solidFill>
                <a:latin typeface="Futura Medium" charset="0"/>
                <a:ea typeface="Futura Medium" charset="0"/>
                <a:cs typeface="Futura Medium" charset="0"/>
              </a:rPr>
              <a:t>DS-SF-24 Final Project</a:t>
            </a:r>
            <a:endParaRPr lang="en-US" dirty="0">
              <a:solidFill>
                <a:schemeClr val="bg1"/>
              </a:solidFill>
              <a:latin typeface="Futura Medium" charset="0"/>
              <a:ea typeface="Futura Medium" charset="0"/>
              <a:cs typeface="Futura Medium" charset="0"/>
            </a:endParaRPr>
          </a:p>
        </p:txBody>
      </p:sp>
    </p:spTree>
    <p:extLst>
      <p:ext uri="{BB962C8B-B14F-4D97-AF65-F5344CB8AC3E}">
        <p14:creationId xmlns:p14="http://schemas.microsoft.com/office/powerpoint/2010/main" val="82091803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12192000"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0" y="37068"/>
            <a:ext cx="3471333" cy="369332"/>
          </a:xfrm>
          <a:prstGeom prst="rect">
            <a:avLst/>
          </a:prstGeom>
          <a:noFill/>
        </p:spPr>
        <p:txBody>
          <a:bodyPr wrap="square" rtlCol="0">
            <a:spAutoFit/>
          </a:bodyPr>
          <a:lstStyle/>
          <a:p>
            <a:r>
              <a:rPr lang="en-US" dirty="0" smtClean="0">
                <a:solidFill>
                  <a:schemeClr val="bg1"/>
                </a:solidFill>
                <a:latin typeface="Futura Medium" charset="0"/>
                <a:ea typeface="Futura Medium" charset="0"/>
                <a:cs typeface="Futura Medium" charset="0"/>
              </a:rPr>
              <a:t>DS-SF-24 Final Project</a:t>
            </a:r>
            <a:endParaRPr lang="en-US" dirty="0">
              <a:solidFill>
                <a:schemeClr val="bg1"/>
              </a:solidFill>
              <a:latin typeface="Futura Medium" charset="0"/>
              <a:ea typeface="Futura Medium" charset="0"/>
              <a:cs typeface="Futura Medium" charset="0"/>
            </a:endParaRPr>
          </a:p>
        </p:txBody>
      </p:sp>
      <p:sp>
        <p:nvSpPr>
          <p:cNvPr id="10" name="TextBox 9"/>
          <p:cNvSpPr txBox="1"/>
          <p:nvPr/>
        </p:nvSpPr>
        <p:spPr>
          <a:xfrm>
            <a:off x="8610600" y="0"/>
            <a:ext cx="3471333" cy="369332"/>
          </a:xfrm>
          <a:prstGeom prst="rect">
            <a:avLst/>
          </a:prstGeom>
          <a:noFill/>
        </p:spPr>
        <p:txBody>
          <a:bodyPr wrap="square" rtlCol="0">
            <a:spAutoFit/>
          </a:bodyPr>
          <a:lstStyle/>
          <a:p>
            <a:pPr algn="r"/>
            <a:r>
              <a:rPr lang="en-US" dirty="0" smtClean="0">
                <a:solidFill>
                  <a:schemeClr val="bg1"/>
                </a:solidFill>
                <a:latin typeface="Futura Medium" charset="0"/>
                <a:ea typeface="Futura Medium" charset="0"/>
                <a:cs typeface="Futura Medium" charset="0"/>
              </a:rPr>
              <a:t>C. Salviati</a:t>
            </a:r>
            <a:endParaRPr lang="en-US" dirty="0">
              <a:solidFill>
                <a:schemeClr val="bg1"/>
              </a:solidFill>
              <a:latin typeface="Futura Medium" charset="0"/>
              <a:ea typeface="Futura Medium" charset="0"/>
              <a:cs typeface="Futura Medium" charset="0"/>
            </a:endParaRPr>
          </a:p>
        </p:txBody>
      </p:sp>
      <p:sp>
        <p:nvSpPr>
          <p:cNvPr id="12" name="Date Placeholder 11"/>
          <p:cNvSpPr>
            <a:spLocks noGrp="1"/>
          </p:cNvSpPr>
          <p:nvPr>
            <p:ph type="dt" sz="half" idx="10"/>
          </p:nvPr>
        </p:nvSpPr>
        <p:spPr/>
        <p:txBody>
          <a:bodyPr/>
          <a:lstStyle/>
          <a:p>
            <a:r>
              <a:rPr lang="en-US" dirty="0" smtClean="0"/>
              <a:t>8/18/16</a:t>
            </a:r>
            <a:endParaRPr lang="en-US" dirty="0"/>
          </a:p>
        </p:txBody>
      </p:sp>
      <p:sp>
        <p:nvSpPr>
          <p:cNvPr id="13" name="Slide Number Placeholder 12"/>
          <p:cNvSpPr>
            <a:spLocks noGrp="1"/>
          </p:cNvSpPr>
          <p:nvPr>
            <p:ph type="sldNum" sz="quarter" idx="12"/>
          </p:nvPr>
        </p:nvSpPr>
        <p:spPr/>
        <p:txBody>
          <a:bodyPr/>
          <a:lstStyle/>
          <a:p>
            <a:fld id="{C49BB952-F26E-3043-B6DC-2261446200D8}" type="slidenum">
              <a:rPr lang="en-US" smtClean="0"/>
              <a:t>10</a:t>
            </a:fld>
            <a:endParaRPr lang="en-US" dirty="0"/>
          </a:p>
        </p:txBody>
      </p:sp>
      <p:sp>
        <p:nvSpPr>
          <p:cNvPr id="2" name="TextBox 1"/>
          <p:cNvSpPr txBox="1"/>
          <p:nvPr/>
        </p:nvSpPr>
        <p:spPr>
          <a:xfrm>
            <a:off x="0" y="443468"/>
            <a:ext cx="12192000" cy="861774"/>
          </a:xfrm>
          <a:prstGeom prst="rect">
            <a:avLst/>
          </a:prstGeom>
          <a:noFill/>
        </p:spPr>
        <p:txBody>
          <a:bodyPr wrap="square" rtlCol="0">
            <a:spAutoFit/>
          </a:bodyPr>
          <a:lstStyle/>
          <a:p>
            <a:r>
              <a:rPr lang="en-US" sz="5000" dirty="0" smtClean="0">
                <a:latin typeface="Futura Medium" charset="0"/>
                <a:ea typeface="Futura Medium" charset="0"/>
                <a:cs typeface="Futura Medium" charset="0"/>
              </a:rPr>
              <a:t> </a:t>
            </a:r>
            <a:r>
              <a:rPr lang="en-US" sz="5000" dirty="0" smtClean="0">
                <a:solidFill>
                  <a:srgbClr val="002060"/>
                </a:solidFill>
                <a:latin typeface="Futura Medium" charset="0"/>
                <a:ea typeface="Futura Medium" charset="0"/>
                <a:cs typeface="Futura Medium" charset="0"/>
              </a:rPr>
              <a:t>Linear Regression</a:t>
            </a:r>
          </a:p>
        </p:txBody>
      </p:sp>
    </p:spTree>
    <p:extLst>
      <p:ext uri="{BB962C8B-B14F-4D97-AF65-F5344CB8AC3E}">
        <p14:creationId xmlns:p14="http://schemas.microsoft.com/office/powerpoint/2010/main" val="1351230584"/>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12192000"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0" y="37068"/>
            <a:ext cx="3471333" cy="369332"/>
          </a:xfrm>
          <a:prstGeom prst="rect">
            <a:avLst/>
          </a:prstGeom>
          <a:noFill/>
        </p:spPr>
        <p:txBody>
          <a:bodyPr wrap="square" rtlCol="0">
            <a:spAutoFit/>
          </a:bodyPr>
          <a:lstStyle/>
          <a:p>
            <a:r>
              <a:rPr lang="en-US" dirty="0" smtClean="0">
                <a:solidFill>
                  <a:schemeClr val="bg1"/>
                </a:solidFill>
                <a:latin typeface="Futura Medium" charset="0"/>
                <a:ea typeface="Futura Medium" charset="0"/>
                <a:cs typeface="Futura Medium" charset="0"/>
              </a:rPr>
              <a:t>DS-SF-24 Final Project</a:t>
            </a:r>
            <a:endParaRPr lang="en-US" dirty="0">
              <a:solidFill>
                <a:schemeClr val="bg1"/>
              </a:solidFill>
              <a:latin typeface="Futura Medium" charset="0"/>
              <a:ea typeface="Futura Medium" charset="0"/>
              <a:cs typeface="Futura Medium" charset="0"/>
            </a:endParaRPr>
          </a:p>
        </p:txBody>
      </p:sp>
      <p:sp>
        <p:nvSpPr>
          <p:cNvPr id="10" name="TextBox 9"/>
          <p:cNvSpPr txBox="1"/>
          <p:nvPr/>
        </p:nvSpPr>
        <p:spPr>
          <a:xfrm>
            <a:off x="8610600" y="0"/>
            <a:ext cx="3471333" cy="369332"/>
          </a:xfrm>
          <a:prstGeom prst="rect">
            <a:avLst/>
          </a:prstGeom>
          <a:noFill/>
        </p:spPr>
        <p:txBody>
          <a:bodyPr wrap="square" rtlCol="0">
            <a:spAutoFit/>
          </a:bodyPr>
          <a:lstStyle/>
          <a:p>
            <a:pPr algn="r"/>
            <a:r>
              <a:rPr lang="en-US" dirty="0" smtClean="0">
                <a:solidFill>
                  <a:schemeClr val="bg1"/>
                </a:solidFill>
                <a:latin typeface="Futura Medium" charset="0"/>
                <a:ea typeface="Futura Medium" charset="0"/>
                <a:cs typeface="Futura Medium" charset="0"/>
              </a:rPr>
              <a:t>C. Salviati</a:t>
            </a:r>
            <a:endParaRPr lang="en-US" dirty="0">
              <a:solidFill>
                <a:schemeClr val="bg1"/>
              </a:solidFill>
              <a:latin typeface="Futura Medium" charset="0"/>
              <a:ea typeface="Futura Medium" charset="0"/>
              <a:cs typeface="Futura Medium" charset="0"/>
            </a:endParaRPr>
          </a:p>
        </p:txBody>
      </p:sp>
      <p:sp>
        <p:nvSpPr>
          <p:cNvPr id="12" name="Date Placeholder 11"/>
          <p:cNvSpPr>
            <a:spLocks noGrp="1"/>
          </p:cNvSpPr>
          <p:nvPr>
            <p:ph type="dt" sz="half" idx="10"/>
          </p:nvPr>
        </p:nvSpPr>
        <p:spPr/>
        <p:txBody>
          <a:bodyPr/>
          <a:lstStyle/>
          <a:p>
            <a:r>
              <a:rPr lang="en-US" dirty="0" smtClean="0"/>
              <a:t>8/18/16</a:t>
            </a:r>
            <a:endParaRPr lang="en-US" dirty="0"/>
          </a:p>
        </p:txBody>
      </p:sp>
      <p:sp>
        <p:nvSpPr>
          <p:cNvPr id="13" name="Slide Number Placeholder 12"/>
          <p:cNvSpPr>
            <a:spLocks noGrp="1"/>
          </p:cNvSpPr>
          <p:nvPr>
            <p:ph type="sldNum" sz="quarter" idx="12"/>
          </p:nvPr>
        </p:nvSpPr>
        <p:spPr/>
        <p:txBody>
          <a:bodyPr/>
          <a:lstStyle/>
          <a:p>
            <a:fld id="{C49BB952-F26E-3043-B6DC-2261446200D8}" type="slidenum">
              <a:rPr lang="en-US" smtClean="0"/>
              <a:t>11</a:t>
            </a:fld>
            <a:endParaRPr lang="en-US" dirty="0"/>
          </a:p>
        </p:txBody>
      </p:sp>
      <p:sp>
        <p:nvSpPr>
          <p:cNvPr id="2" name="TextBox 1"/>
          <p:cNvSpPr txBox="1"/>
          <p:nvPr/>
        </p:nvSpPr>
        <p:spPr>
          <a:xfrm>
            <a:off x="0" y="443468"/>
            <a:ext cx="12192000" cy="861774"/>
          </a:xfrm>
          <a:prstGeom prst="rect">
            <a:avLst/>
          </a:prstGeom>
          <a:noFill/>
        </p:spPr>
        <p:txBody>
          <a:bodyPr wrap="square" rtlCol="0">
            <a:spAutoFit/>
          </a:bodyPr>
          <a:lstStyle/>
          <a:p>
            <a:r>
              <a:rPr lang="en-US" sz="5000" dirty="0" smtClean="0">
                <a:latin typeface="Futura Medium" charset="0"/>
                <a:ea typeface="Futura Medium" charset="0"/>
                <a:cs typeface="Futura Medium" charset="0"/>
              </a:rPr>
              <a:t> </a:t>
            </a:r>
            <a:r>
              <a:rPr lang="en-US" sz="5000" dirty="0" smtClean="0">
                <a:solidFill>
                  <a:srgbClr val="002060"/>
                </a:solidFill>
                <a:latin typeface="Futura Medium" charset="0"/>
                <a:ea typeface="Futura Medium" charset="0"/>
                <a:cs typeface="Futura Medium" charset="0"/>
              </a:rPr>
              <a:t>Decision Tree</a:t>
            </a:r>
          </a:p>
        </p:txBody>
      </p:sp>
    </p:spTree>
    <p:extLst>
      <p:ext uri="{BB962C8B-B14F-4D97-AF65-F5344CB8AC3E}">
        <p14:creationId xmlns:p14="http://schemas.microsoft.com/office/powerpoint/2010/main" val="739834025"/>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12192000"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0" y="37068"/>
            <a:ext cx="3471333" cy="369332"/>
          </a:xfrm>
          <a:prstGeom prst="rect">
            <a:avLst/>
          </a:prstGeom>
          <a:noFill/>
        </p:spPr>
        <p:txBody>
          <a:bodyPr wrap="square" rtlCol="0">
            <a:spAutoFit/>
          </a:bodyPr>
          <a:lstStyle/>
          <a:p>
            <a:r>
              <a:rPr lang="en-US" dirty="0" smtClean="0">
                <a:solidFill>
                  <a:schemeClr val="bg1"/>
                </a:solidFill>
                <a:latin typeface="Futura Medium" charset="0"/>
                <a:ea typeface="Futura Medium" charset="0"/>
                <a:cs typeface="Futura Medium" charset="0"/>
              </a:rPr>
              <a:t>DS-SF-24 Final Project</a:t>
            </a:r>
            <a:endParaRPr lang="en-US" dirty="0">
              <a:solidFill>
                <a:schemeClr val="bg1"/>
              </a:solidFill>
              <a:latin typeface="Futura Medium" charset="0"/>
              <a:ea typeface="Futura Medium" charset="0"/>
              <a:cs typeface="Futura Medium" charset="0"/>
            </a:endParaRPr>
          </a:p>
        </p:txBody>
      </p:sp>
      <p:sp>
        <p:nvSpPr>
          <p:cNvPr id="10" name="TextBox 9"/>
          <p:cNvSpPr txBox="1"/>
          <p:nvPr/>
        </p:nvSpPr>
        <p:spPr>
          <a:xfrm>
            <a:off x="8610600" y="0"/>
            <a:ext cx="3471333" cy="369332"/>
          </a:xfrm>
          <a:prstGeom prst="rect">
            <a:avLst/>
          </a:prstGeom>
          <a:noFill/>
        </p:spPr>
        <p:txBody>
          <a:bodyPr wrap="square" rtlCol="0">
            <a:spAutoFit/>
          </a:bodyPr>
          <a:lstStyle/>
          <a:p>
            <a:pPr algn="r"/>
            <a:r>
              <a:rPr lang="en-US" dirty="0" smtClean="0">
                <a:solidFill>
                  <a:schemeClr val="bg1"/>
                </a:solidFill>
                <a:latin typeface="Futura Medium" charset="0"/>
                <a:ea typeface="Futura Medium" charset="0"/>
                <a:cs typeface="Futura Medium" charset="0"/>
              </a:rPr>
              <a:t>C. Salviati</a:t>
            </a:r>
            <a:endParaRPr lang="en-US" dirty="0">
              <a:solidFill>
                <a:schemeClr val="bg1"/>
              </a:solidFill>
              <a:latin typeface="Futura Medium" charset="0"/>
              <a:ea typeface="Futura Medium" charset="0"/>
              <a:cs typeface="Futura Medium" charset="0"/>
            </a:endParaRPr>
          </a:p>
        </p:txBody>
      </p:sp>
      <p:sp>
        <p:nvSpPr>
          <p:cNvPr id="12" name="Date Placeholder 11"/>
          <p:cNvSpPr>
            <a:spLocks noGrp="1"/>
          </p:cNvSpPr>
          <p:nvPr>
            <p:ph type="dt" sz="half" idx="10"/>
          </p:nvPr>
        </p:nvSpPr>
        <p:spPr/>
        <p:txBody>
          <a:bodyPr/>
          <a:lstStyle/>
          <a:p>
            <a:r>
              <a:rPr lang="en-US" dirty="0" smtClean="0"/>
              <a:t>8/18/16</a:t>
            </a:r>
            <a:endParaRPr lang="en-US" dirty="0"/>
          </a:p>
        </p:txBody>
      </p:sp>
      <p:sp>
        <p:nvSpPr>
          <p:cNvPr id="13" name="Slide Number Placeholder 12"/>
          <p:cNvSpPr>
            <a:spLocks noGrp="1"/>
          </p:cNvSpPr>
          <p:nvPr>
            <p:ph type="sldNum" sz="quarter" idx="12"/>
          </p:nvPr>
        </p:nvSpPr>
        <p:spPr/>
        <p:txBody>
          <a:bodyPr/>
          <a:lstStyle/>
          <a:p>
            <a:fld id="{C49BB952-F26E-3043-B6DC-2261446200D8}" type="slidenum">
              <a:rPr lang="en-US" smtClean="0"/>
              <a:t>12</a:t>
            </a:fld>
            <a:endParaRPr lang="en-US" dirty="0"/>
          </a:p>
        </p:txBody>
      </p:sp>
      <p:sp>
        <p:nvSpPr>
          <p:cNvPr id="2" name="TextBox 1"/>
          <p:cNvSpPr txBox="1"/>
          <p:nvPr/>
        </p:nvSpPr>
        <p:spPr>
          <a:xfrm>
            <a:off x="0" y="2421467"/>
            <a:ext cx="12192000" cy="1631216"/>
          </a:xfrm>
          <a:prstGeom prst="rect">
            <a:avLst/>
          </a:prstGeom>
          <a:noFill/>
        </p:spPr>
        <p:txBody>
          <a:bodyPr wrap="square" rtlCol="0">
            <a:spAutoFit/>
          </a:bodyPr>
          <a:lstStyle/>
          <a:p>
            <a:pPr algn="ctr"/>
            <a:r>
              <a:rPr lang="en-US" sz="10000" dirty="0" smtClean="0">
                <a:solidFill>
                  <a:srgbClr val="002060"/>
                </a:solidFill>
                <a:latin typeface="Futura Medium" charset="0"/>
                <a:ea typeface="Futura Medium" charset="0"/>
                <a:cs typeface="Futura Medium" charset="0"/>
              </a:rPr>
              <a:t>MAPS</a:t>
            </a:r>
            <a:endParaRPr lang="en-US" sz="10000" dirty="0">
              <a:solidFill>
                <a:srgbClr val="002060"/>
              </a:solidFill>
              <a:latin typeface="Futura Medium" charset="0"/>
              <a:ea typeface="Futura Medium" charset="0"/>
              <a:cs typeface="Futura Medium" charset="0"/>
            </a:endParaRPr>
          </a:p>
        </p:txBody>
      </p:sp>
    </p:spTree>
    <p:extLst>
      <p:ext uri="{BB962C8B-B14F-4D97-AF65-F5344CB8AC3E}">
        <p14:creationId xmlns:p14="http://schemas.microsoft.com/office/powerpoint/2010/main" val="1409143548"/>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12192000"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0" y="37068"/>
            <a:ext cx="3471333" cy="369332"/>
          </a:xfrm>
          <a:prstGeom prst="rect">
            <a:avLst/>
          </a:prstGeom>
          <a:noFill/>
        </p:spPr>
        <p:txBody>
          <a:bodyPr wrap="square" rtlCol="0">
            <a:spAutoFit/>
          </a:bodyPr>
          <a:lstStyle/>
          <a:p>
            <a:r>
              <a:rPr lang="en-US" dirty="0" smtClean="0">
                <a:solidFill>
                  <a:schemeClr val="bg1"/>
                </a:solidFill>
                <a:latin typeface="Futura Medium" charset="0"/>
                <a:ea typeface="Futura Medium" charset="0"/>
                <a:cs typeface="Futura Medium" charset="0"/>
              </a:rPr>
              <a:t>DS-SF-24 Final Project</a:t>
            </a:r>
            <a:endParaRPr lang="en-US" dirty="0">
              <a:solidFill>
                <a:schemeClr val="bg1"/>
              </a:solidFill>
              <a:latin typeface="Futura Medium" charset="0"/>
              <a:ea typeface="Futura Medium" charset="0"/>
              <a:cs typeface="Futura Medium" charset="0"/>
            </a:endParaRPr>
          </a:p>
        </p:txBody>
      </p:sp>
      <p:sp>
        <p:nvSpPr>
          <p:cNvPr id="10" name="TextBox 9"/>
          <p:cNvSpPr txBox="1"/>
          <p:nvPr/>
        </p:nvSpPr>
        <p:spPr>
          <a:xfrm>
            <a:off x="8610600" y="0"/>
            <a:ext cx="3471333" cy="369332"/>
          </a:xfrm>
          <a:prstGeom prst="rect">
            <a:avLst/>
          </a:prstGeom>
          <a:noFill/>
        </p:spPr>
        <p:txBody>
          <a:bodyPr wrap="square" rtlCol="0">
            <a:spAutoFit/>
          </a:bodyPr>
          <a:lstStyle/>
          <a:p>
            <a:pPr algn="r"/>
            <a:r>
              <a:rPr lang="en-US" dirty="0" smtClean="0">
                <a:solidFill>
                  <a:schemeClr val="bg1"/>
                </a:solidFill>
                <a:latin typeface="Futura Medium" charset="0"/>
                <a:ea typeface="Futura Medium" charset="0"/>
                <a:cs typeface="Futura Medium" charset="0"/>
              </a:rPr>
              <a:t>C. Salviati</a:t>
            </a:r>
            <a:endParaRPr lang="en-US" dirty="0">
              <a:solidFill>
                <a:schemeClr val="bg1"/>
              </a:solidFill>
              <a:latin typeface="Futura Medium" charset="0"/>
              <a:ea typeface="Futura Medium" charset="0"/>
              <a:cs typeface="Futura Medium" charset="0"/>
            </a:endParaRPr>
          </a:p>
        </p:txBody>
      </p:sp>
      <p:sp>
        <p:nvSpPr>
          <p:cNvPr id="12" name="Date Placeholder 11"/>
          <p:cNvSpPr>
            <a:spLocks noGrp="1"/>
          </p:cNvSpPr>
          <p:nvPr>
            <p:ph type="dt" sz="half" idx="10"/>
          </p:nvPr>
        </p:nvSpPr>
        <p:spPr/>
        <p:txBody>
          <a:bodyPr/>
          <a:lstStyle/>
          <a:p>
            <a:r>
              <a:rPr lang="en-US" dirty="0" smtClean="0"/>
              <a:t>8/18/16</a:t>
            </a:r>
            <a:endParaRPr lang="en-US" dirty="0"/>
          </a:p>
        </p:txBody>
      </p:sp>
      <p:sp>
        <p:nvSpPr>
          <p:cNvPr id="13" name="Slide Number Placeholder 12"/>
          <p:cNvSpPr>
            <a:spLocks noGrp="1"/>
          </p:cNvSpPr>
          <p:nvPr>
            <p:ph type="sldNum" sz="quarter" idx="12"/>
          </p:nvPr>
        </p:nvSpPr>
        <p:spPr/>
        <p:txBody>
          <a:bodyPr/>
          <a:lstStyle/>
          <a:p>
            <a:fld id="{C49BB952-F26E-3043-B6DC-2261446200D8}" type="slidenum">
              <a:rPr lang="en-US" smtClean="0"/>
              <a:t>13</a:t>
            </a:fld>
            <a:endParaRPr lang="en-US" dirty="0"/>
          </a:p>
        </p:txBody>
      </p:sp>
      <p:sp>
        <p:nvSpPr>
          <p:cNvPr id="17" name="Title 1"/>
          <p:cNvSpPr txBox="1">
            <a:spLocks/>
          </p:cNvSpPr>
          <p:nvPr/>
        </p:nvSpPr>
        <p:spPr>
          <a:xfrm>
            <a:off x="444038" y="303199"/>
            <a:ext cx="535608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dirty="0" smtClean="0">
                <a:solidFill>
                  <a:srgbClr val="002060"/>
                </a:solidFill>
                <a:latin typeface="Futura Medium" charset="0"/>
                <a:ea typeface="Futura Medium" charset="0"/>
                <a:cs typeface="Futura Medium" charset="0"/>
              </a:rPr>
              <a:t>Home Value Per Sqft.</a:t>
            </a:r>
            <a:endParaRPr lang="en-US" sz="3000" dirty="0">
              <a:solidFill>
                <a:srgbClr val="002060"/>
              </a:solidFill>
              <a:latin typeface="Futura Medium" charset="0"/>
              <a:ea typeface="Futura Medium" charset="0"/>
              <a:cs typeface="Futura Medium" charset="0"/>
            </a:endParaRPr>
          </a:p>
        </p:txBody>
      </p:sp>
      <p:sp>
        <p:nvSpPr>
          <p:cNvPr id="19" name="Title 1"/>
          <p:cNvSpPr txBox="1">
            <a:spLocks/>
          </p:cNvSpPr>
          <p:nvPr/>
        </p:nvSpPr>
        <p:spPr>
          <a:xfrm>
            <a:off x="6374602" y="443792"/>
            <a:ext cx="5356087" cy="10252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dirty="0" smtClean="0">
                <a:solidFill>
                  <a:srgbClr val="002060"/>
                </a:solidFill>
                <a:latin typeface="Futura Medium" charset="0"/>
                <a:ea typeface="Futura Medium" charset="0"/>
                <a:cs typeface="Futura Medium" charset="0"/>
              </a:rPr>
              <a:t>Rental Price Per Sqft.</a:t>
            </a:r>
            <a:endParaRPr lang="en-US" sz="3000" dirty="0">
              <a:solidFill>
                <a:srgbClr val="002060"/>
              </a:solidFill>
              <a:latin typeface="Futura Medium" charset="0"/>
              <a:ea typeface="Futura Medium" charset="0"/>
              <a:cs typeface="Futura Medium" charset="0"/>
            </a:endParaRPr>
          </a:p>
        </p:txBody>
      </p:sp>
      <p:sp>
        <p:nvSpPr>
          <p:cNvPr id="20" name="Rectangle 19"/>
          <p:cNvSpPr/>
          <p:nvPr/>
        </p:nvSpPr>
        <p:spPr>
          <a:xfrm>
            <a:off x="379342" y="1382823"/>
            <a:ext cx="5485481" cy="4792846"/>
          </a:xfrm>
          <a:prstGeom prst="rect">
            <a:avLst/>
          </a:prstGeom>
          <a:solidFill>
            <a:srgbClr val="002060"/>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166" y="1548231"/>
            <a:ext cx="5185832" cy="4485903"/>
          </a:xfrm>
          <a:prstGeom prst="rect">
            <a:avLst/>
          </a:prstGeom>
        </p:spPr>
      </p:pic>
      <p:sp>
        <p:nvSpPr>
          <p:cNvPr id="22" name="Rectangle 21"/>
          <p:cNvSpPr/>
          <p:nvPr/>
        </p:nvSpPr>
        <p:spPr>
          <a:xfrm>
            <a:off x="6309906" y="1439947"/>
            <a:ext cx="5485481" cy="4735722"/>
          </a:xfrm>
          <a:prstGeom prst="rect">
            <a:avLst/>
          </a:prstGeom>
          <a:solidFill>
            <a:srgbClr val="002060"/>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5524" y="1610596"/>
            <a:ext cx="5154247" cy="4423538"/>
          </a:xfrm>
          <a:prstGeom prst="rect">
            <a:avLst/>
          </a:prstGeom>
        </p:spPr>
      </p:pic>
    </p:spTree>
    <p:extLst>
      <p:ext uri="{BB962C8B-B14F-4D97-AF65-F5344CB8AC3E}">
        <p14:creationId xmlns:p14="http://schemas.microsoft.com/office/powerpoint/2010/main" val="1904423001"/>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12192000"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0" y="37068"/>
            <a:ext cx="3471333" cy="369332"/>
          </a:xfrm>
          <a:prstGeom prst="rect">
            <a:avLst/>
          </a:prstGeom>
          <a:noFill/>
        </p:spPr>
        <p:txBody>
          <a:bodyPr wrap="square" rtlCol="0">
            <a:spAutoFit/>
          </a:bodyPr>
          <a:lstStyle/>
          <a:p>
            <a:r>
              <a:rPr lang="en-US" dirty="0" smtClean="0">
                <a:solidFill>
                  <a:schemeClr val="bg1"/>
                </a:solidFill>
                <a:latin typeface="Futura Medium" charset="0"/>
                <a:ea typeface="Futura Medium" charset="0"/>
                <a:cs typeface="Futura Medium" charset="0"/>
              </a:rPr>
              <a:t>DS-SF-24 Final Project</a:t>
            </a:r>
            <a:endParaRPr lang="en-US" dirty="0">
              <a:solidFill>
                <a:schemeClr val="bg1"/>
              </a:solidFill>
              <a:latin typeface="Futura Medium" charset="0"/>
              <a:ea typeface="Futura Medium" charset="0"/>
              <a:cs typeface="Futura Medium" charset="0"/>
            </a:endParaRPr>
          </a:p>
        </p:txBody>
      </p:sp>
      <p:sp>
        <p:nvSpPr>
          <p:cNvPr id="10" name="TextBox 9"/>
          <p:cNvSpPr txBox="1"/>
          <p:nvPr/>
        </p:nvSpPr>
        <p:spPr>
          <a:xfrm>
            <a:off x="8610600" y="0"/>
            <a:ext cx="3471333" cy="369332"/>
          </a:xfrm>
          <a:prstGeom prst="rect">
            <a:avLst/>
          </a:prstGeom>
          <a:noFill/>
        </p:spPr>
        <p:txBody>
          <a:bodyPr wrap="square" rtlCol="0">
            <a:spAutoFit/>
          </a:bodyPr>
          <a:lstStyle/>
          <a:p>
            <a:pPr algn="r"/>
            <a:r>
              <a:rPr lang="en-US" dirty="0" smtClean="0">
                <a:solidFill>
                  <a:schemeClr val="bg1"/>
                </a:solidFill>
                <a:latin typeface="Futura Medium" charset="0"/>
                <a:ea typeface="Futura Medium" charset="0"/>
                <a:cs typeface="Futura Medium" charset="0"/>
              </a:rPr>
              <a:t>C. Salviati</a:t>
            </a:r>
            <a:endParaRPr lang="en-US" dirty="0">
              <a:solidFill>
                <a:schemeClr val="bg1"/>
              </a:solidFill>
              <a:latin typeface="Futura Medium" charset="0"/>
              <a:ea typeface="Futura Medium" charset="0"/>
              <a:cs typeface="Futura Medium" charset="0"/>
            </a:endParaRPr>
          </a:p>
        </p:txBody>
      </p:sp>
      <p:sp>
        <p:nvSpPr>
          <p:cNvPr id="12" name="Date Placeholder 11"/>
          <p:cNvSpPr>
            <a:spLocks noGrp="1"/>
          </p:cNvSpPr>
          <p:nvPr>
            <p:ph type="dt" sz="half" idx="10"/>
          </p:nvPr>
        </p:nvSpPr>
        <p:spPr/>
        <p:txBody>
          <a:bodyPr/>
          <a:lstStyle/>
          <a:p>
            <a:r>
              <a:rPr lang="en-US" dirty="0" smtClean="0"/>
              <a:t>8/18/16</a:t>
            </a:r>
            <a:endParaRPr lang="en-US" dirty="0"/>
          </a:p>
        </p:txBody>
      </p:sp>
      <p:sp>
        <p:nvSpPr>
          <p:cNvPr id="13" name="Slide Number Placeholder 12"/>
          <p:cNvSpPr>
            <a:spLocks noGrp="1"/>
          </p:cNvSpPr>
          <p:nvPr>
            <p:ph type="sldNum" sz="quarter" idx="12"/>
          </p:nvPr>
        </p:nvSpPr>
        <p:spPr/>
        <p:txBody>
          <a:bodyPr/>
          <a:lstStyle/>
          <a:p>
            <a:fld id="{C49BB952-F26E-3043-B6DC-2261446200D8}" type="slidenum">
              <a:rPr lang="en-US" smtClean="0"/>
              <a:t>2</a:t>
            </a:fld>
            <a:endParaRPr lang="en-US" dirty="0"/>
          </a:p>
        </p:txBody>
      </p:sp>
      <p:sp>
        <p:nvSpPr>
          <p:cNvPr id="2" name="TextBox 1"/>
          <p:cNvSpPr txBox="1"/>
          <p:nvPr/>
        </p:nvSpPr>
        <p:spPr>
          <a:xfrm>
            <a:off x="0" y="2421467"/>
            <a:ext cx="12192000" cy="1631216"/>
          </a:xfrm>
          <a:prstGeom prst="rect">
            <a:avLst/>
          </a:prstGeom>
          <a:noFill/>
        </p:spPr>
        <p:txBody>
          <a:bodyPr wrap="square" rtlCol="0">
            <a:spAutoFit/>
          </a:bodyPr>
          <a:lstStyle/>
          <a:p>
            <a:pPr algn="ctr"/>
            <a:r>
              <a:rPr lang="en-US" sz="10000" dirty="0" smtClean="0">
                <a:solidFill>
                  <a:srgbClr val="002060"/>
                </a:solidFill>
                <a:latin typeface="Futura Medium" charset="0"/>
                <a:ea typeface="Futura Medium" charset="0"/>
                <a:cs typeface="Futura Medium" charset="0"/>
              </a:rPr>
              <a:t>BACKGROUND</a:t>
            </a:r>
            <a:endParaRPr lang="en-US" sz="10000" dirty="0">
              <a:solidFill>
                <a:srgbClr val="002060"/>
              </a:solidFill>
              <a:latin typeface="Futura Medium" charset="0"/>
              <a:ea typeface="Futura Medium" charset="0"/>
              <a:cs typeface="Futura Medium" charset="0"/>
            </a:endParaRPr>
          </a:p>
        </p:txBody>
      </p:sp>
    </p:spTree>
    <p:extLst>
      <p:ext uri="{BB962C8B-B14F-4D97-AF65-F5344CB8AC3E}">
        <p14:creationId xmlns:p14="http://schemas.microsoft.com/office/powerpoint/2010/main" val="995318890"/>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12192000"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0" y="37068"/>
            <a:ext cx="3471333" cy="369332"/>
          </a:xfrm>
          <a:prstGeom prst="rect">
            <a:avLst/>
          </a:prstGeom>
          <a:noFill/>
        </p:spPr>
        <p:txBody>
          <a:bodyPr wrap="square" rtlCol="0">
            <a:spAutoFit/>
          </a:bodyPr>
          <a:lstStyle/>
          <a:p>
            <a:r>
              <a:rPr lang="en-US" dirty="0" smtClean="0">
                <a:solidFill>
                  <a:schemeClr val="bg1"/>
                </a:solidFill>
                <a:latin typeface="Futura Medium" charset="0"/>
                <a:ea typeface="Futura Medium" charset="0"/>
                <a:cs typeface="Futura Medium" charset="0"/>
              </a:rPr>
              <a:t>DS-SF-24 Final Project</a:t>
            </a:r>
            <a:endParaRPr lang="en-US" dirty="0">
              <a:solidFill>
                <a:schemeClr val="bg1"/>
              </a:solidFill>
              <a:latin typeface="Futura Medium" charset="0"/>
              <a:ea typeface="Futura Medium" charset="0"/>
              <a:cs typeface="Futura Medium" charset="0"/>
            </a:endParaRPr>
          </a:p>
        </p:txBody>
      </p:sp>
      <p:sp>
        <p:nvSpPr>
          <p:cNvPr id="10" name="TextBox 9"/>
          <p:cNvSpPr txBox="1"/>
          <p:nvPr/>
        </p:nvSpPr>
        <p:spPr>
          <a:xfrm>
            <a:off x="8610600" y="0"/>
            <a:ext cx="3471333" cy="369332"/>
          </a:xfrm>
          <a:prstGeom prst="rect">
            <a:avLst/>
          </a:prstGeom>
          <a:noFill/>
        </p:spPr>
        <p:txBody>
          <a:bodyPr wrap="square" rtlCol="0">
            <a:spAutoFit/>
          </a:bodyPr>
          <a:lstStyle/>
          <a:p>
            <a:pPr algn="r"/>
            <a:r>
              <a:rPr lang="en-US" dirty="0" smtClean="0">
                <a:solidFill>
                  <a:schemeClr val="bg1"/>
                </a:solidFill>
                <a:latin typeface="Futura Medium" charset="0"/>
                <a:ea typeface="Futura Medium" charset="0"/>
                <a:cs typeface="Futura Medium" charset="0"/>
              </a:rPr>
              <a:t>C. Salviati</a:t>
            </a:r>
            <a:endParaRPr lang="en-US" dirty="0">
              <a:solidFill>
                <a:schemeClr val="bg1"/>
              </a:solidFill>
              <a:latin typeface="Futura Medium" charset="0"/>
              <a:ea typeface="Futura Medium" charset="0"/>
              <a:cs typeface="Futura Medium" charset="0"/>
            </a:endParaRPr>
          </a:p>
        </p:txBody>
      </p:sp>
      <p:sp>
        <p:nvSpPr>
          <p:cNvPr id="12" name="Date Placeholder 11"/>
          <p:cNvSpPr>
            <a:spLocks noGrp="1"/>
          </p:cNvSpPr>
          <p:nvPr>
            <p:ph type="dt" sz="half" idx="10"/>
          </p:nvPr>
        </p:nvSpPr>
        <p:spPr/>
        <p:txBody>
          <a:bodyPr/>
          <a:lstStyle/>
          <a:p>
            <a:r>
              <a:rPr lang="en-US" dirty="0" smtClean="0"/>
              <a:t>8/18/16</a:t>
            </a:r>
            <a:endParaRPr lang="en-US" dirty="0"/>
          </a:p>
        </p:txBody>
      </p:sp>
      <p:sp>
        <p:nvSpPr>
          <p:cNvPr id="13" name="Slide Number Placeholder 12"/>
          <p:cNvSpPr>
            <a:spLocks noGrp="1"/>
          </p:cNvSpPr>
          <p:nvPr>
            <p:ph type="sldNum" sz="quarter" idx="12"/>
          </p:nvPr>
        </p:nvSpPr>
        <p:spPr/>
        <p:txBody>
          <a:bodyPr/>
          <a:lstStyle/>
          <a:p>
            <a:fld id="{C49BB952-F26E-3043-B6DC-2261446200D8}" type="slidenum">
              <a:rPr lang="en-US" smtClean="0"/>
              <a:t>3</a:t>
            </a:fld>
            <a:endParaRPr lang="en-US" dirty="0"/>
          </a:p>
        </p:txBody>
      </p:sp>
      <p:sp>
        <p:nvSpPr>
          <p:cNvPr id="2" name="TextBox 1"/>
          <p:cNvSpPr txBox="1"/>
          <p:nvPr/>
        </p:nvSpPr>
        <p:spPr>
          <a:xfrm>
            <a:off x="0" y="443468"/>
            <a:ext cx="12192000" cy="861774"/>
          </a:xfrm>
          <a:prstGeom prst="rect">
            <a:avLst/>
          </a:prstGeom>
          <a:noFill/>
        </p:spPr>
        <p:txBody>
          <a:bodyPr wrap="square" rtlCol="0">
            <a:spAutoFit/>
          </a:bodyPr>
          <a:lstStyle/>
          <a:p>
            <a:r>
              <a:rPr lang="en-US" sz="5000" dirty="0" smtClean="0">
                <a:latin typeface="Futura Medium" charset="0"/>
                <a:ea typeface="Futura Medium" charset="0"/>
                <a:cs typeface="Futura Medium" charset="0"/>
              </a:rPr>
              <a:t> </a:t>
            </a:r>
            <a:r>
              <a:rPr lang="en-US" sz="5000" dirty="0" smtClean="0">
                <a:solidFill>
                  <a:srgbClr val="002060"/>
                </a:solidFill>
                <a:latin typeface="Futura Medium" charset="0"/>
                <a:ea typeface="Futura Medium" charset="0"/>
                <a:cs typeface="Futura Medium" charset="0"/>
              </a:rPr>
              <a:t>Sources</a:t>
            </a:r>
          </a:p>
        </p:txBody>
      </p:sp>
      <p:sp>
        <p:nvSpPr>
          <p:cNvPr id="14" name="TextBox 13"/>
          <p:cNvSpPr txBox="1"/>
          <p:nvPr/>
        </p:nvSpPr>
        <p:spPr>
          <a:xfrm>
            <a:off x="0" y="1499322"/>
            <a:ext cx="12192000" cy="553998"/>
          </a:xfrm>
          <a:prstGeom prst="rect">
            <a:avLst/>
          </a:prstGeom>
          <a:noFill/>
        </p:spPr>
        <p:txBody>
          <a:bodyPr wrap="square" rtlCol="0">
            <a:spAutoFit/>
          </a:bodyPr>
          <a:lstStyle/>
          <a:p>
            <a:pPr lvl="1"/>
            <a:r>
              <a:rPr lang="en-US" sz="3000" dirty="0" smtClean="0">
                <a:solidFill>
                  <a:srgbClr val="002060"/>
                </a:solidFill>
                <a:latin typeface="Futura Medium" charset="0"/>
                <a:ea typeface="Futura Medium" charset="0"/>
                <a:cs typeface="Futura Medium" charset="0"/>
              </a:rPr>
              <a:t>California Healthy Communities Indicators</a:t>
            </a:r>
          </a:p>
        </p:txBody>
      </p:sp>
      <p:sp>
        <p:nvSpPr>
          <p:cNvPr id="15" name="TextBox 14"/>
          <p:cNvSpPr txBox="1"/>
          <p:nvPr/>
        </p:nvSpPr>
        <p:spPr>
          <a:xfrm>
            <a:off x="304798" y="2435232"/>
            <a:ext cx="11582401" cy="3785652"/>
          </a:xfrm>
          <a:prstGeom prst="rect">
            <a:avLst/>
          </a:prstGeom>
          <a:noFill/>
        </p:spPr>
        <p:txBody>
          <a:bodyPr wrap="square" rtlCol="0">
            <a:spAutoFit/>
          </a:bodyPr>
          <a:lstStyle/>
          <a:p>
            <a:pPr marL="800100" lvl="1" indent="-342900">
              <a:buFont typeface="Arial" charset="0"/>
              <a:buChar char="•"/>
            </a:pPr>
            <a:r>
              <a:rPr lang="en-US" sz="2400" dirty="0" smtClean="0">
                <a:solidFill>
                  <a:srgbClr val="002060"/>
                </a:solidFill>
                <a:latin typeface="Futura Medium" charset="0"/>
                <a:ea typeface="Futura Medium" charset="0"/>
                <a:cs typeface="Futura Medium" charset="0"/>
              </a:rPr>
              <a:t>“The </a:t>
            </a:r>
            <a:r>
              <a:rPr lang="en-US" sz="2400" dirty="0">
                <a:solidFill>
                  <a:srgbClr val="002060"/>
                </a:solidFill>
                <a:latin typeface="Futura Medium" charset="0"/>
                <a:ea typeface="Futura Medium" charset="0"/>
                <a:cs typeface="Futura Medium" charset="0"/>
              </a:rPr>
              <a:t>goal of HCI is to enhance public health by providing data, a standardized set of </a:t>
            </a:r>
            <a:r>
              <a:rPr lang="en-US" sz="2400" b="1" dirty="0">
                <a:solidFill>
                  <a:srgbClr val="002060"/>
                </a:solidFill>
                <a:latin typeface="Futura Medium" charset="0"/>
                <a:ea typeface="Futura Medium" charset="0"/>
                <a:cs typeface="Futura Medium" charset="0"/>
              </a:rPr>
              <a:t> </a:t>
            </a:r>
            <a:r>
              <a:rPr lang="en-US" sz="2400" dirty="0">
                <a:solidFill>
                  <a:srgbClr val="002060"/>
                </a:solidFill>
                <a:latin typeface="Futura Medium" charset="0"/>
                <a:ea typeface="Futura Medium" charset="0"/>
                <a:cs typeface="Futura Medium" charset="0"/>
              </a:rPr>
              <a:t>statistical measures, and tools that a broad array of sectors can use for planning healthy communities and evaluating the impact of plans, projects, policy, and environmental changes on community health</a:t>
            </a:r>
            <a:r>
              <a:rPr lang="en-US" sz="2400" dirty="0" smtClean="0">
                <a:solidFill>
                  <a:srgbClr val="002060"/>
                </a:solidFill>
                <a:latin typeface="Futura Medium" charset="0"/>
                <a:ea typeface="Futura Medium" charset="0"/>
                <a:cs typeface="Futura Medium" charset="0"/>
              </a:rPr>
              <a:t>.”</a:t>
            </a:r>
          </a:p>
          <a:p>
            <a:pPr marL="800100" lvl="1" indent="-342900">
              <a:buFont typeface="Arial" charset="0"/>
              <a:buChar char="•"/>
            </a:pPr>
            <a:endParaRPr lang="en-US" sz="2400" dirty="0" smtClean="0">
              <a:solidFill>
                <a:srgbClr val="002060"/>
              </a:solidFill>
              <a:latin typeface="Futura Medium" charset="0"/>
              <a:ea typeface="Futura Medium" charset="0"/>
              <a:cs typeface="Futura Medium" charset="0"/>
            </a:endParaRPr>
          </a:p>
          <a:p>
            <a:pPr marL="800100" lvl="1" indent="-342900">
              <a:buFont typeface="Arial" charset="0"/>
              <a:buChar char="•"/>
            </a:pPr>
            <a:r>
              <a:rPr lang="en-US" sz="2400" dirty="0" smtClean="0">
                <a:solidFill>
                  <a:srgbClr val="002060"/>
                </a:solidFill>
                <a:latin typeface="Futura Medium" charset="0"/>
                <a:ea typeface="Futura Medium" charset="0"/>
                <a:cs typeface="Futura Medium" charset="0"/>
              </a:rPr>
              <a:t>E.g. Poverty/Unemployment </a:t>
            </a:r>
            <a:r>
              <a:rPr lang="en-US" sz="2400" dirty="0">
                <a:solidFill>
                  <a:srgbClr val="002060"/>
                </a:solidFill>
                <a:latin typeface="Futura Medium" charset="0"/>
                <a:ea typeface="Futura Medium" charset="0"/>
                <a:cs typeface="Futura Medium" charset="0"/>
              </a:rPr>
              <a:t>R</a:t>
            </a:r>
            <a:r>
              <a:rPr lang="en-US" sz="2400" dirty="0" smtClean="0">
                <a:solidFill>
                  <a:srgbClr val="002060"/>
                </a:solidFill>
                <a:latin typeface="Futura Medium" charset="0"/>
                <a:ea typeface="Futura Medium" charset="0"/>
                <a:cs typeface="Futura Medium" charset="0"/>
              </a:rPr>
              <a:t>ates, Access to Parks/Public Transit</a:t>
            </a:r>
          </a:p>
          <a:p>
            <a:pPr marL="800100" lvl="1" indent="-342900">
              <a:buFont typeface="Arial" charset="0"/>
              <a:buChar char="•"/>
            </a:pPr>
            <a:endParaRPr lang="en-US" sz="2400" dirty="0">
              <a:solidFill>
                <a:srgbClr val="002060"/>
              </a:solidFill>
              <a:latin typeface="Futura Medium" charset="0"/>
              <a:ea typeface="Futura Medium" charset="0"/>
              <a:cs typeface="Futura Medium" charset="0"/>
            </a:endParaRPr>
          </a:p>
          <a:p>
            <a:pPr marL="800100" lvl="1" indent="-342900">
              <a:buFont typeface="Arial" charset="0"/>
              <a:buChar char="•"/>
            </a:pPr>
            <a:r>
              <a:rPr lang="en-US" sz="2400" dirty="0" smtClean="0">
                <a:solidFill>
                  <a:srgbClr val="002060"/>
                </a:solidFill>
                <a:latin typeface="Futura Medium" charset="0"/>
                <a:ea typeface="Futura Medium" charset="0"/>
                <a:cs typeface="Futura Medium" charset="0"/>
              </a:rPr>
              <a:t>Data for most cities/towns in California at different levels of geographic specificity</a:t>
            </a:r>
          </a:p>
          <a:p>
            <a:pPr marL="800100" lvl="1" indent="-342900">
              <a:buFont typeface="Arial" charset="0"/>
              <a:buChar char="•"/>
            </a:pPr>
            <a:endParaRPr lang="en-US" sz="2400" dirty="0" smtClean="0">
              <a:solidFill>
                <a:srgbClr val="002060"/>
              </a:solidFill>
              <a:latin typeface="Futura Medium" charset="0"/>
              <a:ea typeface="Futura Medium" charset="0"/>
              <a:cs typeface="Futura Medium"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800" y="454357"/>
            <a:ext cx="3886200" cy="869419"/>
          </a:xfrm>
          <a:prstGeom prst="rect">
            <a:avLst/>
          </a:prstGeom>
        </p:spPr>
      </p:pic>
    </p:spTree>
    <p:extLst>
      <p:ext uri="{BB962C8B-B14F-4D97-AF65-F5344CB8AC3E}">
        <p14:creationId xmlns:p14="http://schemas.microsoft.com/office/powerpoint/2010/main" val="1593598767"/>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12192000"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0" y="37068"/>
            <a:ext cx="3471333" cy="369332"/>
          </a:xfrm>
          <a:prstGeom prst="rect">
            <a:avLst/>
          </a:prstGeom>
          <a:noFill/>
        </p:spPr>
        <p:txBody>
          <a:bodyPr wrap="square" rtlCol="0">
            <a:spAutoFit/>
          </a:bodyPr>
          <a:lstStyle/>
          <a:p>
            <a:r>
              <a:rPr lang="en-US" dirty="0" smtClean="0">
                <a:solidFill>
                  <a:schemeClr val="bg1"/>
                </a:solidFill>
                <a:latin typeface="Futura Medium" charset="0"/>
                <a:ea typeface="Futura Medium" charset="0"/>
                <a:cs typeface="Futura Medium" charset="0"/>
              </a:rPr>
              <a:t>DS-SF-24 Final Project</a:t>
            </a:r>
            <a:endParaRPr lang="en-US" dirty="0">
              <a:solidFill>
                <a:schemeClr val="bg1"/>
              </a:solidFill>
              <a:latin typeface="Futura Medium" charset="0"/>
              <a:ea typeface="Futura Medium" charset="0"/>
              <a:cs typeface="Futura Medium" charset="0"/>
            </a:endParaRPr>
          </a:p>
        </p:txBody>
      </p:sp>
      <p:sp>
        <p:nvSpPr>
          <p:cNvPr id="10" name="TextBox 9"/>
          <p:cNvSpPr txBox="1"/>
          <p:nvPr/>
        </p:nvSpPr>
        <p:spPr>
          <a:xfrm>
            <a:off x="8610600" y="0"/>
            <a:ext cx="3471333" cy="369332"/>
          </a:xfrm>
          <a:prstGeom prst="rect">
            <a:avLst/>
          </a:prstGeom>
          <a:noFill/>
        </p:spPr>
        <p:txBody>
          <a:bodyPr wrap="square" rtlCol="0">
            <a:spAutoFit/>
          </a:bodyPr>
          <a:lstStyle/>
          <a:p>
            <a:pPr algn="r"/>
            <a:r>
              <a:rPr lang="en-US" dirty="0" smtClean="0">
                <a:solidFill>
                  <a:schemeClr val="bg1"/>
                </a:solidFill>
                <a:latin typeface="Futura Medium" charset="0"/>
                <a:ea typeface="Futura Medium" charset="0"/>
                <a:cs typeface="Futura Medium" charset="0"/>
              </a:rPr>
              <a:t>C. Salviati</a:t>
            </a:r>
            <a:endParaRPr lang="en-US" dirty="0">
              <a:solidFill>
                <a:schemeClr val="bg1"/>
              </a:solidFill>
              <a:latin typeface="Futura Medium" charset="0"/>
              <a:ea typeface="Futura Medium" charset="0"/>
              <a:cs typeface="Futura Medium" charset="0"/>
            </a:endParaRPr>
          </a:p>
        </p:txBody>
      </p:sp>
      <p:sp>
        <p:nvSpPr>
          <p:cNvPr id="12" name="Date Placeholder 11"/>
          <p:cNvSpPr>
            <a:spLocks noGrp="1"/>
          </p:cNvSpPr>
          <p:nvPr>
            <p:ph type="dt" sz="half" idx="10"/>
          </p:nvPr>
        </p:nvSpPr>
        <p:spPr/>
        <p:txBody>
          <a:bodyPr/>
          <a:lstStyle/>
          <a:p>
            <a:r>
              <a:rPr lang="en-US" dirty="0" smtClean="0"/>
              <a:t>8/18/16</a:t>
            </a:r>
            <a:endParaRPr lang="en-US" dirty="0"/>
          </a:p>
        </p:txBody>
      </p:sp>
      <p:sp>
        <p:nvSpPr>
          <p:cNvPr id="13" name="Slide Number Placeholder 12"/>
          <p:cNvSpPr>
            <a:spLocks noGrp="1"/>
          </p:cNvSpPr>
          <p:nvPr>
            <p:ph type="sldNum" sz="quarter" idx="12"/>
          </p:nvPr>
        </p:nvSpPr>
        <p:spPr/>
        <p:txBody>
          <a:bodyPr/>
          <a:lstStyle/>
          <a:p>
            <a:fld id="{C49BB952-F26E-3043-B6DC-2261446200D8}" type="slidenum">
              <a:rPr lang="en-US" smtClean="0"/>
              <a:t>4</a:t>
            </a:fld>
            <a:endParaRPr lang="en-US" dirty="0"/>
          </a:p>
        </p:txBody>
      </p:sp>
      <p:sp>
        <p:nvSpPr>
          <p:cNvPr id="2" name="TextBox 1"/>
          <p:cNvSpPr txBox="1"/>
          <p:nvPr/>
        </p:nvSpPr>
        <p:spPr>
          <a:xfrm>
            <a:off x="0" y="443468"/>
            <a:ext cx="12192000" cy="861774"/>
          </a:xfrm>
          <a:prstGeom prst="rect">
            <a:avLst/>
          </a:prstGeom>
          <a:noFill/>
        </p:spPr>
        <p:txBody>
          <a:bodyPr wrap="square" rtlCol="0">
            <a:spAutoFit/>
          </a:bodyPr>
          <a:lstStyle/>
          <a:p>
            <a:r>
              <a:rPr lang="en-US" sz="5000" dirty="0" smtClean="0">
                <a:latin typeface="Futura Medium" charset="0"/>
                <a:ea typeface="Futura Medium" charset="0"/>
                <a:cs typeface="Futura Medium" charset="0"/>
              </a:rPr>
              <a:t> </a:t>
            </a:r>
            <a:r>
              <a:rPr lang="en-US" sz="5000" dirty="0" smtClean="0">
                <a:solidFill>
                  <a:srgbClr val="002060"/>
                </a:solidFill>
                <a:latin typeface="Futura Medium" charset="0"/>
                <a:ea typeface="Futura Medium" charset="0"/>
                <a:cs typeface="Futura Medium" charset="0"/>
              </a:rPr>
              <a:t>Sources</a:t>
            </a:r>
          </a:p>
        </p:txBody>
      </p:sp>
      <p:sp>
        <p:nvSpPr>
          <p:cNvPr id="14" name="TextBox 13"/>
          <p:cNvSpPr txBox="1"/>
          <p:nvPr/>
        </p:nvSpPr>
        <p:spPr>
          <a:xfrm>
            <a:off x="0" y="1499322"/>
            <a:ext cx="12192000" cy="553998"/>
          </a:xfrm>
          <a:prstGeom prst="rect">
            <a:avLst/>
          </a:prstGeom>
          <a:noFill/>
        </p:spPr>
        <p:txBody>
          <a:bodyPr wrap="square" rtlCol="0">
            <a:spAutoFit/>
          </a:bodyPr>
          <a:lstStyle/>
          <a:p>
            <a:pPr lvl="1"/>
            <a:r>
              <a:rPr lang="en-US" sz="3000" dirty="0" smtClean="0">
                <a:solidFill>
                  <a:srgbClr val="002060"/>
                </a:solidFill>
                <a:latin typeface="Futura Medium" charset="0"/>
                <a:ea typeface="Futura Medium" charset="0"/>
                <a:cs typeface="Futura Medium" charset="0"/>
              </a:rPr>
              <a:t>Zillow Data</a:t>
            </a:r>
          </a:p>
        </p:txBody>
      </p:sp>
      <p:sp>
        <p:nvSpPr>
          <p:cNvPr id="15" name="TextBox 14"/>
          <p:cNvSpPr txBox="1"/>
          <p:nvPr/>
        </p:nvSpPr>
        <p:spPr>
          <a:xfrm>
            <a:off x="304798" y="2435232"/>
            <a:ext cx="11582401" cy="3785652"/>
          </a:xfrm>
          <a:prstGeom prst="rect">
            <a:avLst/>
          </a:prstGeom>
          <a:noFill/>
        </p:spPr>
        <p:txBody>
          <a:bodyPr wrap="square" rtlCol="0">
            <a:spAutoFit/>
          </a:bodyPr>
          <a:lstStyle/>
          <a:p>
            <a:pPr marL="800100" lvl="1" indent="-342900">
              <a:buFont typeface="Arial" charset="0"/>
              <a:buChar char="•"/>
            </a:pPr>
            <a:r>
              <a:rPr lang="en-US" sz="2400" dirty="0" smtClean="0">
                <a:solidFill>
                  <a:srgbClr val="002060"/>
                </a:solidFill>
                <a:latin typeface="Futura Medium" charset="0"/>
                <a:ea typeface="Futura Medium" charset="0"/>
                <a:cs typeface="Futura Medium" charset="0"/>
              </a:rPr>
              <a:t>“</a:t>
            </a:r>
            <a:r>
              <a:rPr lang="en-US" sz="2400" dirty="0">
                <a:solidFill>
                  <a:srgbClr val="002060"/>
                </a:solidFill>
                <a:latin typeface="Futura Medium" charset="0"/>
                <a:ea typeface="Futura Medium" charset="0"/>
                <a:cs typeface="Futura Medium" charset="0"/>
              </a:rPr>
              <a:t>Zillow is the leading real estate and rental marketplace dedicated to empowering consumers with data, inspiration and knowledge around the place they call home, and connecting them with the best local professionals who can help</a:t>
            </a:r>
            <a:r>
              <a:rPr lang="en-US" sz="2400" dirty="0" smtClean="0">
                <a:solidFill>
                  <a:srgbClr val="002060"/>
                </a:solidFill>
                <a:latin typeface="Futura Medium" charset="0"/>
                <a:ea typeface="Futura Medium" charset="0"/>
                <a:cs typeface="Futura Medium" charset="0"/>
              </a:rPr>
              <a:t>.”</a:t>
            </a:r>
          </a:p>
          <a:p>
            <a:pPr marL="800100" lvl="1" indent="-342900">
              <a:buFont typeface="Arial" charset="0"/>
              <a:buChar char="•"/>
            </a:pPr>
            <a:endParaRPr lang="en-US" sz="2400" dirty="0" smtClean="0">
              <a:solidFill>
                <a:srgbClr val="002060"/>
              </a:solidFill>
              <a:latin typeface="Futura Medium" charset="0"/>
              <a:ea typeface="Futura Medium" charset="0"/>
              <a:cs typeface="Futura Medium" charset="0"/>
            </a:endParaRPr>
          </a:p>
          <a:p>
            <a:pPr marL="800100" lvl="1" indent="-342900">
              <a:buFont typeface="Arial" charset="0"/>
              <a:buChar char="•"/>
            </a:pPr>
            <a:r>
              <a:rPr lang="en-US" sz="2400" dirty="0" smtClean="0">
                <a:solidFill>
                  <a:srgbClr val="002060"/>
                </a:solidFill>
                <a:latin typeface="Futura Medium" charset="0"/>
                <a:ea typeface="Futura Medium" charset="0"/>
                <a:cs typeface="Futura Medium" charset="0"/>
              </a:rPr>
              <a:t>Provides time series data for a wide variety of real estate value and rental price metrics</a:t>
            </a:r>
          </a:p>
          <a:p>
            <a:pPr marL="800100" lvl="1" indent="-342900">
              <a:buFont typeface="Arial" charset="0"/>
              <a:buChar char="•"/>
            </a:pPr>
            <a:endParaRPr lang="en-US" sz="2400" dirty="0">
              <a:solidFill>
                <a:srgbClr val="002060"/>
              </a:solidFill>
              <a:latin typeface="Futura Medium" charset="0"/>
              <a:ea typeface="Futura Medium" charset="0"/>
              <a:cs typeface="Futura Medium" charset="0"/>
            </a:endParaRPr>
          </a:p>
          <a:p>
            <a:pPr marL="800100" lvl="1" indent="-342900">
              <a:buFont typeface="Arial" charset="0"/>
              <a:buChar char="•"/>
            </a:pPr>
            <a:r>
              <a:rPr lang="en-US" sz="2400" dirty="0" smtClean="0">
                <a:solidFill>
                  <a:srgbClr val="002060"/>
                </a:solidFill>
                <a:latin typeface="Futura Medium" charset="0"/>
                <a:ea typeface="Futura Medium" charset="0"/>
                <a:cs typeface="Futura Medium" charset="0"/>
              </a:rPr>
              <a:t>Nationwide data at different levels of geographic specificity</a:t>
            </a:r>
          </a:p>
          <a:p>
            <a:pPr marL="800100" lvl="1" indent="-342900">
              <a:buFont typeface="Arial" charset="0"/>
              <a:buChar char="•"/>
            </a:pPr>
            <a:endParaRPr lang="en-US" sz="2400" dirty="0" smtClean="0">
              <a:solidFill>
                <a:srgbClr val="002060"/>
              </a:solidFill>
              <a:latin typeface="Futura Medium" charset="0"/>
              <a:ea typeface="Futura Medium" charset="0"/>
              <a:cs typeface="Futura Medium"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7500" y="541866"/>
            <a:ext cx="1257300" cy="1270000"/>
          </a:xfrm>
          <a:prstGeom prst="rect">
            <a:avLst/>
          </a:prstGeom>
        </p:spPr>
      </p:pic>
    </p:spTree>
    <p:extLst>
      <p:ext uri="{BB962C8B-B14F-4D97-AF65-F5344CB8AC3E}">
        <p14:creationId xmlns:p14="http://schemas.microsoft.com/office/powerpoint/2010/main" val="344778788"/>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12192000"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0" y="37068"/>
            <a:ext cx="3471333" cy="369332"/>
          </a:xfrm>
          <a:prstGeom prst="rect">
            <a:avLst/>
          </a:prstGeom>
          <a:noFill/>
        </p:spPr>
        <p:txBody>
          <a:bodyPr wrap="square" rtlCol="0">
            <a:spAutoFit/>
          </a:bodyPr>
          <a:lstStyle/>
          <a:p>
            <a:r>
              <a:rPr lang="en-US" dirty="0" smtClean="0">
                <a:solidFill>
                  <a:schemeClr val="bg1"/>
                </a:solidFill>
                <a:latin typeface="Futura Medium" charset="0"/>
                <a:ea typeface="Futura Medium" charset="0"/>
                <a:cs typeface="Futura Medium" charset="0"/>
              </a:rPr>
              <a:t>DS-SF-24 Final Project</a:t>
            </a:r>
            <a:endParaRPr lang="en-US" dirty="0">
              <a:solidFill>
                <a:schemeClr val="bg1"/>
              </a:solidFill>
              <a:latin typeface="Futura Medium" charset="0"/>
              <a:ea typeface="Futura Medium" charset="0"/>
              <a:cs typeface="Futura Medium" charset="0"/>
            </a:endParaRPr>
          </a:p>
        </p:txBody>
      </p:sp>
      <p:sp>
        <p:nvSpPr>
          <p:cNvPr id="10" name="TextBox 9"/>
          <p:cNvSpPr txBox="1"/>
          <p:nvPr/>
        </p:nvSpPr>
        <p:spPr>
          <a:xfrm>
            <a:off x="8610600" y="0"/>
            <a:ext cx="3471333" cy="369332"/>
          </a:xfrm>
          <a:prstGeom prst="rect">
            <a:avLst/>
          </a:prstGeom>
          <a:noFill/>
        </p:spPr>
        <p:txBody>
          <a:bodyPr wrap="square" rtlCol="0">
            <a:spAutoFit/>
          </a:bodyPr>
          <a:lstStyle/>
          <a:p>
            <a:pPr algn="r"/>
            <a:r>
              <a:rPr lang="en-US" dirty="0" smtClean="0">
                <a:solidFill>
                  <a:schemeClr val="bg1"/>
                </a:solidFill>
                <a:latin typeface="Futura Medium" charset="0"/>
                <a:ea typeface="Futura Medium" charset="0"/>
                <a:cs typeface="Futura Medium" charset="0"/>
              </a:rPr>
              <a:t>C. Salviati</a:t>
            </a:r>
            <a:endParaRPr lang="en-US" dirty="0">
              <a:solidFill>
                <a:schemeClr val="bg1"/>
              </a:solidFill>
              <a:latin typeface="Futura Medium" charset="0"/>
              <a:ea typeface="Futura Medium" charset="0"/>
              <a:cs typeface="Futura Medium" charset="0"/>
            </a:endParaRPr>
          </a:p>
        </p:txBody>
      </p:sp>
      <p:sp>
        <p:nvSpPr>
          <p:cNvPr id="12" name="Date Placeholder 11"/>
          <p:cNvSpPr>
            <a:spLocks noGrp="1"/>
          </p:cNvSpPr>
          <p:nvPr>
            <p:ph type="dt" sz="half" idx="10"/>
          </p:nvPr>
        </p:nvSpPr>
        <p:spPr/>
        <p:txBody>
          <a:bodyPr/>
          <a:lstStyle/>
          <a:p>
            <a:r>
              <a:rPr lang="en-US" dirty="0" smtClean="0"/>
              <a:t>8/18/16</a:t>
            </a:r>
            <a:endParaRPr lang="en-US" dirty="0"/>
          </a:p>
        </p:txBody>
      </p:sp>
      <p:sp>
        <p:nvSpPr>
          <p:cNvPr id="13" name="Slide Number Placeholder 12"/>
          <p:cNvSpPr>
            <a:spLocks noGrp="1"/>
          </p:cNvSpPr>
          <p:nvPr>
            <p:ph type="sldNum" sz="quarter" idx="12"/>
          </p:nvPr>
        </p:nvSpPr>
        <p:spPr/>
        <p:txBody>
          <a:bodyPr/>
          <a:lstStyle/>
          <a:p>
            <a:fld id="{C49BB952-F26E-3043-B6DC-2261446200D8}" type="slidenum">
              <a:rPr lang="en-US" smtClean="0"/>
              <a:t>5</a:t>
            </a:fld>
            <a:endParaRPr lang="en-US" dirty="0"/>
          </a:p>
        </p:txBody>
      </p:sp>
      <p:sp>
        <p:nvSpPr>
          <p:cNvPr id="2" name="TextBox 1"/>
          <p:cNvSpPr txBox="1"/>
          <p:nvPr/>
        </p:nvSpPr>
        <p:spPr>
          <a:xfrm>
            <a:off x="0" y="443468"/>
            <a:ext cx="12192000" cy="861774"/>
          </a:xfrm>
          <a:prstGeom prst="rect">
            <a:avLst/>
          </a:prstGeom>
          <a:noFill/>
        </p:spPr>
        <p:txBody>
          <a:bodyPr wrap="square" rtlCol="0">
            <a:spAutoFit/>
          </a:bodyPr>
          <a:lstStyle/>
          <a:p>
            <a:r>
              <a:rPr lang="en-US" sz="5000" dirty="0" smtClean="0">
                <a:latin typeface="Futura Medium" charset="0"/>
                <a:ea typeface="Futura Medium" charset="0"/>
                <a:cs typeface="Futura Medium" charset="0"/>
              </a:rPr>
              <a:t> </a:t>
            </a:r>
            <a:r>
              <a:rPr lang="en-US" sz="5000" dirty="0" smtClean="0">
                <a:solidFill>
                  <a:srgbClr val="002060"/>
                </a:solidFill>
                <a:latin typeface="Futura Medium" charset="0"/>
                <a:ea typeface="Futura Medium" charset="0"/>
                <a:cs typeface="Futura Medium" charset="0"/>
              </a:rPr>
              <a:t>Goals</a:t>
            </a:r>
          </a:p>
        </p:txBody>
      </p:sp>
    </p:spTree>
    <p:extLst>
      <p:ext uri="{BB962C8B-B14F-4D97-AF65-F5344CB8AC3E}">
        <p14:creationId xmlns:p14="http://schemas.microsoft.com/office/powerpoint/2010/main" val="2046531524"/>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12192000"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0" y="37068"/>
            <a:ext cx="3471333" cy="369332"/>
          </a:xfrm>
          <a:prstGeom prst="rect">
            <a:avLst/>
          </a:prstGeom>
          <a:noFill/>
        </p:spPr>
        <p:txBody>
          <a:bodyPr wrap="square" rtlCol="0">
            <a:spAutoFit/>
          </a:bodyPr>
          <a:lstStyle/>
          <a:p>
            <a:r>
              <a:rPr lang="en-US" dirty="0" smtClean="0">
                <a:solidFill>
                  <a:schemeClr val="bg1"/>
                </a:solidFill>
                <a:latin typeface="Futura Medium" charset="0"/>
                <a:ea typeface="Futura Medium" charset="0"/>
                <a:cs typeface="Futura Medium" charset="0"/>
              </a:rPr>
              <a:t>DS-SF-24 Final Project</a:t>
            </a:r>
            <a:endParaRPr lang="en-US" dirty="0">
              <a:solidFill>
                <a:schemeClr val="bg1"/>
              </a:solidFill>
              <a:latin typeface="Futura Medium" charset="0"/>
              <a:ea typeface="Futura Medium" charset="0"/>
              <a:cs typeface="Futura Medium" charset="0"/>
            </a:endParaRPr>
          </a:p>
        </p:txBody>
      </p:sp>
      <p:sp>
        <p:nvSpPr>
          <p:cNvPr id="10" name="TextBox 9"/>
          <p:cNvSpPr txBox="1"/>
          <p:nvPr/>
        </p:nvSpPr>
        <p:spPr>
          <a:xfrm>
            <a:off x="8610600" y="0"/>
            <a:ext cx="3471333" cy="369332"/>
          </a:xfrm>
          <a:prstGeom prst="rect">
            <a:avLst/>
          </a:prstGeom>
          <a:noFill/>
        </p:spPr>
        <p:txBody>
          <a:bodyPr wrap="square" rtlCol="0">
            <a:spAutoFit/>
          </a:bodyPr>
          <a:lstStyle/>
          <a:p>
            <a:pPr algn="r"/>
            <a:r>
              <a:rPr lang="en-US" dirty="0" smtClean="0">
                <a:solidFill>
                  <a:schemeClr val="bg1"/>
                </a:solidFill>
                <a:latin typeface="Futura Medium" charset="0"/>
                <a:ea typeface="Futura Medium" charset="0"/>
                <a:cs typeface="Futura Medium" charset="0"/>
              </a:rPr>
              <a:t>C. Salviati</a:t>
            </a:r>
            <a:endParaRPr lang="en-US" dirty="0">
              <a:solidFill>
                <a:schemeClr val="bg1"/>
              </a:solidFill>
              <a:latin typeface="Futura Medium" charset="0"/>
              <a:ea typeface="Futura Medium" charset="0"/>
              <a:cs typeface="Futura Medium" charset="0"/>
            </a:endParaRPr>
          </a:p>
        </p:txBody>
      </p:sp>
      <p:sp>
        <p:nvSpPr>
          <p:cNvPr id="12" name="Date Placeholder 11"/>
          <p:cNvSpPr>
            <a:spLocks noGrp="1"/>
          </p:cNvSpPr>
          <p:nvPr>
            <p:ph type="dt" sz="half" idx="10"/>
          </p:nvPr>
        </p:nvSpPr>
        <p:spPr/>
        <p:txBody>
          <a:bodyPr/>
          <a:lstStyle/>
          <a:p>
            <a:r>
              <a:rPr lang="en-US" dirty="0" smtClean="0"/>
              <a:t>8/18/16</a:t>
            </a:r>
            <a:endParaRPr lang="en-US" dirty="0"/>
          </a:p>
        </p:txBody>
      </p:sp>
      <p:sp>
        <p:nvSpPr>
          <p:cNvPr id="13" name="Slide Number Placeholder 12"/>
          <p:cNvSpPr>
            <a:spLocks noGrp="1"/>
          </p:cNvSpPr>
          <p:nvPr>
            <p:ph type="sldNum" sz="quarter" idx="12"/>
          </p:nvPr>
        </p:nvSpPr>
        <p:spPr/>
        <p:txBody>
          <a:bodyPr/>
          <a:lstStyle/>
          <a:p>
            <a:fld id="{C49BB952-F26E-3043-B6DC-2261446200D8}" type="slidenum">
              <a:rPr lang="en-US" smtClean="0"/>
              <a:t>6</a:t>
            </a:fld>
            <a:endParaRPr lang="en-US" dirty="0"/>
          </a:p>
        </p:txBody>
      </p:sp>
      <p:sp>
        <p:nvSpPr>
          <p:cNvPr id="2" name="TextBox 1"/>
          <p:cNvSpPr txBox="1"/>
          <p:nvPr/>
        </p:nvSpPr>
        <p:spPr>
          <a:xfrm>
            <a:off x="0" y="443468"/>
            <a:ext cx="12192000" cy="861774"/>
          </a:xfrm>
          <a:prstGeom prst="rect">
            <a:avLst/>
          </a:prstGeom>
          <a:noFill/>
        </p:spPr>
        <p:txBody>
          <a:bodyPr wrap="square" rtlCol="0">
            <a:spAutoFit/>
          </a:bodyPr>
          <a:lstStyle/>
          <a:p>
            <a:r>
              <a:rPr lang="en-US" sz="5000" dirty="0" smtClean="0">
                <a:latin typeface="Futura Medium" charset="0"/>
                <a:ea typeface="Futura Medium" charset="0"/>
                <a:cs typeface="Futura Medium" charset="0"/>
              </a:rPr>
              <a:t> </a:t>
            </a:r>
            <a:r>
              <a:rPr lang="en-US" sz="5000" dirty="0" smtClean="0">
                <a:solidFill>
                  <a:srgbClr val="002060"/>
                </a:solidFill>
                <a:latin typeface="Futura Medium" charset="0"/>
                <a:ea typeface="Futura Medium" charset="0"/>
                <a:cs typeface="Futura Medium" charset="0"/>
              </a:rPr>
              <a:t>Cleaning</a:t>
            </a:r>
          </a:p>
        </p:txBody>
      </p:sp>
    </p:spTree>
    <p:extLst>
      <p:ext uri="{BB962C8B-B14F-4D97-AF65-F5344CB8AC3E}">
        <p14:creationId xmlns:p14="http://schemas.microsoft.com/office/powerpoint/2010/main" val="1160818069"/>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12192000"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0" y="37068"/>
            <a:ext cx="3471333" cy="369332"/>
          </a:xfrm>
          <a:prstGeom prst="rect">
            <a:avLst/>
          </a:prstGeom>
          <a:noFill/>
        </p:spPr>
        <p:txBody>
          <a:bodyPr wrap="square" rtlCol="0">
            <a:spAutoFit/>
          </a:bodyPr>
          <a:lstStyle/>
          <a:p>
            <a:r>
              <a:rPr lang="en-US" dirty="0" smtClean="0">
                <a:solidFill>
                  <a:schemeClr val="bg1"/>
                </a:solidFill>
                <a:latin typeface="Futura Medium" charset="0"/>
                <a:ea typeface="Futura Medium" charset="0"/>
                <a:cs typeface="Futura Medium" charset="0"/>
              </a:rPr>
              <a:t>DS-SF-24 Final Project</a:t>
            </a:r>
            <a:endParaRPr lang="en-US" dirty="0">
              <a:solidFill>
                <a:schemeClr val="bg1"/>
              </a:solidFill>
              <a:latin typeface="Futura Medium" charset="0"/>
              <a:ea typeface="Futura Medium" charset="0"/>
              <a:cs typeface="Futura Medium" charset="0"/>
            </a:endParaRPr>
          </a:p>
        </p:txBody>
      </p:sp>
      <p:sp>
        <p:nvSpPr>
          <p:cNvPr id="10" name="TextBox 9"/>
          <p:cNvSpPr txBox="1"/>
          <p:nvPr/>
        </p:nvSpPr>
        <p:spPr>
          <a:xfrm>
            <a:off x="8610600" y="0"/>
            <a:ext cx="3471333" cy="369332"/>
          </a:xfrm>
          <a:prstGeom prst="rect">
            <a:avLst/>
          </a:prstGeom>
          <a:noFill/>
        </p:spPr>
        <p:txBody>
          <a:bodyPr wrap="square" rtlCol="0">
            <a:spAutoFit/>
          </a:bodyPr>
          <a:lstStyle/>
          <a:p>
            <a:pPr algn="r"/>
            <a:r>
              <a:rPr lang="en-US" dirty="0" smtClean="0">
                <a:solidFill>
                  <a:schemeClr val="bg1"/>
                </a:solidFill>
                <a:latin typeface="Futura Medium" charset="0"/>
                <a:ea typeface="Futura Medium" charset="0"/>
                <a:cs typeface="Futura Medium" charset="0"/>
              </a:rPr>
              <a:t>C. Salviati</a:t>
            </a:r>
            <a:endParaRPr lang="en-US" dirty="0">
              <a:solidFill>
                <a:schemeClr val="bg1"/>
              </a:solidFill>
              <a:latin typeface="Futura Medium" charset="0"/>
              <a:ea typeface="Futura Medium" charset="0"/>
              <a:cs typeface="Futura Medium" charset="0"/>
            </a:endParaRPr>
          </a:p>
        </p:txBody>
      </p:sp>
      <p:sp>
        <p:nvSpPr>
          <p:cNvPr id="12" name="Date Placeholder 11"/>
          <p:cNvSpPr>
            <a:spLocks noGrp="1"/>
          </p:cNvSpPr>
          <p:nvPr>
            <p:ph type="dt" sz="half" idx="10"/>
          </p:nvPr>
        </p:nvSpPr>
        <p:spPr/>
        <p:txBody>
          <a:bodyPr/>
          <a:lstStyle/>
          <a:p>
            <a:r>
              <a:rPr lang="en-US" dirty="0" smtClean="0"/>
              <a:t>8/18/16</a:t>
            </a:r>
            <a:endParaRPr lang="en-US" dirty="0"/>
          </a:p>
        </p:txBody>
      </p:sp>
      <p:sp>
        <p:nvSpPr>
          <p:cNvPr id="13" name="Slide Number Placeholder 12"/>
          <p:cNvSpPr>
            <a:spLocks noGrp="1"/>
          </p:cNvSpPr>
          <p:nvPr>
            <p:ph type="sldNum" sz="quarter" idx="12"/>
          </p:nvPr>
        </p:nvSpPr>
        <p:spPr/>
        <p:txBody>
          <a:bodyPr/>
          <a:lstStyle/>
          <a:p>
            <a:fld id="{C49BB952-F26E-3043-B6DC-2261446200D8}" type="slidenum">
              <a:rPr lang="en-US" smtClean="0"/>
              <a:t>7</a:t>
            </a:fld>
            <a:endParaRPr lang="en-US" dirty="0"/>
          </a:p>
        </p:txBody>
      </p:sp>
      <p:sp>
        <p:nvSpPr>
          <p:cNvPr id="2" name="TextBox 1"/>
          <p:cNvSpPr txBox="1"/>
          <p:nvPr/>
        </p:nvSpPr>
        <p:spPr>
          <a:xfrm>
            <a:off x="0" y="443468"/>
            <a:ext cx="12192000" cy="861774"/>
          </a:xfrm>
          <a:prstGeom prst="rect">
            <a:avLst/>
          </a:prstGeom>
          <a:noFill/>
        </p:spPr>
        <p:txBody>
          <a:bodyPr wrap="square" rtlCol="0">
            <a:spAutoFit/>
          </a:bodyPr>
          <a:lstStyle/>
          <a:p>
            <a:r>
              <a:rPr lang="en-US" sz="5000" dirty="0" smtClean="0">
                <a:latin typeface="Futura Medium" charset="0"/>
                <a:ea typeface="Futura Medium" charset="0"/>
                <a:cs typeface="Futura Medium" charset="0"/>
              </a:rPr>
              <a:t> </a:t>
            </a:r>
            <a:r>
              <a:rPr lang="en-US" sz="5000" dirty="0" smtClean="0">
                <a:solidFill>
                  <a:srgbClr val="002060"/>
                </a:solidFill>
                <a:latin typeface="Futura Medium" charset="0"/>
                <a:ea typeface="Futura Medium" charset="0"/>
                <a:cs typeface="Futura Medium" charset="0"/>
              </a:rPr>
              <a:t>Data Dictionary</a:t>
            </a:r>
          </a:p>
        </p:txBody>
      </p:sp>
      <p:pic>
        <p:nvPicPr>
          <p:cNvPr id="3" name="Picture 2"/>
          <p:cNvPicPr>
            <a:picLocks noChangeAspect="1"/>
          </p:cNvPicPr>
          <p:nvPr/>
        </p:nvPicPr>
        <p:blipFill>
          <a:blip r:embed="rId3"/>
          <a:stretch>
            <a:fillRect/>
          </a:stretch>
        </p:blipFill>
        <p:spPr>
          <a:xfrm>
            <a:off x="1931829" y="1499422"/>
            <a:ext cx="8328341" cy="4662748"/>
          </a:xfrm>
          <a:prstGeom prst="rect">
            <a:avLst/>
          </a:prstGeom>
        </p:spPr>
      </p:pic>
    </p:spTree>
    <p:extLst>
      <p:ext uri="{BB962C8B-B14F-4D97-AF65-F5344CB8AC3E}">
        <p14:creationId xmlns:p14="http://schemas.microsoft.com/office/powerpoint/2010/main" val="109791052"/>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12192000"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0" y="37068"/>
            <a:ext cx="3471333" cy="369332"/>
          </a:xfrm>
          <a:prstGeom prst="rect">
            <a:avLst/>
          </a:prstGeom>
          <a:noFill/>
        </p:spPr>
        <p:txBody>
          <a:bodyPr wrap="square" rtlCol="0">
            <a:spAutoFit/>
          </a:bodyPr>
          <a:lstStyle/>
          <a:p>
            <a:r>
              <a:rPr lang="en-US" dirty="0" smtClean="0">
                <a:solidFill>
                  <a:schemeClr val="bg1"/>
                </a:solidFill>
                <a:latin typeface="Futura Medium" charset="0"/>
                <a:ea typeface="Futura Medium" charset="0"/>
                <a:cs typeface="Futura Medium" charset="0"/>
              </a:rPr>
              <a:t>DS-SF-24 Final Project</a:t>
            </a:r>
            <a:endParaRPr lang="en-US" dirty="0">
              <a:solidFill>
                <a:schemeClr val="bg1"/>
              </a:solidFill>
              <a:latin typeface="Futura Medium" charset="0"/>
              <a:ea typeface="Futura Medium" charset="0"/>
              <a:cs typeface="Futura Medium" charset="0"/>
            </a:endParaRPr>
          </a:p>
        </p:txBody>
      </p:sp>
      <p:sp>
        <p:nvSpPr>
          <p:cNvPr id="10" name="TextBox 9"/>
          <p:cNvSpPr txBox="1"/>
          <p:nvPr/>
        </p:nvSpPr>
        <p:spPr>
          <a:xfrm>
            <a:off x="8610600" y="0"/>
            <a:ext cx="3471333" cy="369332"/>
          </a:xfrm>
          <a:prstGeom prst="rect">
            <a:avLst/>
          </a:prstGeom>
          <a:noFill/>
        </p:spPr>
        <p:txBody>
          <a:bodyPr wrap="square" rtlCol="0">
            <a:spAutoFit/>
          </a:bodyPr>
          <a:lstStyle/>
          <a:p>
            <a:pPr algn="r"/>
            <a:r>
              <a:rPr lang="en-US" dirty="0" smtClean="0">
                <a:solidFill>
                  <a:schemeClr val="bg1"/>
                </a:solidFill>
                <a:latin typeface="Futura Medium" charset="0"/>
                <a:ea typeface="Futura Medium" charset="0"/>
                <a:cs typeface="Futura Medium" charset="0"/>
              </a:rPr>
              <a:t>C. Salviati</a:t>
            </a:r>
            <a:endParaRPr lang="en-US" dirty="0">
              <a:solidFill>
                <a:schemeClr val="bg1"/>
              </a:solidFill>
              <a:latin typeface="Futura Medium" charset="0"/>
              <a:ea typeface="Futura Medium" charset="0"/>
              <a:cs typeface="Futura Medium" charset="0"/>
            </a:endParaRPr>
          </a:p>
        </p:txBody>
      </p:sp>
      <p:sp>
        <p:nvSpPr>
          <p:cNvPr id="12" name="Date Placeholder 11"/>
          <p:cNvSpPr>
            <a:spLocks noGrp="1"/>
          </p:cNvSpPr>
          <p:nvPr>
            <p:ph type="dt" sz="half" idx="10"/>
          </p:nvPr>
        </p:nvSpPr>
        <p:spPr/>
        <p:txBody>
          <a:bodyPr/>
          <a:lstStyle/>
          <a:p>
            <a:r>
              <a:rPr lang="en-US" dirty="0" smtClean="0"/>
              <a:t>8/18/16</a:t>
            </a:r>
            <a:endParaRPr lang="en-US" dirty="0"/>
          </a:p>
        </p:txBody>
      </p:sp>
      <p:sp>
        <p:nvSpPr>
          <p:cNvPr id="13" name="Slide Number Placeholder 12"/>
          <p:cNvSpPr>
            <a:spLocks noGrp="1"/>
          </p:cNvSpPr>
          <p:nvPr>
            <p:ph type="sldNum" sz="quarter" idx="12"/>
          </p:nvPr>
        </p:nvSpPr>
        <p:spPr/>
        <p:txBody>
          <a:bodyPr/>
          <a:lstStyle/>
          <a:p>
            <a:fld id="{C49BB952-F26E-3043-B6DC-2261446200D8}" type="slidenum">
              <a:rPr lang="en-US" smtClean="0"/>
              <a:t>8</a:t>
            </a:fld>
            <a:endParaRPr lang="en-US" dirty="0"/>
          </a:p>
        </p:txBody>
      </p:sp>
      <p:sp>
        <p:nvSpPr>
          <p:cNvPr id="2" name="TextBox 1"/>
          <p:cNvSpPr txBox="1"/>
          <p:nvPr/>
        </p:nvSpPr>
        <p:spPr>
          <a:xfrm>
            <a:off x="0" y="2421467"/>
            <a:ext cx="12192000" cy="1631216"/>
          </a:xfrm>
          <a:prstGeom prst="rect">
            <a:avLst/>
          </a:prstGeom>
          <a:noFill/>
        </p:spPr>
        <p:txBody>
          <a:bodyPr wrap="square" rtlCol="0">
            <a:spAutoFit/>
          </a:bodyPr>
          <a:lstStyle/>
          <a:p>
            <a:pPr algn="ctr"/>
            <a:r>
              <a:rPr lang="en-US" sz="10000" dirty="0" smtClean="0">
                <a:solidFill>
                  <a:srgbClr val="002060"/>
                </a:solidFill>
                <a:latin typeface="Futura Medium" charset="0"/>
                <a:ea typeface="Futura Medium" charset="0"/>
                <a:cs typeface="Futura Medium" charset="0"/>
              </a:rPr>
              <a:t>MODELS</a:t>
            </a:r>
          </a:p>
        </p:txBody>
      </p:sp>
    </p:spTree>
    <p:extLst>
      <p:ext uri="{BB962C8B-B14F-4D97-AF65-F5344CB8AC3E}">
        <p14:creationId xmlns:p14="http://schemas.microsoft.com/office/powerpoint/2010/main" val="864672187"/>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12192000"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0" y="37068"/>
            <a:ext cx="3471333" cy="369332"/>
          </a:xfrm>
          <a:prstGeom prst="rect">
            <a:avLst/>
          </a:prstGeom>
          <a:noFill/>
        </p:spPr>
        <p:txBody>
          <a:bodyPr wrap="square" rtlCol="0">
            <a:spAutoFit/>
          </a:bodyPr>
          <a:lstStyle/>
          <a:p>
            <a:r>
              <a:rPr lang="en-US" dirty="0" smtClean="0">
                <a:solidFill>
                  <a:schemeClr val="bg1"/>
                </a:solidFill>
                <a:latin typeface="Futura Medium" charset="0"/>
                <a:ea typeface="Futura Medium" charset="0"/>
                <a:cs typeface="Futura Medium" charset="0"/>
              </a:rPr>
              <a:t>DS-SF-24 Final Project</a:t>
            </a:r>
            <a:endParaRPr lang="en-US" dirty="0">
              <a:solidFill>
                <a:schemeClr val="bg1"/>
              </a:solidFill>
              <a:latin typeface="Futura Medium" charset="0"/>
              <a:ea typeface="Futura Medium" charset="0"/>
              <a:cs typeface="Futura Medium" charset="0"/>
            </a:endParaRPr>
          </a:p>
        </p:txBody>
      </p:sp>
      <p:sp>
        <p:nvSpPr>
          <p:cNvPr id="10" name="TextBox 9"/>
          <p:cNvSpPr txBox="1"/>
          <p:nvPr/>
        </p:nvSpPr>
        <p:spPr>
          <a:xfrm>
            <a:off x="8610600" y="0"/>
            <a:ext cx="3471333" cy="369332"/>
          </a:xfrm>
          <a:prstGeom prst="rect">
            <a:avLst/>
          </a:prstGeom>
          <a:noFill/>
        </p:spPr>
        <p:txBody>
          <a:bodyPr wrap="square" rtlCol="0">
            <a:spAutoFit/>
          </a:bodyPr>
          <a:lstStyle/>
          <a:p>
            <a:pPr algn="r"/>
            <a:r>
              <a:rPr lang="en-US" dirty="0" smtClean="0">
                <a:solidFill>
                  <a:schemeClr val="bg1"/>
                </a:solidFill>
                <a:latin typeface="Futura Medium" charset="0"/>
                <a:ea typeface="Futura Medium" charset="0"/>
                <a:cs typeface="Futura Medium" charset="0"/>
              </a:rPr>
              <a:t>C. Salviati</a:t>
            </a:r>
            <a:endParaRPr lang="en-US" dirty="0">
              <a:solidFill>
                <a:schemeClr val="bg1"/>
              </a:solidFill>
              <a:latin typeface="Futura Medium" charset="0"/>
              <a:ea typeface="Futura Medium" charset="0"/>
              <a:cs typeface="Futura Medium" charset="0"/>
            </a:endParaRPr>
          </a:p>
        </p:txBody>
      </p:sp>
      <p:sp>
        <p:nvSpPr>
          <p:cNvPr id="12" name="Date Placeholder 11"/>
          <p:cNvSpPr>
            <a:spLocks noGrp="1"/>
          </p:cNvSpPr>
          <p:nvPr>
            <p:ph type="dt" sz="half" idx="10"/>
          </p:nvPr>
        </p:nvSpPr>
        <p:spPr/>
        <p:txBody>
          <a:bodyPr/>
          <a:lstStyle/>
          <a:p>
            <a:r>
              <a:rPr lang="en-US" dirty="0" smtClean="0"/>
              <a:t>8/18/16</a:t>
            </a:r>
            <a:endParaRPr lang="en-US" dirty="0"/>
          </a:p>
        </p:txBody>
      </p:sp>
      <p:sp>
        <p:nvSpPr>
          <p:cNvPr id="13" name="Slide Number Placeholder 12"/>
          <p:cNvSpPr>
            <a:spLocks noGrp="1"/>
          </p:cNvSpPr>
          <p:nvPr>
            <p:ph type="sldNum" sz="quarter" idx="12"/>
          </p:nvPr>
        </p:nvSpPr>
        <p:spPr/>
        <p:txBody>
          <a:bodyPr/>
          <a:lstStyle/>
          <a:p>
            <a:fld id="{C49BB952-F26E-3043-B6DC-2261446200D8}" type="slidenum">
              <a:rPr lang="en-US" smtClean="0"/>
              <a:t>9</a:t>
            </a:fld>
            <a:endParaRPr lang="en-US" dirty="0"/>
          </a:p>
        </p:txBody>
      </p:sp>
      <p:sp>
        <p:nvSpPr>
          <p:cNvPr id="2" name="TextBox 1"/>
          <p:cNvSpPr txBox="1"/>
          <p:nvPr/>
        </p:nvSpPr>
        <p:spPr>
          <a:xfrm>
            <a:off x="0" y="443468"/>
            <a:ext cx="12192000" cy="861774"/>
          </a:xfrm>
          <a:prstGeom prst="rect">
            <a:avLst/>
          </a:prstGeom>
          <a:noFill/>
        </p:spPr>
        <p:txBody>
          <a:bodyPr wrap="square" rtlCol="0">
            <a:spAutoFit/>
          </a:bodyPr>
          <a:lstStyle/>
          <a:p>
            <a:r>
              <a:rPr lang="en-US" sz="5000" dirty="0" smtClean="0">
                <a:latin typeface="Futura Medium" charset="0"/>
                <a:ea typeface="Futura Medium" charset="0"/>
                <a:cs typeface="Futura Medium" charset="0"/>
              </a:rPr>
              <a:t> </a:t>
            </a:r>
            <a:r>
              <a:rPr lang="en-US" sz="5000" dirty="0" smtClean="0">
                <a:solidFill>
                  <a:srgbClr val="002060"/>
                </a:solidFill>
                <a:latin typeface="Futura Medium" charset="0"/>
                <a:ea typeface="Futura Medium" charset="0"/>
                <a:cs typeface="Futura Medium" charset="0"/>
              </a:rPr>
              <a:t>Lasso</a:t>
            </a:r>
          </a:p>
        </p:txBody>
      </p:sp>
    </p:spTree>
    <p:extLst>
      <p:ext uri="{BB962C8B-B14F-4D97-AF65-F5344CB8AC3E}">
        <p14:creationId xmlns:p14="http://schemas.microsoft.com/office/powerpoint/2010/main" val="260291172"/>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1975</TotalTime>
  <Words>244</Words>
  <Application>Microsoft Macintosh PowerPoint</Application>
  <PresentationFormat>Widescreen</PresentationFormat>
  <Paragraphs>105</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Calibri Light</vt:lpstr>
      <vt:lpstr>Futura Medium</vt:lpstr>
      <vt:lpstr>Arial</vt:lpstr>
      <vt:lpstr>Office Theme</vt:lpstr>
      <vt:lpstr>Impact of Community Indicators on  Real Estate Value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Salviati</dc:creator>
  <cp:lastModifiedBy>Christopher Salviati</cp:lastModifiedBy>
  <cp:revision>19</cp:revision>
  <dcterms:created xsi:type="dcterms:W3CDTF">2016-08-14T20:48:30Z</dcterms:created>
  <dcterms:modified xsi:type="dcterms:W3CDTF">2016-08-16T05:44:16Z</dcterms:modified>
</cp:coreProperties>
</file>