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76" r:id="rId5"/>
    <p:sldId id="277" r:id="rId6"/>
    <p:sldId id="264" r:id="rId7"/>
    <p:sldId id="278" r:id="rId8"/>
    <p:sldId id="280" r:id="rId9"/>
    <p:sldId id="268" r:id="rId10"/>
    <p:sldId id="269" r:id="rId11"/>
    <p:sldId id="272" r:id="rId12"/>
    <p:sldId id="273" r:id="rId13"/>
    <p:sldId id="274" r:id="rId14"/>
    <p:sldId id="27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CB27C"/>
    <a:srgbClr val="75C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6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4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9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5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7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106C-9175-44C9-A7EC-78666FA56F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FE83-A6EE-4D56-96E8-D53C4488E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abstract_factory" TargetMode="External"/><Relationship Id="rId2" Type="http://schemas.openxmlformats.org/officeDocument/2006/relationships/hyperlink" Target="http://ideone.com/ZxNQ3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w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Abstract Factory</a:t>
            </a:r>
            <a:endParaRPr lang="en-GB" dirty="0"/>
          </a:p>
        </p:txBody>
      </p:sp>
      <p:pic>
        <p:nvPicPr>
          <p:cNvPr id="1026" name="Picture 2" descr="C:\Users\SCoakley\AppData\Local\Microsoft\Windows\Temporary Internet Files\Content.IE5\C1BCUV1M\MC9003839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14" y="3933056"/>
            <a:ext cx="1584325" cy="17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Coakley\AppData\Local\Microsoft\Windows\Temporary Internet Files\Content.IE5\NYMLAMT2\MC9004403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1828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Coakley\AppData\Local\Microsoft\Windows\Temporary Internet Files\Content.IE5\PKLZCP96\MC90044033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17232"/>
            <a:ext cx="18288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2832820">
            <a:off x="5471463" y="4870862"/>
            <a:ext cx="649345" cy="484632"/>
          </a:xfrm>
          <a:prstGeom prst="rightArrow">
            <a:avLst/>
          </a:prstGeom>
          <a:solidFill>
            <a:srgbClr val="7CB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8266875">
            <a:off x="2811822" y="4915844"/>
            <a:ext cx="649345" cy="484632"/>
          </a:xfrm>
          <a:prstGeom prst="rightArrow">
            <a:avLst/>
          </a:prstGeom>
          <a:solidFill>
            <a:srgbClr val="7CB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95186" y="587727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11688" y="581856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27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isolates concrete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It makes exchanging product families </a:t>
            </a:r>
            <a:r>
              <a:rPr lang="en-US" dirty="0" smtClean="0"/>
              <a:t>easy</a:t>
            </a:r>
            <a:endParaRPr lang="en-US" dirty="0"/>
          </a:p>
          <a:p>
            <a:r>
              <a:rPr lang="en-US" dirty="0"/>
              <a:t>It promotes consistency among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Supporting new kinds of products is </a:t>
            </a:r>
            <a:r>
              <a:rPr lang="en-US" dirty="0" smtClean="0"/>
              <a:t>difficult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isolates concrete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GB" dirty="0" smtClean="0"/>
              <a:t>Helps you control the classes of objects that an application creates</a:t>
            </a:r>
          </a:p>
          <a:p>
            <a:pPr lvl="1"/>
            <a:r>
              <a:rPr lang="en-GB" dirty="0" smtClean="0"/>
              <a:t>Encapsulates the responsibility and the process of creating product objects</a:t>
            </a:r>
          </a:p>
          <a:p>
            <a:pPr lvl="1"/>
            <a:r>
              <a:rPr lang="en-GB" dirty="0" smtClean="0"/>
              <a:t>Clients manipulate instances through their abstract interfaces</a:t>
            </a:r>
          </a:p>
          <a:p>
            <a:pPr lvl="1"/>
            <a:r>
              <a:rPr lang="en-GB" dirty="0" smtClean="0"/>
              <a:t>Product class names are isolated in the implementation of the concrete factory – they do not appear in client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makes exchanging product families </a:t>
            </a:r>
            <a:r>
              <a:rPr lang="en-US" dirty="0" smtClean="0"/>
              <a:t>easy</a:t>
            </a:r>
            <a:endParaRPr lang="en-US" dirty="0"/>
          </a:p>
          <a:p>
            <a:pPr lvl="1"/>
            <a:r>
              <a:rPr lang="en-US" dirty="0" smtClean="0"/>
              <a:t>The class of a concrete factory appears only once in an application – where it is instantiated</a:t>
            </a:r>
          </a:p>
          <a:p>
            <a:pPr lvl="1"/>
            <a:r>
              <a:rPr lang="en-US" dirty="0" smtClean="0"/>
              <a:t>Makes it easy to change the concrete factory an application uses</a:t>
            </a:r>
          </a:p>
          <a:p>
            <a:pPr lvl="1"/>
            <a:r>
              <a:rPr lang="en-US" dirty="0" smtClean="0"/>
              <a:t>Can use different product configurations simply by changing the concrete factory</a:t>
            </a:r>
          </a:p>
          <a:p>
            <a:pPr lvl="1"/>
            <a:r>
              <a:rPr lang="en-US" dirty="0" smtClean="0"/>
              <a:t>An abstract factory creates a complete family of products – the whole product family 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promotes consistency among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When product objects in a family are design to work together, it’s important that an application use objects from only one family at a time</a:t>
            </a:r>
          </a:p>
          <a:p>
            <a:pPr lvl="1"/>
            <a:r>
              <a:rPr lang="en-US" dirty="0" smtClean="0"/>
              <a:t>Abstract factory makes this easy to enforce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</a:t>
            </a:r>
            <a:r>
              <a:rPr lang="en-US" dirty="0"/>
              <a:t>new kinds of products is </a:t>
            </a:r>
            <a:r>
              <a:rPr lang="en-US" dirty="0" smtClean="0"/>
              <a:t>difficult</a:t>
            </a:r>
          </a:p>
          <a:p>
            <a:pPr lvl="1"/>
            <a:r>
              <a:rPr lang="en-US" dirty="0" smtClean="0"/>
              <a:t>Extending abstract factories to produce new kinds of products is difficult</a:t>
            </a:r>
          </a:p>
          <a:p>
            <a:pPr lvl="1"/>
            <a:r>
              <a:rPr lang="en-US" dirty="0" smtClean="0"/>
              <a:t>The abstract factory interface fixes the set of products that can be created</a:t>
            </a:r>
          </a:p>
          <a:p>
            <a:pPr lvl="1"/>
            <a:r>
              <a:rPr lang="en-US" dirty="0" smtClean="0"/>
              <a:t>Supporting new kinds of products requires extending the factory interface and all of its subclasses (hard to add sunroof to all cars)</a:t>
            </a:r>
          </a:p>
          <a:p>
            <a:pPr lvl="1"/>
            <a:r>
              <a:rPr lang="en-US" dirty="0" smtClean="0"/>
              <a:t>Fixed with extensible factories but less safe design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ideone.com/ZxNQ3x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sourcemaking.com/design_patterns/abstract_factory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499992" y="3851448"/>
            <a:ext cx="3600400" cy="2520280"/>
          </a:xfrm>
          <a:prstGeom prst="ellipse">
            <a:avLst/>
          </a:prstGeom>
          <a:solidFill>
            <a:srgbClr val="FF5050">
              <a:alpha val="50000"/>
            </a:srgb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9552" y="3861048"/>
            <a:ext cx="3600400" cy="25202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an interface for creating families of objects…</a:t>
            </a:r>
          </a:p>
          <a:p>
            <a:r>
              <a:rPr lang="en-GB" dirty="0"/>
              <a:t>…without specifying their concrete classes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1640" y="436510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AChassis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5353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AWheel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4676497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AFront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92080" y="4424469"/>
            <a:ext cx="1008112" cy="504056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</a:t>
            </a:r>
            <a:r>
              <a:rPr lang="en-GB" dirty="0" err="1" smtClean="0"/>
              <a:t>Chassis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292080" y="5413109"/>
            <a:ext cx="1008112" cy="504056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</a:t>
            </a:r>
            <a:r>
              <a:rPr lang="en-GB" dirty="0" err="1" smtClean="0"/>
              <a:t>Wheel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8224" y="4735862"/>
            <a:ext cx="1008112" cy="504056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</a:t>
            </a:r>
            <a:r>
              <a:rPr lang="en-GB" dirty="0" err="1" smtClean="0"/>
              <a:t>Front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Stop creation of platform specific classes throughout an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lots of #</a:t>
            </a:r>
            <a:r>
              <a:rPr lang="en-GB" dirty="0" err="1" smtClean="0"/>
              <a:t>ifdefs</a:t>
            </a:r>
            <a:endParaRPr lang="en-GB" dirty="0" smtClean="0"/>
          </a:p>
          <a:p>
            <a:r>
              <a:rPr lang="en-GB" dirty="0" smtClean="0"/>
              <a:t>Enforce dependencies between platform specific classes</a:t>
            </a:r>
          </a:p>
          <a:p>
            <a:pPr lvl="1"/>
            <a:r>
              <a:rPr lang="en-GB" dirty="0" err="1" smtClean="0"/>
              <a:t>AWheel</a:t>
            </a:r>
            <a:r>
              <a:rPr lang="en-GB" dirty="0" smtClean="0"/>
              <a:t> with </a:t>
            </a:r>
            <a:r>
              <a:rPr lang="en-GB" dirty="0" err="1" smtClean="0"/>
              <a:t>AFront</a:t>
            </a:r>
            <a:r>
              <a:rPr lang="en-GB" dirty="0" smtClean="0"/>
              <a:t> with </a:t>
            </a:r>
            <a:r>
              <a:rPr lang="en-GB" dirty="0" err="1" smtClean="0"/>
              <a:t>AChassis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2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A: new </a:t>
            </a:r>
            <a:r>
              <a:rPr lang="en-GB" dirty="0" err="1" smtClean="0"/>
              <a:t>AWheel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B: new </a:t>
            </a:r>
            <a:r>
              <a:rPr lang="en-GB" dirty="0" err="1" smtClean="0"/>
              <a:t>BWheel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A: new </a:t>
            </a:r>
            <a:r>
              <a:rPr lang="en-GB" dirty="0" err="1" smtClean="0"/>
              <a:t>AFront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B: new </a:t>
            </a:r>
            <a:r>
              <a:rPr lang="en-GB" dirty="0" err="1" smtClean="0"/>
              <a:t>BFront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A: new </a:t>
            </a:r>
            <a:r>
              <a:rPr lang="en-GB" dirty="0" err="1" smtClean="0"/>
              <a:t>AChassis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B: new </a:t>
            </a:r>
            <a:r>
              <a:rPr lang="en-GB" dirty="0" err="1" smtClean="0"/>
              <a:t>BChassis</a:t>
            </a:r>
            <a:endParaRPr lang="en-GB" dirty="0"/>
          </a:p>
        </p:txBody>
      </p:sp>
      <p:pic>
        <p:nvPicPr>
          <p:cNvPr id="2050" name="Picture 2" descr="C:\Users\SCoakley\AppData\Local\Microsoft\Windows\Temporary Internet Files\Content.IE5\NYMLAMT2\MC9004403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67939"/>
            <a:ext cx="1828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oakley\AppData\Local\Microsoft\Windows\Temporary Internet Files\Content.IE5\PKLZCP96\MC90044033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84775"/>
            <a:ext cx="18288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34" y="836712"/>
            <a:ext cx="11334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12" y="2492896"/>
            <a:ext cx="1209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14" y="4221088"/>
            <a:ext cx="2360670" cy="11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0" y="920286"/>
            <a:ext cx="828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64464"/>
            <a:ext cx="179031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64" y="4182988"/>
            <a:ext cx="1501654" cy="115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431" y="13001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0394" y="13001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12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1 1"/>
          <p:cNvSpPr/>
          <p:nvPr/>
        </p:nvSpPr>
        <p:spPr>
          <a:xfrm>
            <a:off x="2123728" y="4240759"/>
            <a:ext cx="792088" cy="1434008"/>
          </a:xfrm>
          <a:prstGeom prst="irregularSeal1">
            <a:avLst/>
          </a:prstGeom>
          <a:solidFill>
            <a:srgbClr val="FFFF00">
              <a:alpha val="62000"/>
            </a:srgbClr>
          </a:solidFill>
          <a:ln>
            <a:solidFill>
              <a:srgbClr val="FFC000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A: new </a:t>
            </a:r>
            <a:r>
              <a:rPr lang="en-GB" dirty="0" err="1"/>
              <a:t>AWheel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B: new </a:t>
            </a:r>
            <a:r>
              <a:rPr lang="en-GB" dirty="0" err="1"/>
              <a:t>BWheel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A: new </a:t>
            </a:r>
            <a:r>
              <a:rPr lang="en-GB" dirty="0" err="1"/>
              <a:t>AFront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B: new </a:t>
            </a:r>
            <a:r>
              <a:rPr lang="en-GB" dirty="0" err="1"/>
              <a:t>BFront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A: new </a:t>
            </a:r>
            <a:r>
              <a:rPr lang="en-GB" dirty="0" err="1"/>
              <a:t>AChassis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ifdef</a:t>
            </a:r>
            <a:r>
              <a:rPr lang="en-GB" dirty="0"/>
              <a:t> B: new </a:t>
            </a:r>
            <a:r>
              <a:rPr lang="en-GB" dirty="0" err="1"/>
              <a:t>BChassis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34" y="836712"/>
            <a:ext cx="11334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12" y="2492896"/>
            <a:ext cx="1209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14" y="4221088"/>
            <a:ext cx="2360670" cy="11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0" y="920286"/>
            <a:ext cx="828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64464"/>
            <a:ext cx="179031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64" y="4182988"/>
            <a:ext cx="1501654" cy="115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431" y="13001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0394" y="13001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</a:t>
            </a:r>
            <a:endParaRPr lang="en-GB" sz="3200" dirty="0"/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09" y="5490021"/>
            <a:ext cx="1501654" cy="115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32" y="5668602"/>
            <a:ext cx="2360670" cy="11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1456" y="5955432"/>
            <a:ext cx="1212975" cy="902568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8760" y="6126843"/>
            <a:ext cx="666261" cy="7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2718" y="6043756"/>
            <a:ext cx="483236" cy="55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4916" y="6043756"/>
            <a:ext cx="859509" cy="9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6511" y="6053587"/>
            <a:ext cx="552300" cy="5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1923" y="5797116"/>
            <a:ext cx="1209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6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Think of constructors as factories that churn out objects.</a:t>
            </a:r>
          </a:p>
          <a:p>
            <a:r>
              <a:rPr lang="en-GB" dirty="0" smtClean="0"/>
              <a:t>Instead of calling a constructor directly, delegate the responsibility to a factory.</a:t>
            </a:r>
          </a:p>
          <a:p>
            <a:r>
              <a:rPr lang="en-GB" dirty="0" smtClean="0"/>
              <a:t>2 levels of decoupling:</a:t>
            </a:r>
          </a:p>
          <a:p>
            <a:pPr lvl="1"/>
            <a:r>
              <a:rPr lang="en-GB" dirty="0" smtClean="0"/>
              <a:t>Client uses the factory instead of “new” to request instances</a:t>
            </a:r>
          </a:p>
          <a:p>
            <a:pPr lvl="1"/>
            <a:r>
              <a:rPr lang="en-GB" dirty="0" smtClean="0"/>
              <a:t>Client specifies the factory of </a:t>
            </a:r>
            <a:r>
              <a:rPr lang="en-GB" dirty="0" smtClean="0"/>
              <a:t>class(</a:t>
            </a:r>
            <a:r>
              <a:rPr lang="en-GB" dirty="0" err="1" smtClean="0"/>
              <a:t>es</a:t>
            </a:r>
            <a:r>
              <a:rPr lang="en-GB" dirty="0" smtClean="0"/>
              <a:t>) </a:t>
            </a:r>
            <a:r>
              <a:rPr lang="en-GB" dirty="0" smtClean="0"/>
              <a:t>once and then only relies on the abstract base </a:t>
            </a:r>
            <a:r>
              <a:rPr lang="en-GB" dirty="0" smtClean="0"/>
              <a:t>class(</a:t>
            </a:r>
            <a:r>
              <a:rPr lang="en-GB" dirty="0" err="1" smtClean="0"/>
              <a:t>es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A: new </a:t>
            </a:r>
            <a:r>
              <a:rPr lang="en-GB" dirty="0" err="1" smtClean="0"/>
              <a:t>ACarFactory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Ifdef</a:t>
            </a:r>
            <a:r>
              <a:rPr lang="en-GB" dirty="0" smtClean="0"/>
              <a:t> B: new </a:t>
            </a:r>
            <a:r>
              <a:rPr lang="en-GB" dirty="0" err="1" smtClean="0"/>
              <a:t>BCarFactory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CarFactory</a:t>
            </a:r>
            <a:r>
              <a:rPr lang="en-GB" dirty="0" smtClean="0"/>
              <a:t>-&gt;Wheel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CarFactory</a:t>
            </a:r>
            <a:r>
              <a:rPr lang="en-GB" dirty="0" smtClean="0"/>
              <a:t>-&gt;Front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CarFactory</a:t>
            </a:r>
            <a:r>
              <a:rPr lang="en-GB" dirty="0" smtClean="0"/>
              <a:t>-&gt;Chassis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trike="sngStrike" dirty="0" err="1" smtClean="0"/>
              <a:t>AWheel</a:t>
            </a:r>
            <a:r>
              <a:rPr lang="en-GB" strike="sngStrike" dirty="0" smtClean="0"/>
              <a:t> </a:t>
            </a:r>
            <a:r>
              <a:rPr lang="en-GB" strike="sngStrike" dirty="0" err="1" smtClean="0"/>
              <a:t>AFront</a:t>
            </a:r>
            <a:r>
              <a:rPr lang="en-GB" strike="sngStrike" dirty="0" smtClean="0"/>
              <a:t> </a:t>
            </a:r>
            <a:r>
              <a:rPr lang="en-GB" strike="sngStrike" dirty="0" err="1" smtClean="0"/>
              <a:t>AChassis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SCoakley\AppData\Local\Microsoft\Windows\Temporary Internet Files\Content.IE5\NYMLAMT2\MC9004403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67939"/>
            <a:ext cx="1828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oakley\AppData\Local\Microsoft\Windows\Temporary Internet Files\Content.IE5\PKLZCP96\MC90044033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65" y="5584775"/>
            <a:ext cx="18288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34" y="836712"/>
            <a:ext cx="11334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12" y="2492896"/>
            <a:ext cx="1209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14" y="4221088"/>
            <a:ext cx="2360670" cy="11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27" y="920286"/>
            <a:ext cx="828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89" y="2464464"/>
            <a:ext cx="179031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41" y="4182988"/>
            <a:ext cx="1501654" cy="115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0808" y="13001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0394" y="13001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</a:t>
            </a:r>
            <a:endParaRPr lang="en-GB" sz="3200" dirty="0"/>
          </a:p>
        </p:txBody>
      </p:sp>
      <p:pic>
        <p:nvPicPr>
          <p:cNvPr id="15" name="Picture 2" descr="C:\Users\SCoakley\AppData\Local\Microsoft\Windows\Temporary Internet Files\Content.IE5\C1BCUV1M\MC900383952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31" y="130014"/>
            <a:ext cx="97552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47667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844824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&lt;&lt;interface&gt;&gt;</a:t>
            </a:r>
          </a:p>
          <a:p>
            <a:pPr algn="ctr"/>
            <a:r>
              <a:rPr lang="en-GB" dirty="0" err="1" smtClean="0"/>
              <a:t>CarFactory</a:t>
            </a:r>
            <a:endParaRPr lang="en-GB" dirty="0" smtClean="0"/>
          </a:p>
          <a:p>
            <a:pPr algn="ctr"/>
            <a:r>
              <a:rPr lang="en-GB" dirty="0" smtClean="0"/>
              <a:t>+</a:t>
            </a:r>
            <a:r>
              <a:rPr lang="en-GB" dirty="0" err="1" smtClean="0"/>
              <a:t>createWheel</a:t>
            </a:r>
            <a:r>
              <a:rPr lang="en-GB" dirty="0" smtClean="0"/>
              <a:t>(): Wheel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940152" y="1844824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&lt;&lt;interface&gt;&gt;</a:t>
            </a:r>
          </a:p>
          <a:p>
            <a:pPr algn="ctr"/>
            <a:r>
              <a:rPr lang="en-GB" dirty="0" smtClean="0"/>
              <a:t>Wheel</a:t>
            </a:r>
          </a:p>
          <a:p>
            <a:pPr algn="ctr"/>
            <a:r>
              <a:rPr lang="en-GB" dirty="0" smtClean="0"/>
              <a:t>+build(): void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15616" y="4221088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AFactory</a:t>
            </a:r>
            <a:endParaRPr lang="en-GB" dirty="0" smtClean="0"/>
          </a:p>
          <a:p>
            <a:pPr algn="ctr"/>
            <a:r>
              <a:rPr lang="en-GB" dirty="0" smtClean="0"/>
              <a:t>+</a:t>
            </a:r>
            <a:r>
              <a:rPr lang="en-GB" dirty="0" err="1" smtClean="0"/>
              <a:t>createWheel</a:t>
            </a:r>
            <a:r>
              <a:rPr lang="en-GB" dirty="0" smtClean="0"/>
              <a:t>(): Wheel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115616" y="5301208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BFactory</a:t>
            </a:r>
            <a:endParaRPr lang="en-GB" dirty="0" smtClean="0"/>
          </a:p>
          <a:p>
            <a:pPr algn="ctr"/>
            <a:r>
              <a:rPr lang="en-GB" dirty="0" smtClean="0"/>
              <a:t>+</a:t>
            </a:r>
            <a:r>
              <a:rPr lang="en-GB" dirty="0" err="1" smtClean="0"/>
              <a:t>createWheel</a:t>
            </a:r>
            <a:r>
              <a:rPr lang="en-GB" dirty="0" smtClean="0"/>
              <a:t>(): Wheel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220072" y="4221088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AWheel</a:t>
            </a:r>
            <a:endParaRPr lang="en-GB" dirty="0" smtClean="0"/>
          </a:p>
          <a:p>
            <a:pPr algn="ctr"/>
            <a:r>
              <a:rPr lang="en-GB" dirty="0" smtClean="0"/>
              <a:t>+build(): void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20072" y="5301208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</a:t>
            </a:r>
            <a:r>
              <a:rPr lang="en-GB" dirty="0" err="1" smtClean="0"/>
              <a:t>Wheel</a:t>
            </a:r>
            <a:endParaRPr lang="en-GB" dirty="0" smtClean="0"/>
          </a:p>
          <a:p>
            <a:pPr algn="ctr"/>
            <a:r>
              <a:rPr lang="en-GB" dirty="0" smtClean="0"/>
              <a:t>+build(): void</a:t>
            </a:r>
            <a:endParaRPr lang="en-GB" dirty="0"/>
          </a:p>
        </p:txBody>
      </p:sp>
      <p:cxnSp>
        <p:nvCxnSpPr>
          <p:cNvPr id="12" name="Elbow Connector 11"/>
          <p:cNvCxnSpPr>
            <a:stCxn id="4" idx="1"/>
            <a:endCxn id="5" idx="0"/>
          </p:cNvCxnSpPr>
          <p:nvPr/>
        </p:nvCxnSpPr>
        <p:spPr>
          <a:xfrm rot="10800000" flipV="1">
            <a:off x="1871700" y="836712"/>
            <a:ext cx="1836204" cy="100811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0"/>
          </p:cNvCxnSpPr>
          <p:nvPr/>
        </p:nvCxnSpPr>
        <p:spPr>
          <a:xfrm>
            <a:off x="5220072" y="836712"/>
            <a:ext cx="1908212" cy="100811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  <a:endCxn id="5" idx="2"/>
          </p:cNvCxnSpPr>
          <p:nvPr/>
        </p:nvCxnSpPr>
        <p:spPr>
          <a:xfrm rot="10800000" flipH="1">
            <a:off x="1115616" y="2780928"/>
            <a:ext cx="756084" cy="1800200"/>
          </a:xfrm>
          <a:prstGeom prst="bentConnector4">
            <a:avLst>
              <a:gd name="adj1" fmla="val -30235"/>
              <a:gd name="adj2" fmla="val 60000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</p:cNvCxnSpPr>
          <p:nvPr/>
        </p:nvCxnSpPr>
        <p:spPr>
          <a:xfrm rot="10800000" flipH="1">
            <a:off x="1115616" y="2780928"/>
            <a:ext cx="756084" cy="2880320"/>
          </a:xfrm>
          <a:prstGeom prst="bentConnector4">
            <a:avLst>
              <a:gd name="adj1" fmla="val -30235"/>
              <a:gd name="adj2" fmla="val 75147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" idx="2"/>
          </p:cNvCxnSpPr>
          <p:nvPr/>
        </p:nvCxnSpPr>
        <p:spPr>
          <a:xfrm flipH="1" flipV="1">
            <a:off x="7128284" y="2780928"/>
            <a:ext cx="468052" cy="1800200"/>
          </a:xfrm>
          <a:prstGeom prst="bentConnector4">
            <a:avLst>
              <a:gd name="adj1" fmla="val -48841"/>
              <a:gd name="adj2" fmla="val 60000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6" idx="2"/>
          </p:cNvCxnSpPr>
          <p:nvPr/>
        </p:nvCxnSpPr>
        <p:spPr>
          <a:xfrm flipH="1" flipV="1">
            <a:off x="7128284" y="2780928"/>
            <a:ext cx="468052" cy="2880320"/>
          </a:xfrm>
          <a:prstGeom prst="bentConnector4">
            <a:avLst>
              <a:gd name="adj1" fmla="val -48841"/>
              <a:gd name="adj2" fmla="val 75147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9" idx="1"/>
          </p:cNvCxnSpPr>
          <p:nvPr/>
        </p:nvCxnSpPr>
        <p:spPr>
          <a:xfrm>
            <a:off x="3491880" y="4581128"/>
            <a:ext cx="1728192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0" idx="1"/>
          </p:cNvCxnSpPr>
          <p:nvPr/>
        </p:nvCxnSpPr>
        <p:spPr>
          <a:xfrm>
            <a:off x="3491880" y="5661248"/>
            <a:ext cx="1728192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1004" y="10734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001731" y="1481346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 Factory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492847" y="3857716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Concrete Factory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416934" y="4931876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Concrete Factory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498756" y="3851756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Concrete Product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498756" y="4940193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Concrete Product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276191" y="1483848"/>
            <a:ext cx="17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 Product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693583" y="4216085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&lt;&lt;creates&gt;&gt;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3583" y="5291916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&lt;&lt;creates&gt;&gt;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77843" y="2111368"/>
            <a:ext cx="1572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Abstract</a:t>
            </a:r>
          </a:p>
          <a:p>
            <a:pPr algn="ctr"/>
            <a:r>
              <a:rPr lang="en-GB" sz="3200" dirty="0" smtClean="0"/>
              <a:t>Factory</a:t>
            </a:r>
          </a:p>
          <a:p>
            <a:pPr algn="ctr"/>
            <a:r>
              <a:rPr lang="en-GB" sz="3200" dirty="0" smtClean="0"/>
              <a:t>Pattern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281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system should be independent of how its products are created, composed, and </a:t>
            </a:r>
            <a:r>
              <a:rPr lang="en-US" dirty="0" smtClean="0"/>
              <a:t>represented</a:t>
            </a:r>
            <a:endParaRPr lang="en-US" dirty="0"/>
          </a:p>
          <a:p>
            <a:r>
              <a:rPr lang="en-US" dirty="0"/>
              <a:t>a system should be configured with one of multiple families of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a family of related product objects is designed to be used together, and you need to enforce this </a:t>
            </a:r>
            <a:r>
              <a:rPr lang="en-US" dirty="0" smtClean="0"/>
              <a:t>constraint</a:t>
            </a:r>
            <a:endParaRPr lang="en-US" dirty="0"/>
          </a:p>
          <a:p>
            <a:r>
              <a:rPr lang="en-US" dirty="0"/>
              <a:t>you want to provide a class library of products, and you want to reveal just their interfaces, not their </a:t>
            </a:r>
            <a:r>
              <a:rPr lang="en-US" dirty="0" smtClean="0"/>
              <a:t>implementations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09590A-0821-4703-A17B-C0211D91A045}"/>
</file>

<file path=customXml/itemProps2.xml><?xml version="1.0" encoding="utf-8"?>
<ds:datastoreItem xmlns:ds="http://schemas.openxmlformats.org/officeDocument/2006/customXml" ds:itemID="{C2135FA8-360A-4A07-B02C-B06DE8BAFA80}"/>
</file>

<file path=customXml/itemProps3.xml><?xml version="1.0" encoding="utf-8"?>
<ds:datastoreItem xmlns:ds="http://schemas.openxmlformats.org/officeDocument/2006/customXml" ds:itemID="{33CE91AA-614F-4EBB-AF5E-4994FA934324}"/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4533</TotalTime>
  <Words>576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Abstract Factory</vt:lpstr>
      <vt:lpstr>Intent</vt:lpstr>
      <vt:lpstr>Motivation</vt:lpstr>
      <vt:lpstr>PowerPoint Presentation</vt:lpstr>
      <vt:lpstr>PowerPoint Presentation</vt:lpstr>
      <vt:lpstr>Solution</vt:lpstr>
      <vt:lpstr>PowerPoint Presentation</vt:lpstr>
      <vt:lpstr>PowerPoint Presentation</vt:lpstr>
      <vt:lpstr>Applicability</vt:lpstr>
      <vt:lpstr>Consequences</vt:lpstr>
      <vt:lpstr>Consequences</vt:lpstr>
      <vt:lpstr>Consequences</vt:lpstr>
      <vt:lpstr>Consequences</vt:lpstr>
      <vt:lpstr>Consequences</vt:lpstr>
      <vt:lpstr>Examples</vt:lpstr>
    </vt:vector>
  </TitlesOfParts>
  <Company>Schlumberger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Thomas Coakley</dc:creator>
  <cp:lastModifiedBy>Simon Thomas Coakley</cp:lastModifiedBy>
  <cp:revision>52</cp:revision>
  <dcterms:created xsi:type="dcterms:W3CDTF">2014-06-05T12:46:56Z</dcterms:created>
  <dcterms:modified xsi:type="dcterms:W3CDTF">2014-07-02T12:31:15Z</dcterms:modified>
</cp:coreProperties>
</file>